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94" r:id="rId3"/>
    <p:sldId id="303" r:id="rId4"/>
    <p:sldId id="260" r:id="rId5"/>
    <p:sldId id="277" r:id="rId6"/>
    <p:sldId id="258" r:id="rId7"/>
    <p:sldId id="276" r:id="rId8"/>
    <p:sldId id="278" r:id="rId9"/>
    <p:sldId id="279" r:id="rId10"/>
    <p:sldId id="280" r:id="rId11"/>
    <p:sldId id="281" r:id="rId12"/>
    <p:sldId id="283" r:id="rId13"/>
    <p:sldId id="284" r:id="rId14"/>
    <p:sldId id="285" r:id="rId15"/>
    <p:sldId id="293" r:id="rId16"/>
    <p:sldId id="288" r:id="rId17"/>
    <p:sldId id="297" r:id="rId18"/>
    <p:sldId id="298" r:id="rId19"/>
    <p:sldId id="304" r:id="rId20"/>
    <p:sldId id="305" r:id="rId21"/>
    <p:sldId id="296" r:id="rId22"/>
    <p:sldId id="302" r:id="rId23"/>
    <p:sldId id="30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S, Christine" initials="HC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-136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0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0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417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30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599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44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5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2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0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8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2/06/15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0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2/06/15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4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2/06/15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9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2/06/15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8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2/06/15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2/06/15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9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3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278954"/>
            <a:ext cx="7766936" cy="1646302"/>
          </a:xfrm>
        </p:spPr>
        <p:txBody>
          <a:bodyPr/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Feedback enabling students at Gladstone State High School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ACER</a:t>
            </a:r>
          </a:p>
          <a:p>
            <a:r>
              <a:rPr lang="en-AU" dirty="0" smtClean="0"/>
              <a:t>EPPC Conference</a:t>
            </a:r>
          </a:p>
          <a:p>
            <a:r>
              <a:rPr lang="en-AU" dirty="0" smtClean="0"/>
              <a:t>May 2015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87" y="3445980"/>
            <a:ext cx="4507476" cy="29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7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don’t students engage in writing?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9707"/>
            <a:ext cx="8596668" cy="4521655"/>
          </a:xfrm>
        </p:spPr>
        <p:txBody>
          <a:bodyPr>
            <a:normAutofit lnSpcReduction="10000"/>
          </a:bodyPr>
          <a:lstStyle/>
          <a:p>
            <a:pPr lvl="1"/>
            <a:r>
              <a:rPr lang="en-AU" dirty="0"/>
              <a:t>Boys and underachievement, “It’s a boy heavy cohort.”</a:t>
            </a:r>
          </a:p>
          <a:p>
            <a:pPr lvl="1"/>
            <a:r>
              <a:rPr lang="en-AU" dirty="0"/>
              <a:t>Disengagement</a:t>
            </a:r>
          </a:p>
          <a:p>
            <a:pPr lvl="1"/>
            <a:r>
              <a:rPr lang="en-AU" dirty="0" smtClean="0"/>
              <a:t>Behaviour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Fear of failure</a:t>
            </a:r>
          </a:p>
          <a:p>
            <a:r>
              <a:rPr lang="en-AU" dirty="0" smtClean="0"/>
              <a:t>Fear of hidden criteria</a:t>
            </a:r>
          </a:p>
          <a:p>
            <a:r>
              <a:rPr lang="en-AU" dirty="0"/>
              <a:t>From</a:t>
            </a:r>
            <a:r>
              <a:rPr lang="en-AU" i="1" dirty="0"/>
              <a:t> Switch: how to change when change is hard </a:t>
            </a:r>
          </a:p>
          <a:p>
            <a:r>
              <a:rPr lang="en-AU" dirty="0"/>
              <a:t>1.What looks like laziness is often exhaustion. (p.12) </a:t>
            </a:r>
          </a:p>
          <a:p>
            <a:r>
              <a:rPr lang="en-AU" dirty="0"/>
              <a:t>2.What looks like resistance is often lack of clarity. (p.15) </a:t>
            </a:r>
          </a:p>
          <a:p>
            <a:r>
              <a:rPr lang="en-AU" dirty="0"/>
              <a:t>3.Clarity dissolves resistance. (p.72) </a:t>
            </a:r>
          </a:p>
          <a:p>
            <a:r>
              <a:rPr lang="en-AU" dirty="0"/>
              <a:t>4.Some is not a number; soon is not a time. (p.11) </a:t>
            </a:r>
          </a:p>
          <a:p>
            <a:r>
              <a:rPr lang="en-AU" dirty="0"/>
              <a:t>www.collinsed.com </a:t>
            </a:r>
          </a:p>
          <a:p>
            <a:endParaRPr lang="en-AU" dirty="0"/>
          </a:p>
          <a:p>
            <a:pPr lvl="1"/>
            <a:endParaRPr lang="en-AU" dirty="0" smtClean="0"/>
          </a:p>
          <a:p>
            <a:endParaRPr lang="en-AU" dirty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97" y="1276240"/>
            <a:ext cx="3676606" cy="547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60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Write more, Grade Less</a:t>
            </a:r>
            <a:br>
              <a:rPr lang="en-AU" dirty="0" smtClean="0"/>
            </a:br>
            <a:r>
              <a:rPr lang="en-AU" sz="1200" dirty="0" smtClean="0"/>
              <a:t>Anne Marie Hall 1994, pp 168-169</a:t>
            </a:r>
            <a:endParaRPr lang="en-AU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research is strong that  students are better off when we </a:t>
            </a:r>
            <a:r>
              <a:rPr lang="en-AU" i="1" dirty="0" smtClean="0"/>
              <a:t>mark </a:t>
            </a:r>
            <a:r>
              <a:rPr lang="en-AU" dirty="0" smtClean="0"/>
              <a:t>their work for fewer criteria…that we have just finished teaching carefully and explicitly… students need limited amounts of specific feedback and they need it quickly.  </a:t>
            </a:r>
            <a:r>
              <a:rPr lang="en-AU" dirty="0" err="1" smtClean="0"/>
              <a:t>Marzano</a:t>
            </a:r>
            <a:r>
              <a:rPr lang="en-AU" dirty="0" smtClean="0"/>
              <a:t> and others have shown that we can be vastly more effective while spending only a fraction of the time we spend now on grading. </a:t>
            </a:r>
            <a:endParaRPr lang="en-AU" i="1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229040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Writing at Gladstone State High School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Must have substantive content</a:t>
            </a:r>
          </a:p>
          <a:p>
            <a:r>
              <a:rPr lang="en-AU" dirty="0" smtClean="0"/>
              <a:t>Meets 3 “</a:t>
            </a:r>
            <a:r>
              <a:rPr lang="en-AU" dirty="0"/>
              <a:t>F</a:t>
            </a:r>
            <a:r>
              <a:rPr lang="en-AU" dirty="0" smtClean="0"/>
              <a:t>ocussed Correction Areas” which are clearly stated.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29937" y="3668678"/>
            <a:ext cx="3252264" cy="243919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370" y="3262144"/>
            <a:ext cx="4232856" cy="31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74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Focussed Correction Areas?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4567"/>
            <a:ext cx="8596668" cy="4676796"/>
          </a:xfrm>
        </p:spPr>
        <p:txBody>
          <a:bodyPr/>
          <a:lstStyle/>
          <a:p>
            <a:r>
              <a:rPr lang="en-AU" dirty="0" smtClean="0"/>
              <a:t>Relate to :</a:t>
            </a:r>
          </a:p>
          <a:p>
            <a:pPr lvl="1"/>
            <a:r>
              <a:rPr lang="en-AU" dirty="0" smtClean="0"/>
              <a:t>Content</a:t>
            </a:r>
          </a:p>
          <a:p>
            <a:pPr lvl="2"/>
            <a:r>
              <a:rPr lang="en-AU" dirty="0" smtClean="0"/>
              <a:t>Sufficient, relevant detail</a:t>
            </a:r>
          </a:p>
          <a:p>
            <a:pPr lvl="2"/>
            <a:r>
              <a:rPr lang="en-AU" dirty="0" smtClean="0"/>
              <a:t>Technical vocabulary used and spelled correctly</a:t>
            </a:r>
          </a:p>
          <a:p>
            <a:pPr lvl="1"/>
            <a:r>
              <a:rPr lang="en-AU" dirty="0" smtClean="0"/>
              <a:t>Organisation</a:t>
            </a:r>
          </a:p>
          <a:p>
            <a:pPr lvl="2"/>
            <a:r>
              <a:rPr lang="en-AU" dirty="0" smtClean="0"/>
              <a:t>Clearly stated thesis</a:t>
            </a:r>
          </a:p>
          <a:p>
            <a:pPr lvl="2"/>
            <a:r>
              <a:rPr lang="en-AU" dirty="0" smtClean="0"/>
              <a:t>Beginning and ending that establishes purpose</a:t>
            </a:r>
          </a:p>
          <a:p>
            <a:pPr lvl="1"/>
            <a:r>
              <a:rPr lang="en-AU" dirty="0" smtClean="0"/>
              <a:t>Convention</a:t>
            </a:r>
          </a:p>
          <a:p>
            <a:pPr lvl="2"/>
            <a:r>
              <a:rPr lang="en-AU" dirty="0" smtClean="0"/>
              <a:t>Complete sentences</a:t>
            </a:r>
          </a:p>
          <a:p>
            <a:pPr lvl="2"/>
            <a:r>
              <a:rPr lang="en-AU" dirty="0" smtClean="0"/>
              <a:t>Punctuation</a:t>
            </a:r>
          </a:p>
          <a:p>
            <a:pPr lvl="1"/>
            <a:r>
              <a:rPr lang="en-AU" dirty="0" smtClean="0"/>
              <a:t>Style</a:t>
            </a:r>
          </a:p>
          <a:p>
            <a:pPr lvl="2"/>
            <a:r>
              <a:rPr lang="en-AU" dirty="0" smtClean="0"/>
              <a:t>Beginning that captures interest</a:t>
            </a:r>
          </a:p>
          <a:p>
            <a:pPr lvl="2"/>
            <a:r>
              <a:rPr lang="en-AU" dirty="0" smtClean="0"/>
              <a:t>Powerful verbs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770512" y="5851556"/>
            <a:ext cx="2987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 smtClean="0"/>
              <a:t>Collins.J</a:t>
            </a:r>
            <a:r>
              <a:rPr lang="en-AU" sz="1400" dirty="0" smtClean="0"/>
              <a:t>  2007</a:t>
            </a:r>
          </a:p>
          <a:p>
            <a:r>
              <a:rPr lang="en-AU" sz="1400" dirty="0" smtClean="0"/>
              <a:t>The Collins Writing Program: Improving Student </a:t>
            </a:r>
            <a:r>
              <a:rPr lang="en-AU" sz="1400" dirty="0"/>
              <a:t>P</a:t>
            </a:r>
            <a:r>
              <a:rPr lang="en-AU" sz="1400" dirty="0" smtClean="0"/>
              <a:t>erformance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67725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1600" dirty="0">
                <a:solidFill>
                  <a:schemeClr val="tx1"/>
                </a:solidFill>
              </a:rPr>
              <a:t>Students can apply criteria to their writing and use them to structure conferences with their peers</a:t>
            </a:r>
            <a:br>
              <a:rPr lang="en-AU" sz="1600" dirty="0">
                <a:solidFill>
                  <a:schemeClr val="tx1"/>
                </a:solidFill>
              </a:rPr>
            </a:b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806" y="1028939"/>
            <a:ext cx="5293217" cy="56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4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4" y="134073"/>
            <a:ext cx="5151549" cy="6482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622" y="349054"/>
            <a:ext cx="4681001" cy="62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62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It promotes confidence, engagement, willingness</a:t>
            </a:r>
            <a:br>
              <a:rPr lang="en-AU" sz="2000" dirty="0">
                <a:solidFill>
                  <a:schemeClr val="tx1"/>
                </a:solidFill>
              </a:rPr>
            </a:br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872" y="1265256"/>
            <a:ext cx="7637591" cy="55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3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13" y="52895"/>
            <a:ext cx="7263683" cy="658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1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586" y="-253120"/>
            <a:ext cx="8899301" cy="71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00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88" y="-104015"/>
            <a:ext cx="6936384" cy="67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927" y="24979"/>
            <a:ext cx="6775007" cy="672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31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757201"/>
              </p:ext>
            </p:extLst>
          </p:nvPr>
        </p:nvGraphicFramePr>
        <p:xfrm>
          <a:off x="2678806" y="24109"/>
          <a:ext cx="4829577" cy="6833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5667219" imgH="8019814" progId="AcroExch.Document.11">
                  <p:embed/>
                </p:oleObj>
              </mc:Choice>
              <mc:Fallback>
                <p:oleObj name="Acrobat Document" r:id="rId3" imgW="5667219" imgH="801981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8806" y="24109"/>
                        <a:ext cx="4829577" cy="6833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339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6" y="-9349"/>
            <a:ext cx="7431109" cy="70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4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Glenmore State School </a:t>
            </a:r>
            <a:br>
              <a:rPr lang="en-AU" dirty="0" smtClean="0"/>
            </a:br>
            <a:r>
              <a:rPr lang="en-AU" smtClean="0"/>
              <a:t>NAPLAN Writing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sz="1900" dirty="0"/>
              <a:t>426 </a:t>
            </a:r>
            <a:r>
              <a:rPr lang="en-AU" sz="1900" dirty="0" smtClean="0"/>
              <a:t>Student</a:t>
            </a:r>
            <a:endParaRPr lang="en-AU" sz="1900" dirty="0"/>
          </a:p>
          <a:p>
            <a:r>
              <a:rPr lang="en-AU" sz="1900" dirty="0"/>
              <a:t>107 / 25% </a:t>
            </a:r>
            <a:r>
              <a:rPr lang="en-AU" sz="1900" dirty="0" smtClean="0"/>
              <a:t>Indigenous</a:t>
            </a:r>
            <a:endParaRPr lang="en-AU" sz="1900" dirty="0"/>
          </a:p>
          <a:p>
            <a:r>
              <a:rPr lang="en-AU" sz="1900" dirty="0"/>
              <a:t>72 / 17% </a:t>
            </a:r>
            <a:r>
              <a:rPr lang="en-AU" sz="1900" dirty="0" smtClean="0"/>
              <a:t>EAL/D</a:t>
            </a:r>
            <a:endParaRPr lang="en-AU" sz="1900" dirty="0"/>
          </a:p>
          <a:p>
            <a:r>
              <a:rPr lang="en-AU" sz="1900" dirty="0"/>
              <a:t>14 Cultures </a:t>
            </a:r>
            <a:r>
              <a:rPr lang="en-AU" sz="1900" dirty="0" smtClean="0"/>
              <a:t>Represented                 </a:t>
            </a:r>
            <a:endParaRPr lang="en-AU" sz="1900" dirty="0"/>
          </a:p>
          <a:p>
            <a:r>
              <a:rPr lang="en-AU" sz="1900" dirty="0"/>
              <a:t>26 / 6% Kids in </a:t>
            </a:r>
            <a:r>
              <a:rPr lang="en-AU" sz="1900" dirty="0" smtClean="0"/>
              <a:t>Care</a:t>
            </a:r>
            <a:endParaRPr lang="en-AU" sz="1900" dirty="0"/>
          </a:p>
          <a:p>
            <a:r>
              <a:rPr lang="en-AU" sz="1900" dirty="0"/>
              <a:t>ICSEA: 877:  7th percentile</a:t>
            </a:r>
          </a:p>
          <a:p>
            <a:r>
              <a:rPr lang="en-AU" sz="1900" dirty="0"/>
              <a:t>                     1st </a:t>
            </a:r>
            <a:r>
              <a:rPr lang="en-AU" sz="1900" dirty="0" err="1"/>
              <a:t>decile</a:t>
            </a:r>
            <a:endParaRPr lang="en-AU" sz="1900" dirty="0"/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66167" y="2160589"/>
            <a:ext cx="7433575" cy="304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55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933213"/>
              </p:ext>
            </p:extLst>
          </p:nvPr>
        </p:nvGraphicFramePr>
        <p:xfrm>
          <a:off x="3646644" y="697382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5828911" imgH="7543485" progId="AcroExch.Document.11">
                  <p:embed/>
                </p:oleObj>
              </mc:Choice>
              <mc:Fallback>
                <p:oleObj name="Acrobat Document" r:id="rId3" imgW="5828911" imgH="754348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6644" y="697382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03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287" y="168813"/>
            <a:ext cx="11180761" cy="392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5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713"/>
          </a:xfrm>
        </p:spPr>
        <p:txBody>
          <a:bodyPr/>
          <a:lstStyle/>
          <a:p>
            <a:r>
              <a:rPr lang="en-AU" dirty="0" smtClean="0"/>
              <a:t>What is the moral imperative (</a:t>
            </a:r>
            <a:r>
              <a:rPr lang="en-AU" dirty="0" err="1" smtClean="0"/>
              <a:t>Fullan</a:t>
            </a:r>
            <a:r>
              <a:rPr lang="en-AU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8345"/>
            <a:ext cx="8596668" cy="4483018"/>
          </a:xfrm>
        </p:spPr>
        <p:txBody>
          <a:bodyPr/>
          <a:lstStyle/>
          <a:p>
            <a:r>
              <a:rPr lang="en-AU" dirty="0" smtClean="0"/>
              <a:t>Lack of representation in the U2B</a:t>
            </a:r>
          </a:p>
          <a:p>
            <a:r>
              <a:rPr lang="en-AU" dirty="0" smtClean="0"/>
              <a:t>Lagging results in Writing – worse than national trend</a:t>
            </a:r>
          </a:p>
          <a:p>
            <a:r>
              <a:rPr lang="en-AU" dirty="0" smtClean="0"/>
              <a:t>Data is not trending – it is cohort driven – lack of strategy and consistency</a:t>
            </a:r>
          </a:p>
          <a:p>
            <a:r>
              <a:rPr lang="en-AU" dirty="0" smtClean="0"/>
              <a:t>Even though extension classes exist, there is no triangulation in the U2B</a:t>
            </a:r>
          </a:p>
          <a:p>
            <a:pPr marL="0" indent="0">
              <a:buNone/>
            </a:pPr>
            <a:endParaRPr lang="en-AU" dirty="0"/>
          </a:p>
          <a:p>
            <a:pPr lvl="8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91" y="3912190"/>
            <a:ext cx="4120444" cy="2742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492" y="3912190"/>
            <a:ext cx="3656512" cy="27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7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there evidence of the following?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Lines of kids outside staffrooms waiting to see teachers to get their rough copies back</a:t>
            </a:r>
          </a:p>
          <a:p>
            <a:r>
              <a:rPr lang="en-AU" dirty="0" smtClean="0"/>
              <a:t>Students ‘conferencing’ in classes but talking more about what they did on the weekend than the task at hand</a:t>
            </a:r>
          </a:p>
          <a:p>
            <a:r>
              <a:rPr lang="en-AU" dirty="0" smtClean="0"/>
              <a:t>Students who say, “I don’t know what she means by…”</a:t>
            </a:r>
          </a:p>
          <a:p>
            <a:r>
              <a:rPr lang="en-AU" dirty="0" smtClean="0"/>
              <a:t> Students who say, “I have checked my rough copy, Miss.”  but you can tell by the end of the first line that they haven’t</a:t>
            </a:r>
          </a:p>
          <a:p>
            <a:r>
              <a:rPr lang="en-AU" dirty="0" smtClean="0"/>
              <a:t>Teachers who say, “Read your work out aloud,” as if that will solve all the problems. 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8414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When is feedback not feedback?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When it’s editing</a:t>
            </a:r>
          </a:p>
          <a:p>
            <a:r>
              <a:rPr lang="en-AU" dirty="0" smtClean="0"/>
              <a:t>When it’s a one way process</a:t>
            </a:r>
          </a:p>
          <a:p>
            <a:r>
              <a:rPr lang="en-AU" dirty="0" smtClean="0"/>
              <a:t>When it doesn’t make sense to the child</a:t>
            </a:r>
          </a:p>
          <a:p>
            <a:r>
              <a:rPr lang="en-AU" dirty="0" smtClean="0"/>
              <a:t>When it doesn’t provide a way forward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563" y="326787"/>
            <a:ext cx="4189175" cy="2788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940" y="3740440"/>
            <a:ext cx="5298355" cy="741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01" y="4481848"/>
            <a:ext cx="4551306" cy="1165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217" y="5198750"/>
            <a:ext cx="5292613" cy="94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6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good feedback?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Student centred</a:t>
            </a:r>
          </a:p>
          <a:p>
            <a:r>
              <a:rPr lang="en-AU" dirty="0" smtClean="0"/>
              <a:t>Meaningful</a:t>
            </a:r>
          </a:p>
          <a:p>
            <a:r>
              <a:rPr lang="en-AU" dirty="0" smtClean="0"/>
              <a:t>Focussed on student needs</a:t>
            </a:r>
          </a:p>
          <a:p>
            <a:r>
              <a:rPr lang="en-AU" dirty="0" smtClean="0"/>
              <a:t>Able to be discussed in a conversation using meta language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718" y="3506589"/>
            <a:ext cx="4002150" cy="3001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718" y="361922"/>
            <a:ext cx="3920185" cy="260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6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research telling us?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51" y="1374978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 Writing is important</a:t>
            </a:r>
          </a:p>
          <a:p>
            <a:endParaRPr lang="en-AU" dirty="0"/>
          </a:p>
          <a:p>
            <a:r>
              <a:rPr lang="en-AU" dirty="0" smtClean="0"/>
              <a:t>“Writing has an impact on our ability to learn and to think at the highest levels across disciplines.  Writing literally makes students smarter.”  (</a:t>
            </a:r>
            <a:r>
              <a:rPr lang="en-AU" dirty="0" err="1" smtClean="0"/>
              <a:t>Shmoker</a:t>
            </a:r>
            <a:r>
              <a:rPr lang="en-AU" dirty="0" smtClean="0"/>
              <a:t>, 2006, </a:t>
            </a:r>
            <a:r>
              <a:rPr lang="en-AU" i="1" dirty="0" smtClean="0"/>
              <a:t>Results Now </a:t>
            </a:r>
            <a:r>
              <a:rPr lang="en-AU" dirty="0" smtClean="0"/>
              <a:t>)</a:t>
            </a:r>
          </a:p>
          <a:p>
            <a:endParaRPr lang="en-AU" dirty="0" smtClean="0"/>
          </a:p>
          <a:p>
            <a:pPr lvl="1"/>
            <a:endParaRPr lang="en-AU" i="1" dirty="0" smtClean="0"/>
          </a:p>
          <a:p>
            <a:pPr marL="457200" lvl="1" indent="0">
              <a:buNone/>
            </a:pPr>
            <a:endParaRPr lang="en-AU" i="1" dirty="0"/>
          </a:p>
          <a:p>
            <a:pPr marL="457200" lvl="1" indent="0">
              <a:buNone/>
            </a:pPr>
            <a:endParaRPr lang="en-AU" i="1" dirty="0" smtClean="0"/>
          </a:p>
          <a:p>
            <a:pPr marL="457200" lvl="1" indent="0">
              <a:buNone/>
            </a:pPr>
            <a:endParaRPr lang="en-AU" i="1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5" name="AutoShape 4" descr="Image result for schmoker results now"/>
          <p:cNvSpPr>
            <a:spLocks noChangeAspect="1" noChangeArrowheads="1"/>
          </p:cNvSpPr>
          <p:nvPr/>
        </p:nvSpPr>
        <p:spPr bwMode="auto">
          <a:xfrm>
            <a:off x="-31750" y="-136525"/>
            <a:ext cx="8763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665" y="1930400"/>
            <a:ext cx="3090930" cy="462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8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don’t teachers engage in writing?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Time away from content</a:t>
            </a:r>
          </a:p>
          <a:p>
            <a:r>
              <a:rPr lang="en-AU" dirty="0" smtClean="0"/>
              <a:t>Too difficult to assess</a:t>
            </a:r>
          </a:p>
          <a:p>
            <a:r>
              <a:rPr lang="en-AU" dirty="0" smtClean="0"/>
              <a:t>Too time consuming</a:t>
            </a:r>
          </a:p>
          <a:p>
            <a:r>
              <a:rPr lang="en-AU" dirty="0" smtClean="0"/>
              <a:t>Students can’t/ won’t write (www.collinsed.com)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581" y="3298978"/>
            <a:ext cx="4120444" cy="27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659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6560</TotalTime>
  <Words>593</Words>
  <Application>Microsoft Macintosh PowerPoint</Application>
  <PresentationFormat>Custom</PresentationFormat>
  <Paragraphs>108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Facet</vt:lpstr>
      <vt:lpstr>Acrobat Document</vt:lpstr>
      <vt:lpstr>  Feedback enabling students at Gladstone State High School</vt:lpstr>
      <vt:lpstr>PowerPoint Presentation</vt:lpstr>
      <vt:lpstr>PowerPoint Presentation</vt:lpstr>
      <vt:lpstr>What is the moral imperative (Fullan)</vt:lpstr>
      <vt:lpstr>Is there evidence of the following?</vt:lpstr>
      <vt:lpstr>When is feedback not feedback?</vt:lpstr>
      <vt:lpstr>What is good feedback?</vt:lpstr>
      <vt:lpstr>What is the research telling us? </vt:lpstr>
      <vt:lpstr>Why don’t teachers engage in writing?</vt:lpstr>
      <vt:lpstr>Why don’t students engage in writing?  </vt:lpstr>
      <vt:lpstr>Write more, Grade Less Anne Marie Hall 1994, pp 168-169</vt:lpstr>
      <vt:lpstr>Writing at Gladstone State High School</vt:lpstr>
      <vt:lpstr>What are Focussed Correction Areas?</vt:lpstr>
      <vt:lpstr>Students can apply criteria to their writing and use them to structure conferences with their peers </vt:lpstr>
      <vt:lpstr>PowerPoint Presentation</vt:lpstr>
      <vt:lpstr>It promotes confidence, engagement, willingness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Glenmore State School  NAPLAN Writing</vt:lpstr>
      <vt:lpstr>PowerPoint Presentation</vt:lpstr>
    </vt:vector>
  </TitlesOfParts>
  <Company>Queensland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Gladstone State High School</dc:title>
  <dc:creator>HILLS, Christine</dc:creator>
  <cp:lastModifiedBy>Josh Koch</cp:lastModifiedBy>
  <cp:revision>57</cp:revision>
  <dcterms:created xsi:type="dcterms:W3CDTF">2015-03-08T00:06:59Z</dcterms:created>
  <dcterms:modified xsi:type="dcterms:W3CDTF">2015-06-02T01:28:05Z</dcterms:modified>
</cp:coreProperties>
</file>