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35"/>
  </p:notesMasterIdLst>
  <p:sldIdLst>
    <p:sldId id="256" r:id="rId2"/>
    <p:sldId id="260" r:id="rId3"/>
    <p:sldId id="300" r:id="rId4"/>
    <p:sldId id="266" r:id="rId5"/>
    <p:sldId id="275" r:id="rId6"/>
    <p:sldId id="291" r:id="rId7"/>
    <p:sldId id="276" r:id="rId8"/>
    <p:sldId id="277" r:id="rId9"/>
    <p:sldId id="274" r:id="rId10"/>
    <p:sldId id="279" r:id="rId11"/>
    <p:sldId id="294" r:id="rId12"/>
    <p:sldId id="267" r:id="rId13"/>
    <p:sldId id="268" r:id="rId14"/>
    <p:sldId id="297" r:id="rId15"/>
    <p:sldId id="298" r:id="rId16"/>
    <p:sldId id="269" r:id="rId17"/>
    <p:sldId id="280" r:id="rId18"/>
    <p:sldId id="285" r:id="rId19"/>
    <p:sldId id="271" r:id="rId20"/>
    <p:sldId id="281" r:id="rId21"/>
    <p:sldId id="282" r:id="rId22"/>
    <p:sldId id="273" r:id="rId23"/>
    <p:sldId id="284" r:id="rId24"/>
    <p:sldId id="286" r:id="rId25"/>
    <p:sldId id="296" r:id="rId26"/>
    <p:sldId id="287" r:id="rId27"/>
    <p:sldId id="288" r:id="rId28"/>
    <p:sldId id="289" r:id="rId29"/>
    <p:sldId id="290" r:id="rId30"/>
    <p:sldId id="292" r:id="rId31"/>
    <p:sldId id="293" r:id="rId32"/>
    <p:sldId id="299" r:id="rId33"/>
    <p:sldId id="29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CC9900"/>
    <a:srgbClr val="CCECFF"/>
    <a:srgbClr val="99C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39" autoAdjust="0"/>
    <p:restoredTop sz="94660"/>
  </p:normalViewPr>
  <p:slideViewPr>
    <p:cSldViewPr>
      <p:cViewPr>
        <p:scale>
          <a:sx n="66" d="100"/>
          <a:sy n="66" d="100"/>
        </p:scale>
        <p:origin x="-1482"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6158BE-CD93-45DF-B49D-A565C9D9D7FE}" type="datetimeFigureOut">
              <a:rPr lang="en-US" smtClean="0"/>
              <a:pPr/>
              <a:t>6/7/2015</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AC9805-2049-4789-8765-AA19EF55DD60}" type="slidenum">
              <a:rPr lang="en-AU" smtClean="0"/>
              <a:pPr/>
              <a:t>‹#›</a:t>
            </a:fld>
            <a:endParaRPr lang="en-A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25AC9805-2049-4789-8765-AA19EF55DD60}" type="slidenum">
              <a:rPr lang="en-AU" smtClean="0"/>
              <a:pPr/>
              <a:t>30</a:t>
            </a:fld>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25AC9805-2049-4789-8765-AA19EF55DD60}" type="slidenum">
              <a:rPr lang="en-AU" smtClean="0"/>
              <a:pPr/>
              <a:t>31</a:t>
            </a:fld>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25AC9805-2049-4789-8765-AA19EF55DD60}" type="slidenum">
              <a:rPr lang="en-AU" smtClean="0"/>
              <a:pPr/>
              <a:t>33</a:t>
            </a:fld>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AE8B1B48-A7B9-486F-80E4-4D622EC670B0}" type="datetimeFigureOut">
              <a:rPr lang="en-US" smtClean="0"/>
              <a:pPr/>
              <a:t>6/7/2015</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15461B74-BB6F-48CA-8A64-6B3D7156071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8B1B48-A7B9-486F-80E4-4D622EC670B0}" type="datetimeFigureOut">
              <a:rPr lang="en-US" smtClean="0"/>
              <a:pPr/>
              <a:t>6/7/2015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461B74-BB6F-48CA-8A64-6B3D7156071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8B1B48-A7B9-486F-80E4-4D622EC670B0}" type="datetimeFigureOut">
              <a:rPr lang="en-US" smtClean="0"/>
              <a:pPr/>
              <a:t>6/7/2015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461B74-BB6F-48CA-8A64-6B3D7156071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AE8B1B48-A7B9-486F-80E4-4D622EC670B0}" type="datetimeFigureOut">
              <a:rPr lang="en-US" smtClean="0"/>
              <a:pPr/>
              <a:t>6/7/2015</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15461B74-BB6F-48CA-8A64-6B3D7156071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AE8B1B48-A7B9-486F-80E4-4D622EC670B0}" type="datetimeFigureOut">
              <a:rPr lang="en-US" smtClean="0"/>
              <a:pPr/>
              <a:t>6/7/2015</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15461B74-BB6F-48CA-8A64-6B3D71560712}"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AE8B1B48-A7B9-486F-80E4-4D622EC670B0}" type="datetimeFigureOut">
              <a:rPr lang="en-US" smtClean="0"/>
              <a:pPr/>
              <a:t>6/7/2015</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15461B74-BB6F-48CA-8A64-6B3D7156071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AE8B1B48-A7B9-486F-80E4-4D622EC670B0}" type="datetimeFigureOut">
              <a:rPr lang="en-US" smtClean="0"/>
              <a:pPr/>
              <a:t>6/7/2015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15461B74-BB6F-48CA-8A64-6B3D71560712}"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E8B1B48-A7B9-486F-80E4-4D622EC670B0}" type="datetimeFigureOut">
              <a:rPr lang="en-US" smtClean="0"/>
              <a:pPr/>
              <a:t>6/7/2015</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461B74-BB6F-48CA-8A64-6B3D7156071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E8B1B48-A7B9-486F-80E4-4D622EC670B0}" type="datetimeFigureOut">
              <a:rPr lang="en-US" smtClean="0"/>
              <a:pPr/>
              <a:t>6/7/2015</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461B74-BB6F-48CA-8A64-6B3D7156071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AE8B1B48-A7B9-486F-80E4-4D622EC670B0}" type="datetimeFigureOut">
              <a:rPr lang="en-US" smtClean="0"/>
              <a:pPr/>
              <a:t>6/7/2015</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461B74-BB6F-48CA-8A64-6B3D7156071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AE8B1B48-A7B9-486F-80E4-4D622EC670B0}" type="datetimeFigureOut">
              <a:rPr lang="en-US" smtClean="0"/>
              <a:pPr/>
              <a:t>6/7/2015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15461B74-BB6F-48CA-8A64-6B3D71560712}"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E8B1B48-A7B9-486F-80E4-4D622EC670B0}" type="datetimeFigureOut">
              <a:rPr lang="en-US" smtClean="0"/>
              <a:pPr/>
              <a:t>6/7/2015</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5461B74-BB6F-48CA-8A64-6B3D71560712}"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pinterest.com/effectivecurric/" TargetMode="External"/><Relationship Id="rId3" Type="http://schemas.openxmlformats.org/officeDocument/2006/relationships/hyperlink" Target="http://effectivecurriculumideas.weebly.com/" TargetMode="External"/><Relationship Id="rId7" Type="http://schemas.openxmlformats.org/officeDocument/2006/relationships/hyperlink" Target="http://www.linkedin.com/in/effectivecurriculumideas"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twitter.com/EffectiveCurric" TargetMode="External"/><Relationship Id="rId5" Type="http://schemas.openxmlformats.org/officeDocument/2006/relationships/hyperlink" Target="https://www.facebook.com/effectivecurriculumideas1" TargetMode="External"/><Relationship Id="rId4" Type="http://schemas.openxmlformats.org/officeDocument/2006/relationships/hyperlink" Target="http://acer.edu.au/eppc"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acer.edu.au/eppc"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effectivecurriculumideas.weebly.com/england.html" TargetMode="External"/><Relationship Id="rId4" Type="http://schemas.openxmlformats.org/officeDocument/2006/relationships/hyperlink" Target="http://effectivecurriculumideas.weebly.com/canada.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acer.edu.au/eppc"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drive.google.com/file/d/0B9rVA0rtI-ztY3FHd2xxYkwteEU/view?usp=sharing" TargetMode="External"/><Relationship Id="rId3" Type="http://schemas.openxmlformats.org/officeDocument/2006/relationships/hyperlink" Target="http://acer.edu.au/eppc" TargetMode="External"/><Relationship Id="rId7" Type="http://schemas.openxmlformats.org/officeDocument/2006/relationships/hyperlink" Target="https://drive.google.com/file/d/0B9rVA0rtI-ztUkN0QmpnSlZPUkU/view?usp=sharing"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drive.google.com/file/d/0B9rVA0rtI-ztbVJOLUk2Q291ck0/view?usp=sharing" TargetMode="External"/><Relationship Id="rId5" Type="http://schemas.openxmlformats.org/officeDocument/2006/relationships/hyperlink" Target="http://effectivecurriculumideas.weebly.com/uploads/2/5/2/5/25254303/ausvels_-_progressive_framework_-_mathematics_ac_-_number_&amp;_algebra_-_strands_and_sub-strands_with_elaborations_(f-7)_-_u.pdf" TargetMode="External"/><Relationship Id="rId4" Type="http://schemas.openxmlformats.org/officeDocument/2006/relationships/hyperlink" Target="http://effectivecurriculumideas.weebly.com/uploads/2/5/2/5/25254303/australian_curriculum_-_progressive_framework_-_mathematics_v7.2_-_number__algebra_-_strands_and_sub-strands_with_elaborations_f-7.pdf" TargetMode="External"/><Relationship Id="rId9" Type="http://schemas.openxmlformats.org/officeDocument/2006/relationships/hyperlink" Target="https://drive.google.com/file/d/0B9rVA0rtI-ztNFZPOC01NkhrZU0/view?usp=sharing"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drive.google.com/file/d/0B9rVA0rtI-ztQ3dZS2JnZkxPbWc/view?usp=sharing" TargetMode="External"/><Relationship Id="rId3" Type="http://schemas.openxmlformats.org/officeDocument/2006/relationships/hyperlink" Target="http://acer.edu.au/eppc" TargetMode="External"/><Relationship Id="rId7" Type="http://schemas.openxmlformats.org/officeDocument/2006/relationships/hyperlink" Target="https://drive.google.com/file/d/0B9rVA0rtI-ztaE9GdzhXaldGN0E/view?usp=sharing"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effectivecurriculumideas.weebly.com/uploads/2/5/2/5/25254303/ausvels_-_progressive_framework_-_english_ac_-_scope_&amp;_sequence_(f-7)_2.pdf" TargetMode="External"/><Relationship Id="rId5" Type="http://schemas.openxmlformats.org/officeDocument/2006/relationships/hyperlink" Target="http://effectivecurriculumideas.weebly.com/uploads/2/5/2/5/25254303/ausvels_-_progressive_framework_-_english_ac_-_writing_-_strands_and_sub-strands_with_elaborations_(f-7)_2.pdf" TargetMode="External"/><Relationship Id="rId4" Type="http://schemas.openxmlformats.org/officeDocument/2006/relationships/hyperlink" Target="http://effectivecurriculumideas.weebly.com/uploads/2/5/2/5/25254303/australian_curriculum_-_progressive_framework_-_english_(v7.2)_-_strands_and_sub-strands_with_elaborations_(f-7)_2.pdf" TargetMode="External"/><Relationship Id="rId9" Type="http://schemas.openxmlformats.org/officeDocument/2006/relationships/hyperlink" Target="https://drive.google.com/file/d/0B9rVA0rtI-ztTnVLbzVjUDlnME0/view?usp=sharin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acer.edu.au/eppc"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acer.edu.au/eppc"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effectivecurriculumideas.weebly.com/tutorials-using-the-progressive-curriculum-frameworks.html"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acer.edu.au/eppc"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acer.edu.au/eppc"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effectivecurriculumideas.weebly.com/uploads/2/5/2/5/25254303/time_-_term_3_week_7.docx"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acer.edu.au/eppc"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hyperlink" Target="http://acer.edu.au/eppc"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effectivecurriculumideas.weebly.com/tutorials-using-the-progressive-curriculum-frameworks.html"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acer.edu.au/eppc" TargetMode="External"/><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effectivecurriculumideas.weebly.com/" TargetMode="External"/><Relationship Id="rId5" Type="http://schemas.openxmlformats.org/officeDocument/2006/relationships/image" Target="../media/image4.png"/><Relationship Id="rId4" Type="http://schemas.openxmlformats.org/officeDocument/2006/relationships/hyperlink" Target="https://www.google.com.au/?gfe_rd=cr&amp;ei=-rNdVb-1B7Du8wfFpIGoBg&amp;gws_rd=ssl" TargetMode="External"/><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hyperlink" Target="http://acer.edu.au/eppc"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effectivecurriculumideas.weebly.com/tutorials-using-the-progressive-curriculum-frameworks.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acer.edu.au/eppc"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effectivecurriculumideas.weebly.com/tutorials-using-the-progressive-curriculum-frameworks.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acer.edu.au/eppc"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www.qla.com.au/Examples/2" TargetMode="External"/><Relationship Id="rId4" Type="http://schemas.openxmlformats.org/officeDocument/2006/relationships/hyperlink" Target="https://www.youtube.com/watch?v=s7_wAy5Hiko"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acer.edu.au/eppc" TargetMode="External"/><Relationship Id="rId7" Type="http://schemas.openxmlformats.org/officeDocument/2006/relationships/hyperlink" Target="http://effectivecurriculumideas.weebly.com/"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www.qla.com.au/capacity-matrix" TargetMode="External"/><Relationship Id="rId5" Type="http://schemas.openxmlformats.org/officeDocument/2006/relationships/image" Target="../media/image24.png"/><Relationship Id="rId4" Type="http://schemas.openxmlformats.org/officeDocument/2006/relationships/hyperlink" Target="http://www.qla.com.au/Examples/2"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acer.edu.au/eppc"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effectivecurriculumideas.weebly.com/the-progressive-curriculum-frameworks-for-ausvels-ac-victoria.html" TargetMode="External"/><Relationship Id="rId5" Type="http://schemas.openxmlformats.org/officeDocument/2006/relationships/hyperlink" Target="http://effectivecurriculumideas.weebly.com/the-progressive-curriculum-frameworks-for-the-australian-curriculum-act-nt-qld-sa-tas--wa.html" TargetMode="Externa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hyperlink" Target="http://acer.edu.au/eppc"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effectivecurriculumideas.weebly.com/student-created-online-lessons--tutorials.html" TargetMode="External"/><Relationship Id="rId4" Type="http://schemas.openxmlformats.org/officeDocument/2006/relationships/hyperlink" Target="https://www.khanacademy.or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acer.edu.au/eppc" TargetMode="External"/><Relationship Id="rId7" Type="http://schemas.openxmlformats.org/officeDocument/2006/relationships/hyperlink" Target="http://effectivecurriculumideas.weebly.com/interactive-eportfolios.html"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drive.google.com/open?id=0B9rVA0rtI-ztYVBIM0ZCdGN3ZEE&amp;authuser=0" TargetMode="External"/><Relationship Id="rId5" Type="http://schemas.openxmlformats.org/officeDocument/2006/relationships/image" Target="../media/image25.jpeg"/><Relationship Id="rId4" Type="http://schemas.openxmlformats.org/officeDocument/2006/relationships/hyperlink" Target="http://effectivecurriculumideas.weebly.com/uploads/2/5/2/5/25254303/_chance_ac_-_progressive_capacity_matrix_-_year_level_labels_hidden.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acer.edu.au/eppc"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hyperlink" Target="http://effectivecurriculumideas.weebly.com/uploads/2/5/2/5/25254303/_chance_ac_-_progressive_capacity_matrix_-_year_level_labels_hidden.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acer.edu.au/eppc"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hyperlink" Target="http://effectivecurriculumideas.weebly.com/uploads/2/5/2/5/25254303/___60777_orig.jpg"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acer.edu.au/eppc"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effectivecurriculumideas.weebly.com/uploads/2/5/2/5/25254303/ausvels_-_pcm_-_money_&amp;_financial_mathematics_unit.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acer.edu.au/eppc"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effectivecurriculumideas.weebly.com/uploads/2/5/2/5/25254303/australian_curriculum_-_progressive_framework_-_mathematics_v7.2_-_statistics__probability_-_strands_and_sub-strands_with_elaborations_f-7.pdf"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www.weebly.com/uploads/2/5/2/5/25254303/rat_-_collecting_&amp;_presenting_data.docx" TargetMode="External"/><Relationship Id="rId4" Type="http://schemas.openxmlformats.org/officeDocument/2006/relationships/hyperlink" Target="http://acer.edu.au/eppc"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png"/><Relationship Id="rId7" Type="http://schemas.openxmlformats.org/officeDocument/2006/relationships/hyperlink" Target="http://effectivecurriculumideas.weebly.com/uploads/2/5/2/5/25254303/progressive_capacity_matrix_-_data_representation_-_year_level_labels_hidden.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www.weebly.com/uploads/2/5/2/5/25254303/rat_-_collecting_&amp;_presenting_data.docx" TargetMode="External"/><Relationship Id="rId4" Type="http://schemas.openxmlformats.org/officeDocument/2006/relationships/hyperlink" Target="http://acer.edu.au/eppc"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effectivecurriculumideas.weebly.com/uploads/2/5/2/5/25254303/persuasive_genre_-_qla_progressive_capacity_matrix.pdf"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8" Type="http://schemas.openxmlformats.org/officeDocument/2006/relationships/hyperlink" Target="http://www.iskysoft.com/edit-pdf/add-hyperlink-to-pdf.html" TargetMode="External"/><Relationship Id="rId3" Type="http://schemas.openxmlformats.org/officeDocument/2006/relationships/image" Target="../media/image3.png"/><Relationship Id="rId7" Type="http://schemas.openxmlformats.org/officeDocument/2006/relationships/hyperlink" Target="https://www.acrobat.com/en_us/free-trial-download.html?promoid=KQZC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play.google.com/store/apps/details?id=com.estrongs.android.pop&amp;hl=en" TargetMode="External"/><Relationship Id="rId5" Type="http://schemas.openxmlformats.org/officeDocument/2006/relationships/hyperlink" Target="https://itunes.apple.com/au/app/fileexplorer-free/id510282524?mt=8" TargetMode="External"/><Relationship Id="rId4" Type="http://schemas.openxmlformats.org/officeDocument/2006/relationships/hyperlink" Target="http://acer.edu.au/eppc"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acer.edu.au/eppc"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acer.edu.au/eppc"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acer.edu.au/eppc"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education.alberta.ca/media/645594/kto9math.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acer.edu.au/eppc"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audio" Target="file:///C:\Users\Anton\Desktop\Alexander%20The%20Meerkat%20-%20Simples.mp3" TargetMode="External"/><Relationship Id="rId6" Type="http://schemas.openxmlformats.org/officeDocument/2006/relationships/image" Target="../media/image8.jpeg"/><Relationship Id="rId5" Type="http://schemas.openxmlformats.org/officeDocument/2006/relationships/hyperlink" Target="http://effectivecurriculumideas.weebly.com/uploads/2/5/2/5/25254303/australian_curriculum_-_progressive_framework_-_mathematics_v7.2_-_statistics__probability_-_strands_and_sub-strands_with_elaborations_f-7.pdf" TargetMode="External"/><Relationship Id="rId10" Type="http://schemas.openxmlformats.org/officeDocument/2006/relationships/hyperlink" Target="http://effectivecurriculumideas.weebly.com/disclaimer.html" TargetMode="External"/><Relationship Id="rId4" Type="http://schemas.openxmlformats.org/officeDocument/2006/relationships/hyperlink" Target="http://acer.edu.au/eppc" TargetMode="External"/><Relationship Id="rId9" Type="http://schemas.openxmlformats.org/officeDocument/2006/relationships/hyperlink" Target="https://drive.google.com/file/d/0B9rVA0rtI-ztTW83Sk5TbG85NEE/edit?usp=sharin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acer.edu.au/eppc" TargetMode="External"/><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effectivecurriculumideas.weebly.com/the-progressive-curriculum-frameworks-for-the-australian-curriculum-act-nt-qld-sa-tas--wa.html" TargetMode="External"/><Relationship Id="rId5" Type="http://schemas.openxmlformats.org/officeDocument/2006/relationships/image" Target="../media/image12.png"/><Relationship Id="rId4" Type="http://schemas.openxmlformats.org/officeDocument/2006/relationships/hyperlink" Target="http://effectivecurriculumideas.weebly.com/the-progressive-curriculum-frameworks-for-ausvels-ac-victoria.html"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descr="eppc.png"/>
          <p:cNvPicPr>
            <a:picLocks noChangeAspect="1"/>
          </p:cNvPicPr>
          <p:nvPr/>
        </p:nvPicPr>
        <p:blipFill>
          <a:blip r:embed="rId2"/>
          <a:stretch>
            <a:fillRect/>
          </a:stretch>
        </p:blipFill>
        <p:spPr>
          <a:xfrm>
            <a:off x="0" y="0"/>
            <a:ext cx="9144000" cy="1135856"/>
          </a:xfrm>
          <a:prstGeom prst="rect">
            <a:avLst/>
          </a:prstGeom>
        </p:spPr>
      </p:pic>
      <p:sp>
        <p:nvSpPr>
          <p:cNvPr id="2" name="Title 1"/>
          <p:cNvSpPr>
            <a:spLocks noGrp="1"/>
          </p:cNvSpPr>
          <p:nvPr>
            <p:ph type="ctrTitle"/>
          </p:nvPr>
        </p:nvSpPr>
        <p:spPr>
          <a:xfrm>
            <a:off x="395536" y="1214422"/>
            <a:ext cx="8458200" cy="1222375"/>
          </a:xfrm>
        </p:spPr>
        <p:txBody>
          <a:bodyPr>
            <a:normAutofit fontScale="90000"/>
          </a:bodyPr>
          <a:lstStyle/>
          <a:p>
            <a:pPr algn="ctr"/>
            <a:r>
              <a:rPr lang="en-AU" dirty="0" smtClean="0"/>
              <a:t>The </a:t>
            </a:r>
            <a:r>
              <a:rPr lang="en-AU" dirty="0" smtClean="0">
                <a:solidFill>
                  <a:srgbClr val="00B050"/>
                </a:solidFill>
              </a:rPr>
              <a:t>PROGRESSIVE</a:t>
            </a:r>
            <a:r>
              <a:rPr lang="en-AU" dirty="0" smtClean="0"/>
              <a:t> CURRICULUM FRAMEWORKS &amp; Capacity Matrices: </a:t>
            </a:r>
            <a:br>
              <a:rPr lang="en-AU" dirty="0" smtClean="0"/>
            </a:br>
            <a:r>
              <a:rPr lang="en-AU" dirty="0" smtClean="0"/>
              <a:t/>
            </a:r>
            <a:br>
              <a:rPr lang="en-AU" dirty="0" smtClean="0"/>
            </a:br>
            <a:r>
              <a:rPr lang="en-AU" sz="2800" dirty="0" smtClean="0"/>
              <a:t>a companion to </a:t>
            </a:r>
            <a:r>
              <a:rPr lang="en-AU" sz="2800" u="sng" dirty="0" smtClean="0"/>
              <a:t>both</a:t>
            </a:r>
            <a:r>
              <a:rPr lang="en-AU" sz="2800" dirty="0" smtClean="0"/>
              <a:t> the </a:t>
            </a:r>
            <a:br>
              <a:rPr lang="en-AU" sz="2800" dirty="0" smtClean="0"/>
            </a:br>
            <a:r>
              <a:rPr lang="en-AU" sz="2800" dirty="0" smtClean="0"/>
              <a:t>Australian curriculum &amp; aUSvels</a:t>
            </a:r>
            <a:endParaRPr lang="en-US" sz="2800" dirty="0"/>
          </a:p>
        </p:txBody>
      </p:sp>
      <p:sp>
        <p:nvSpPr>
          <p:cNvPr id="4" name="Rectangle 3"/>
          <p:cNvSpPr/>
          <p:nvPr/>
        </p:nvSpPr>
        <p:spPr>
          <a:xfrm>
            <a:off x="3291292" y="3702610"/>
            <a:ext cx="2552750" cy="369332"/>
          </a:xfrm>
          <a:prstGeom prst="rect">
            <a:avLst/>
          </a:prstGeom>
        </p:spPr>
        <p:txBody>
          <a:bodyPr wrap="none">
            <a:spAutoFit/>
          </a:bodyPr>
          <a:lstStyle/>
          <a:p>
            <a:r>
              <a:rPr lang="en-US" b="1" dirty="0" smtClean="0"/>
              <a:t>Foundation to </a:t>
            </a:r>
            <a:r>
              <a:rPr lang="en-US" b="1" dirty="0" smtClean="0"/>
              <a:t>Years 7/8</a:t>
            </a:r>
            <a:endParaRPr lang="en-AU" b="1" dirty="0"/>
          </a:p>
        </p:txBody>
      </p:sp>
      <p:sp>
        <p:nvSpPr>
          <p:cNvPr id="6" name="Subtitle 5"/>
          <p:cNvSpPr>
            <a:spLocks noGrp="1"/>
          </p:cNvSpPr>
          <p:nvPr>
            <p:ph type="subTitle" idx="1"/>
          </p:nvPr>
        </p:nvSpPr>
        <p:spPr>
          <a:xfrm>
            <a:off x="381000" y="4143380"/>
            <a:ext cx="8458200" cy="2071702"/>
          </a:xfrm>
        </p:spPr>
        <p:txBody>
          <a:bodyPr>
            <a:normAutofit/>
          </a:bodyPr>
          <a:lstStyle/>
          <a:p>
            <a:pPr algn="ctr"/>
            <a:r>
              <a:rPr lang="en-US" dirty="0" smtClean="0"/>
              <a:t>Facilitator: </a:t>
            </a:r>
            <a:r>
              <a:rPr lang="en-US" dirty="0" smtClean="0"/>
              <a:t>Mr Anton Reiter</a:t>
            </a:r>
          </a:p>
          <a:p>
            <a:pPr algn="ctr"/>
            <a:r>
              <a:rPr lang="en-US" dirty="0" smtClean="0"/>
              <a:t>(BTeach, BBM, C</a:t>
            </a:r>
            <a:r>
              <a:rPr lang="en-US" dirty="0" smtClean="0">
                <a:solidFill>
                  <a:srgbClr val="00B050"/>
                </a:solidFill>
              </a:rPr>
              <a:t>IV</a:t>
            </a:r>
            <a:r>
              <a:rPr lang="en-US" dirty="0" smtClean="0"/>
              <a:t>IT)</a:t>
            </a:r>
          </a:p>
          <a:p>
            <a:pPr algn="ctr"/>
            <a:r>
              <a:rPr lang="en-US" dirty="0" smtClean="0"/>
              <a:t>Primary School Teacher and </a:t>
            </a:r>
          </a:p>
          <a:p>
            <a:pPr algn="ctr"/>
            <a:r>
              <a:rPr lang="en-US" dirty="0" smtClean="0">
                <a:hlinkClick r:id="rId3"/>
              </a:rPr>
              <a:t>Educational Consultant: Effective Curriculum </a:t>
            </a:r>
            <a:r>
              <a:rPr lang="en-US" dirty="0" smtClean="0">
                <a:hlinkClick r:id="rId3"/>
              </a:rPr>
              <a:t>Ideas</a:t>
            </a:r>
            <a:endParaRPr lang="en-US" dirty="0" smtClean="0"/>
          </a:p>
        </p:txBody>
      </p:sp>
      <p:sp>
        <p:nvSpPr>
          <p:cNvPr id="7" name="TextBox 6"/>
          <p:cNvSpPr txBox="1"/>
          <p:nvPr/>
        </p:nvSpPr>
        <p:spPr>
          <a:xfrm>
            <a:off x="642910" y="270197"/>
            <a:ext cx="7715304" cy="1015663"/>
          </a:xfrm>
          <a:prstGeom prst="rect">
            <a:avLst/>
          </a:prstGeom>
          <a:noFill/>
        </p:spPr>
        <p:txBody>
          <a:bodyPr wrap="square" rtlCol="0">
            <a:spAutoFit/>
          </a:bodyPr>
          <a:lstStyle/>
          <a:p>
            <a:pPr algn="ctr"/>
            <a:r>
              <a:rPr lang="en-AU" sz="1200" b="1" dirty="0" smtClean="0">
                <a:hlinkClick r:id="rId4"/>
              </a:rPr>
              <a:t>Excellence in Professional Practice Conference </a:t>
            </a:r>
            <a:endParaRPr lang="en-AU" sz="1200" b="1" dirty="0" smtClean="0"/>
          </a:p>
          <a:p>
            <a:pPr algn="ctr"/>
            <a:r>
              <a:rPr lang="en-AU" sz="1200" dirty="0" smtClean="0"/>
              <a:t>Improving assessments of student learning</a:t>
            </a:r>
          </a:p>
          <a:p>
            <a:pPr algn="ctr"/>
            <a:r>
              <a:rPr lang="en-AU" sz="1200" dirty="0" smtClean="0"/>
              <a:t>21-23 May 2015</a:t>
            </a:r>
            <a:br>
              <a:rPr lang="en-AU" sz="1200" dirty="0" smtClean="0"/>
            </a:br>
            <a:r>
              <a:rPr lang="en-AU" sz="1200" dirty="0" smtClean="0"/>
              <a:t>Novotel, Brighton Beach, Sydney</a:t>
            </a:r>
          </a:p>
          <a:p>
            <a:pPr algn="ctr"/>
            <a:endParaRPr lang="en-AU" sz="1200" dirty="0"/>
          </a:p>
        </p:txBody>
      </p:sp>
      <p:sp>
        <p:nvSpPr>
          <p:cNvPr id="10" name="Rectangle 9"/>
          <p:cNvSpPr/>
          <p:nvPr/>
        </p:nvSpPr>
        <p:spPr>
          <a:xfrm rot="16200000">
            <a:off x="-2672854" y="3815814"/>
            <a:ext cx="5715040" cy="369332"/>
          </a:xfrm>
          <a:prstGeom prst="rect">
            <a:avLst/>
          </a:prstGeom>
        </p:spPr>
        <p:txBody>
          <a:bodyPr wrap="square">
            <a:spAutoFit/>
          </a:bodyPr>
          <a:lstStyle/>
          <a:p>
            <a:r>
              <a:rPr lang="en-AU" dirty="0" smtClean="0">
                <a:hlinkClick r:id="rId5"/>
              </a:rPr>
              <a:t>https://</a:t>
            </a:r>
            <a:r>
              <a:rPr lang="en-AU" dirty="0" smtClean="0">
                <a:hlinkClick r:id="rId5"/>
              </a:rPr>
              <a:t>www.facebook.com/effectivecurriculumideas1</a:t>
            </a:r>
            <a:r>
              <a:rPr lang="en-AU" dirty="0" smtClean="0"/>
              <a:t> </a:t>
            </a:r>
            <a:endParaRPr lang="en-AU" dirty="0"/>
          </a:p>
        </p:txBody>
      </p:sp>
      <p:sp>
        <p:nvSpPr>
          <p:cNvPr id="11" name="Rectangle 10"/>
          <p:cNvSpPr/>
          <p:nvPr/>
        </p:nvSpPr>
        <p:spPr>
          <a:xfrm>
            <a:off x="6164698" y="6488668"/>
            <a:ext cx="3164777" cy="338554"/>
          </a:xfrm>
          <a:prstGeom prst="rect">
            <a:avLst/>
          </a:prstGeom>
        </p:spPr>
        <p:txBody>
          <a:bodyPr wrap="none">
            <a:spAutoFit/>
          </a:bodyPr>
          <a:lstStyle/>
          <a:p>
            <a:r>
              <a:rPr lang="en-AU" sz="1600" dirty="0" smtClean="0">
                <a:hlinkClick r:id="rId6"/>
              </a:rPr>
              <a:t>http://twitter.com/EffectiveCurric</a:t>
            </a:r>
            <a:r>
              <a:rPr lang="en-AU" sz="1600" dirty="0" smtClean="0"/>
              <a:t>  </a:t>
            </a:r>
            <a:endParaRPr lang="en-AU" sz="1600" dirty="0"/>
          </a:p>
        </p:txBody>
      </p:sp>
      <p:sp>
        <p:nvSpPr>
          <p:cNvPr id="12" name="Rectangle 11"/>
          <p:cNvSpPr/>
          <p:nvPr/>
        </p:nvSpPr>
        <p:spPr>
          <a:xfrm>
            <a:off x="428596" y="6488668"/>
            <a:ext cx="7500974" cy="338554"/>
          </a:xfrm>
          <a:prstGeom prst="rect">
            <a:avLst/>
          </a:prstGeom>
        </p:spPr>
        <p:txBody>
          <a:bodyPr wrap="square">
            <a:spAutoFit/>
          </a:bodyPr>
          <a:lstStyle/>
          <a:p>
            <a:r>
              <a:rPr lang="en-AU" sz="1600" dirty="0" smtClean="0">
                <a:hlinkClick r:id="rId7"/>
              </a:rPr>
              <a:t>http://</a:t>
            </a:r>
            <a:r>
              <a:rPr lang="en-AU" sz="1600" dirty="0" smtClean="0">
                <a:hlinkClick r:id="rId7"/>
              </a:rPr>
              <a:t>www.linkedin.com/in/effectivecurriculumideas</a:t>
            </a:r>
            <a:r>
              <a:rPr lang="en-AU" sz="1600" dirty="0" smtClean="0"/>
              <a:t> </a:t>
            </a:r>
            <a:endParaRPr lang="en-AU" sz="1600" dirty="0"/>
          </a:p>
        </p:txBody>
      </p:sp>
      <p:sp>
        <p:nvSpPr>
          <p:cNvPr id="13" name="Rectangle 12"/>
          <p:cNvSpPr/>
          <p:nvPr/>
        </p:nvSpPr>
        <p:spPr>
          <a:xfrm rot="5400000">
            <a:off x="6796434" y="3324834"/>
            <a:ext cx="4325864" cy="369332"/>
          </a:xfrm>
          <a:prstGeom prst="rect">
            <a:avLst/>
          </a:prstGeom>
        </p:spPr>
        <p:txBody>
          <a:bodyPr wrap="none">
            <a:spAutoFit/>
          </a:bodyPr>
          <a:lstStyle/>
          <a:p>
            <a:r>
              <a:rPr lang="en-AU" dirty="0" smtClean="0">
                <a:hlinkClick r:id="rId8"/>
              </a:rPr>
              <a:t>http://www.pinterest.com/effectivecurric</a:t>
            </a:r>
            <a:r>
              <a:rPr lang="en-AU" dirty="0" smtClean="0">
                <a:hlinkClick r:id="rId8"/>
              </a:rPr>
              <a:t>/</a:t>
            </a:r>
            <a:r>
              <a:rPr lang="en-AU" dirty="0" smtClean="0"/>
              <a:t> </a:t>
            </a:r>
            <a:endParaRPr lang="en-A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ppc.png"/>
          <p:cNvPicPr>
            <a:picLocks noChangeAspect="1"/>
          </p:cNvPicPr>
          <p:nvPr/>
        </p:nvPicPr>
        <p:blipFill>
          <a:blip r:embed="rId2"/>
          <a:stretch>
            <a:fillRect/>
          </a:stretch>
        </p:blipFill>
        <p:spPr>
          <a:xfrm>
            <a:off x="0" y="0"/>
            <a:ext cx="9144000" cy="1135856"/>
          </a:xfrm>
          <a:prstGeom prst="rect">
            <a:avLst/>
          </a:prstGeom>
        </p:spPr>
      </p:pic>
      <p:sp>
        <p:nvSpPr>
          <p:cNvPr id="2" name="Title 1"/>
          <p:cNvSpPr>
            <a:spLocks noGrp="1"/>
          </p:cNvSpPr>
          <p:nvPr>
            <p:ph type="title"/>
          </p:nvPr>
        </p:nvSpPr>
        <p:spPr>
          <a:xfrm>
            <a:off x="304800" y="1071546"/>
            <a:ext cx="8686800" cy="838200"/>
          </a:xfrm>
        </p:spPr>
        <p:txBody>
          <a:bodyPr/>
          <a:lstStyle/>
          <a:p>
            <a:r>
              <a:rPr lang="en-US" dirty="0" smtClean="0"/>
              <a:t>PCF Introduction:</a:t>
            </a:r>
            <a:endParaRPr lang="en-AU" dirty="0"/>
          </a:p>
        </p:txBody>
      </p:sp>
      <p:sp>
        <p:nvSpPr>
          <p:cNvPr id="8" name="TextBox 7"/>
          <p:cNvSpPr txBox="1"/>
          <p:nvPr/>
        </p:nvSpPr>
        <p:spPr>
          <a:xfrm>
            <a:off x="642910" y="270197"/>
            <a:ext cx="7715304" cy="1015663"/>
          </a:xfrm>
          <a:prstGeom prst="rect">
            <a:avLst/>
          </a:prstGeom>
          <a:noFill/>
        </p:spPr>
        <p:txBody>
          <a:bodyPr wrap="square" rtlCol="0">
            <a:spAutoFit/>
          </a:bodyPr>
          <a:lstStyle/>
          <a:p>
            <a:pPr algn="ctr"/>
            <a:r>
              <a:rPr lang="en-AU" sz="1200" b="1" dirty="0" smtClean="0">
                <a:hlinkClick r:id="rId3"/>
              </a:rPr>
              <a:t>Excellence in Professional Practice Conference </a:t>
            </a:r>
            <a:endParaRPr lang="en-AU" sz="1200" b="1" dirty="0" smtClean="0"/>
          </a:p>
          <a:p>
            <a:pPr algn="ctr"/>
            <a:r>
              <a:rPr lang="en-AU" sz="1200" dirty="0" smtClean="0"/>
              <a:t>Improving assessments of student learning</a:t>
            </a:r>
          </a:p>
          <a:p>
            <a:pPr algn="ctr"/>
            <a:r>
              <a:rPr lang="en-AU" sz="1200" dirty="0" smtClean="0"/>
              <a:t>21-23 May 2015</a:t>
            </a:r>
            <a:br>
              <a:rPr lang="en-AU" sz="1200" dirty="0" smtClean="0"/>
            </a:br>
            <a:r>
              <a:rPr lang="en-AU" sz="1200" dirty="0" smtClean="0"/>
              <a:t>Novotel, Brighton Beach, Sydney</a:t>
            </a:r>
          </a:p>
          <a:p>
            <a:pPr algn="ctr"/>
            <a:endParaRPr lang="en-AU" sz="1200" dirty="0"/>
          </a:p>
        </p:txBody>
      </p:sp>
      <p:sp>
        <p:nvSpPr>
          <p:cNvPr id="14" name="TextBox 13"/>
          <p:cNvSpPr txBox="1"/>
          <p:nvPr/>
        </p:nvSpPr>
        <p:spPr>
          <a:xfrm>
            <a:off x="595271" y="2285992"/>
            <a:ext cx="7905819" cy="1015663"/>
          </a:xfrm>
          <a:prstGeom prst="rect">
            <a:avLst/>
          </a:prstGeom>
          <a:noFill/>
        </p:spPr>
        <p:txBody>
          <a:bodyPr wrap="none" rtlCol="0">
            <a:spAutoFit/>
          </a:bodyPr>
          <a:lstStyle/>
          <a:p>
            <a:pPr algn="ctr"/>
            <a:r>
              <a:rPr lang="en-US" sz="3000" dirty="0" smtClean="0"/>
              <a:t>They are also available for parts of </a:t>
            </a:r>
            <a:r>
              <a:rPr lang="en-US" sz="3000" dirty="0" smtClean="0">
                <a:hlinkClick r:id="rId4"/>
              </a:rPr>
              <a:t>Canada</a:t>
            </a:r>
            <a:r>
              <a:rPr lang="en-US" sz="3000" dirty="0" smtClean="0"/>
              <a:t> and </a:t>
            </a:r>
          </a:p>
          <a:p>
            <a:pPr algn="ctr"/>
            <a:r>
              <a:rPr lang="en-US" sz="3000" dirty="0" smtClean="0">
                <a:hlinkClick r:id="rId5"/>
              </a:rPr>
              <a:t>England</a:t>
            </a:r>
            <a:r>
              <a:rPr lang="en-US" sz="3000" dirty="0" smtClean="0"/>
              <a:t>.</a:t>
            </a:r>
            <a:endParaRPr lang="en-AU" sz="3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ppc.png"/>
          <p:cNvPicPr>
            <a:picLocks noChangeAspect="1"/>
          </p:cNvPicPr>
          <p:nvPr/>
        </p:nvPicPr>
        <p:blipFill>
          <a:blip r:embed="rId2"/>
          <a:stretch>
            <a:fillRect/>
          </a:stretch>
        </p:blipFill>
        <p:spPr>
          <a:xfrm>
            <a:off x="0" y="0"/>
            <a:ext cx="9144000" cy="1135856"/>
          </a:xfrm>
          <a:prstGeom prst="rect">
            <a:avLst/>
          </a:prstGeom>
        </p:spPr>
      </p:pic>
      <p:sp>
        <p:nvSpPr>
          <p:cNvPr id="2" name="Title 1"/>
          <p:cNvSpPr>
            <a:spLocks noGrp="1"/>
          </p:cNvSpPr>
          <p:nvPr>
            <p:ph type="title"/>
          </p:nvPr>
        </p:nvSpPr>
        <p:spPr>
          <a:xfrm>
            <a:off x="304800" y="1071546"/>
            <a:ext cx="8686800" cy="838200"/>
          </a:xfrm>
        </p:spPr>
        <p:txBody>
          <a:bodyPr/>
          <a:lstStyle/>
          <a:p>
            <a:r>
              <a:rPr lang="en-US" dirty="0" smtClean="0"/>
              <a:t>PCF Introduction:</a:t>
            </a:r>
            <a:endParaRPr lang="en-AU" dirty="0"/>
          </a:p>
        </p:txBody>
      </p:sp>
      <p:sp>
        <p:nvSpPr>
          <p:cNvPr id="8" name="TextBox 7"/>
          <p:cNvSpPr txBox="1"/>
          <p:nvPr/>
        </p:nvSpPr>
        <p:spPr>
          <a:xfrm>
            <a:off x="642910" y="270197"/>
            <a:ext cx="7715304" cy="1015663"/>
          </a:xfrm>
          <a:prstGeom prst="rect">
            <a:avLst/>
          </a:prstGeom>
          <a:noFill/>
        </p:spPr>
        <p:txBody>
          <a:bodyPr wrap="square" rtlCol="0">
            <a:spAutoFit/>
          </a:bodyPr>
          <a:lstStyle/>
          <a:p>
            <a:pPr algn="ctr"/>
            <a:r>
              <a:rPr lang="en-AU" sz="1200" b="1" dirty="0" smtClean="0">
                <a:hlinkClick r:id="rId3"/>
              </a:rPr>
              <a:t>Excellence in Professional Practice Conference </a:t>
            </a:r>
            <a:endParaRPr lang="en-AU" sz="1200" b="1" dirty="0" smtClean="0"/>
          </a:p>
          <a:p>
            <a:pPr algn="ctr"/>
            <a:r>
              <a:rPr lang="en-AU" sz="1200" dirty="0" smtClean="0"/>
              <a:t>Improving assessments of student learning</a:t>
            </a:r>
          </a:p>
          <a:p>
            <a:pPr algn="ctr"/>
            <a:r>
              <a:rPr lang="en-AU" sz="1200" dirty="0" smtClean="0"/>
              <a:t>21-23 May 2015</a:t>
            </a:r>
            <a:br>
              <a:rPr lang="en-AU" sz="1200" dirty="0" smtClean="0"/>
            </a:br>
            <a:r>
              <a:rPr lang="en-AU" sz="1200" dirty="0" smtClean="0"/>
              <a:t>Novotel, Brighton Beach, Sydney</a:t>
            </a:r>
          </a:p>
          <a:p>
            <a:pPr algn="ctr"/>
            <a:endParaRPr lang="en-AU" sz="1200" dirty="0"/>
          </a:p>
        </p:txBody>
      </p:sp>
      <p:sp>
        <p:nvSpPr>
          <p:cNvPr id="14" name="TextBox 13"/>
          <p:cNvSpPr txBox="1"/>
          <p:nvPr/>
        </p:nvSpPr>
        <p:spPr>
          <a:xfrm>
            <a:off x="357158" y="2000240"/>
            <a:ext cx="8715404" cy="4708981"/>
          </a:xfrm>
          <a:prstGeom prst="rect">
            <a:avLst/>
          </a:prstGeom>
          <a:noFill/>
        </p:spPr>
        <p:txBody>
          <a:bodyPr wrap="square" rtlCol="0">
            <a:spAutoFit/>
          </a:bodyPr>
          <a:lstStyle/>
          <a:p>
            <a:r>
              <a:rPr lang="en-US" sz="3000" dirty="0" smtClean="0"/>
              <a:t>They are:</a:t>
            </a:r>
          </a:p>
          <a:p>
            <a:pPr>
              <a:buFont typeface="Wingdings" pitchFamily="2" charset="2"/>
              <a:buChar char="Ø"/>
            </a:pPr>
            <a:r>
              <a:rPr lang="en-US" sz="3000" dirty="0" smtClean="0"/>
              <a:t> Downloadable in PDF (but PDF files do not allow users to copy formatted (e.g. bold and colour) text.</a:t>
            </a:r>
          </a:p>
          <a:p>
            <a:pPr>
              <a:buFont typeface="Wingdings" pitchFamily="2" charset="2"/>
              <a:buChar char="Ø"/>
            </a:pPr>
            <a:endParaRPr lang="en-US" sz="3000" dirty="0" smtClean="0"/>
          </a:p>
          <a:p>
            <a:pPr>
              <a:buFont typeface="Wingdings" pitchFamily="2" charset="2"/>
              <a:buChar char="Ø"/>
            </a:pPr>
            <a:r>
              <a:rPr lang="en-US" sz="3000" dirty="0" smtClean="0"/>
              <a:t> Available in Excel (but most educators would have a need for those files) </a:t>
            </a:r>
          </a:p>
          <a:p>
            <a:pPr>
              <a:buFont typeface="Wingdings" pitchFamily="2" charset="2"/>
              <a:buChar char="Ø"/>
            </a:pPr>
            <a:endParaRPr lang="en-US" sz="3000" dirty="0" smtClean="0"/>
          </a:p>
          <a:p>
            <a:pPr>
              <a:buFont typeface="Wingdings" pitchFamily="2" charset="2"/>
              <a:buChar char="Ø"/>
            </a:pPr>
            <a:r>
              <a:rPr lang="en-US" sz="3000" dirty="0" smtClean="0"/>
              <a:t> Available in unmerged Excel format (ideal for those who wish to copy and paste the content into planners)</a:t>
            </a:r>
            <a:r>
              <a:rPr lang="en-AU" sz="30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ppc.png"/>
          <p:cNvPicPr>
            <a:picLocks noChangeAspect="1"/>
          </p:cNvPicPr>
          <p:nvPr/>
        </p:nvPicPr>
        <p:blipFill>
          <a:blip r:embed="rId2"/>
          <a:stretch>
            <a:fillRect/>
          </a:stretch>
        </p:blipFill>
        <p:spPr>
          <a:xfrm>
            <a:off x="0" y="0"/>
            <a:ext cx="9144000" cy="1135856"/>
          </a:xfrm>
          <a:prstGeom prst="rect">
            <a:avLst/>
          </a:prstGeom>
        </p:spPr>
      </p:pic>
      <p:sp>
        <p:nvSpPr>
          <p:cNvPr id="2" name="Title 1"/>
          <p:cNvSpPr>
            <a:spLocks noGrp="1"/>
          </p:cNvSpPr>
          <p:nvPr>
            <p:ph type="title"/>
          </p:nvPr>
        </p:nvSpPr>
        <p:spPr>
          <a:xfrm>
            <a:off x="304800" y="1304916"/>
            <a:ext cx="8686800" cy="838200"/>
          </a:xfrm>
        </p:spPr>
        <p:txBody>
          <a:bodyPr/>
          <a:lstStyle/>
          <a:p>
            <a:r>
              <a:rPr lang="en-US" dirty="0" smtClean="0"/>
              <a:t>PCF Introduction: MATHS</a:t>
            </a:r>
            <a:endParaRPr lang="en-AU" dirty="0"/>
          </a:p>
        </p:txBody>
      </p:sp>
      <p:sp>
        <p:nvSpPr>
          <p:cNvPr id="8" name="TextBox 7"/>
          <p:cNvSpPr txBox="1"/>
          <p:nvPr/>
        </p:nvSpPr>
        <p:spPr>
          <a:xfrm>
            <a:off x="642910" y="270197"/>
            <a:ext cx="7715304" cy="1015663"/>
          </a:xfrm>
          <a:prstGeom prst="rect">
            <a:avLst/>
          </a:prstGeom>
          <a:noFill/>
        </p:spPr>
        <p:txBody>
          <a:bodyPr wrap="square" rtlCol="0">
            <a:spAutoFit/>
          </a:bodyPr>
          <a:lstStyle/>
          <a:p>
            <a:pPr algn="ctr"/>
            <a:r>
              <a:rPr lang="en-AU" sz="1200" b="1" dirty="0" smtClean="0">
                <a:hlinkClick r:id="rId3"/>
              </a:rPr>
              <a:t>Excellence in Professional Practice Conference </a:t>
            </a:r>
            <a:endParaRPr lang="en-AU" sz="1200" b="1" dirty="0" smtClean="0"/>
          </a:p>
          <a:p>
            <a:pPr algn="ctr"/>
            <a:r>
              <a:rPr lang="en-AU" sz="1200" dirty="0" smtClean="0"/>
              <a:t>Improving assessments of student learning</a:t>
            </a:r>
          </a:p>
          <a:p>
            <a:pPr algn="ctr"/>
            <a:r>
              <a:rPr lang="en-AU" sz="1200" dirty="0" smtClean="0"/>
              <a:t>21-23 May 2015</a:t>
            </a:r>
            <a:br>
              <a:rPr lang="en-AU" sz="1200" dirty="0" smtClean="0"/>
            </a:br>
            <a:r>
              <a:rPr lang="en-AU" sz="1200" dirty="0" smtClean="0"/>
              <a:t>Novotel, Brighton Beach, Sydney</a:t>
            </a:r>
          </a:p>
          <a:p>
            <a:pPr algn="ctr"/>
            <a:endParaRPr lang="en-AU" sz="1200" dirty="0"/>
          </a:p>
        </p:txBody>
      </p:sp>
      <p:sp>
        <p:nvSpPr>
          <p:cNvPr id="9" name="TextBox 8"/>
          <p:cNvSpPr txBox="1"/>
          <p:nvPr/>
        </p:nvSpPr>
        <p:spPr>
          <a:xfrm>
            <a:off x="357158" y="2428868"/>
            <a:ext cx="7015382" cy="1246495"/>
          </a:xfrm>
          <a:prstGeom prst="rect">
            <a:avLst/>
          </a:prstGeom>
          <a:noFill/>
        </p:spPr>
        <p:txBody>
          <a:bodyPr wrap="none" rtlCol="0">
            <a:spAutoFit/>
          </a:bodyPr>
          <a:lstStyle/>
          <a:p>
            <a:r>
              <a:rPr lang="en-US" sz="2500" b="1" dirty="0" smtClean="0"/>
              <a:t>Open PDFs:</a:t>
            </a:r>
          </a:p>
          <a:p>
            <a:pPr marL="342900" indent="-342900">
              <a:buFont typeface="+mj-lt"/>
              <a:buAutoNum type="arabicPeriod"/>
            </a:pPr>
            <a:r>
              <a:rPr lang="en-US" sz="2500" dirty="0" smtClean="0">
                <a:solidFill>
                  <a:srgbClr val="FFC000"/>
                </a:solidFill>
              </a:rPr>
              <a:t>AC Maths PCF: Number &amp; Algebra </a:t>
            </a:r>
            <a:r>
              <a:rPr lang="en-US" sz="2500" dirty="0" smtClean="0">
                <a:solidFill>
                  <a:srgbClr val="FFC000"/>
                </a:solidFill>
              </a:rPr>
              <a:t>(</a:t>
            </a:r>
            <a:r>
              <a:rPr lang="en-US" sz="2500" dirty="0" smtClean="0">
                <a:solidFill>
                  <a:srgbClr val="FFC000"/>
                </a:solidFill>
                <a:hlinkClick r:id="rId4"/>
              </a:rPr>
              <a:t>Online</a:t>
            </a:r>
            <a:r>
              <a:rPr lang="en-US" sz="2500" dirty="0" smtClean="0">
                <a:solidFill>
                  <a:srgbClr val="FFC000"/>
                </a:solidFill>
              </a:rPr>
              <a:t>)</a:t>
            </a:r>
          </a:p>
          <a:p>
            <a:pPr marL="342900" indent="-342900">
              <a:buFont typeface="+mj-lt"/>
              <a:buAutoNum type="arabicPeriod"/>
            </a:pPr>
            <a:r>
              <a:rPr lang="en-US" sz="2500" dirty="0" smtClean="0">
                <a:solidFill>
                  <a:srgbClr val="0070C0"/>
                </a:solidFill>
              </a:rPr>
              <a:t>AusVELS Maths PCF: Number &amp; Algebra </a:t>
            </a:r>
            <a:r>
              <a:rPr lang="en-US" sz="2500" dirty="0" smtClean="0">
                <a:solidFill>
                  <a:srgbClr val="0070C0"/>
                </a:solidFill>
              </a:rPr>
              <a:t>(</a:t>
            </a:r>
            <a:r>
              <a:rPr lang="en-US" sz="2500" dirty="0" smtClean="0">
                <a:solidFill>
                  <a:srgbClr val="0070C0"/>
                </a:solidFill>
                <a:hlinkClick r:id="rId5"/>
              </a:rPr>
              <a:t>Online</a:t>
            </a:r>
            <a:r>
              <a:rPr lang="en-US" sz="2500" dirty="0" smtClean="0">
                <a:solidFill>
                  <a:srgbClr val="0070C0"/>
                </a:solidFill>
              </a:rPr>
              <a:t>)</a:t>
            </a:r>
            <a:endParaRPr lang="en-AU" sz="2500" dirty="0">
              <a:solidFill>
                <a:srgbClr val="0070C0"/>
              </a:solidFill>
            </a:endParaRPr>
          </a:p>
        </p:txBody>
      </p:sp>
      <p:sp>
        <p:nvSpPr>
          <p:cNvPr id="13" name="TextBox 12"/>
          <p:cNvSpPr txBox="1"/>
          <p:nvPr/>
        </p:nvSpPr>
        <p:spPr>
          <a:xfrm>
            <a:off x="357158" y="3825579"/>
            <a:ext cx="7015382" cy="1246495"/>
          </a:xfrm>
          <a:prstGeom prst="rect">
            <a:avLst/>
          </a:prstGeom>
          <a:noFill/>
        </p:spPr>
        <p:txBody>
          <a:bodyPr wrap="none" rtlCol="0">
            <a:spAutoFit/>
          </a:bodyPr>
          <a:lstStyle/>
          <a:p>
            <a:r>
              <a:rPr lang="en-US" sz="2500" b="1" dirty="0" smtClean="0"/>
              <a:t>Open Excel (Originals):</a:t>
            </a:r>
          </a:p>
          <a:p>
            <a:pPr marL="342900" indent="-342900">
              <a:buFont typeface="+mj-lt"/>
              <a:buAutoNum type="arabicPeriod"/>
            </a:pPr>
            <a:r>
              <a:rPr lang="en-US" sz="2500" dirty="0" smtClean="0">
                <a:solidFill>
                  <a:srgbClr val="FFC000"/>
                </a:solidFill>
              </a:rPr>
              <a:t>AC Maths PCF: Number &amp; Algebra </a:t>
            </a:r>
            <a:r>
              <a:rPr lang="en-US" sz="2500" dirty="0" smtClean="0">
                <a:solidFill>
                  <a:srgbClr val="FFC000"/>
                </a:solidFill>
              </a:rPr>
              <a:t>(</a:t>
            </a:r>
            <a:r>
              <a:rPr lang="en-US" sz="2500" dirty="0" smtClean="0">
                <a:solidFill>
                  <a:srgbClr val="FFC000"/>
                </a:solidFill>
                <a:hlinkClick r:id="rId6"/>
              </a:rPr>
              <a:t>Online</a:t>
            </a:r>
            <a:r>
              <a:rPr lang="en-US" sz="2500" dirty="0" smtClean="0">
                <a:solidFill>
                  <a:srgbClr val="FFC000"/>
                </a:solidFill>
              </a:rPr>
              <a:t>)</a:t>
            </a:r>
          </a:p>
          <a:p>
            <a:pPr marL="342900" indent="-342900">
              <a:buFont typeface="+mj-lt"/>
              <a:buAutoNum type="arabicPeriod"/>
            </a:pPr>
            <a:r>
              <a:rPr lang="en-US" sz="2500" dirty="0" smtClean="0">
                <a:solidFill>
                  <a:srgbClr val="0070C0"/>
                </a:solidFill>
              </a:rPr>
              <a:t>AusVELS Maths PCF: Number &amp; Algebra </a:t>
            </a:r>
            <a:r>
              <a:rPr lang="en-US" sz="2500" dirty="0" smtClean="0">
                <a:solidFill>
                  <a:srgbClr val="0070C0"/>
                </a:solidFill>
              </a:rPr>
              <a:t>(</a:t>
            </a:r>
            <a:r>
              <a:rPr lang="en-US" sz="2500" dirty="0" smtClean="0">
                <a:solidFill>
                  <a:srgbClr val="0070C0"/>
                </a:solidFill>
                <a:hlinkClick r:id="rId7"/>
              </a:rPr>
              <a:t>Online</a:t>
            </a:r>
            <a:r>
              <a:rPr lang="en-US" sz="2500" dirty="0" smtClean="0">
                <a:solidFill>
                  <a:srgbClr val="0070C0"/>
                </a:solidFill>
              </a:rPr>
              <a:t>)</a:t>
            </a:r>
            <a:endParaRPr lang="en-AU" sz="2500" dirty="0">
              <a:solidFill>
                <a:srgbClr val="0070C0"/>
              </a:solidFill>
            </a:endParaRPr>
          </a:p>
        </p:txBody>
      </p:sp>
      <p:sp>
        <p:nvSpPr>
          <p:cNvPr id="14" name="TextBox 13"/>
          <p:cNvSpPr txBox="1"/>
          <p:nvPr/>
        </p:nvSpPr>
        <p:spPr>
          <a:xfrm>
            <a:off x="357158" y="5214950"/>
            <a:ext cx="7074501" cy="1246495"/>
          </a:xfrm>
          <a:prstGeom prst="rect">
            <a:avLst/>
          </a:prstGeom>
          <a:noFill/>
        </p:spPr>
        <p:txBody>
          <a:bodyPr wrap="none" rtlCol="0">
            <a:spAutoFit/>
          </a:bodyPr>
          <a:lstStyle/>
          <a:p>
            <a:r>
              <a:rPr lang="en-US" sz="2500" b="1" dirty="0" smtClean="0"/>
              <a:t>Open Excel (Unmerged – for copying and pasting):</a:t>
            </a:r>
          </a:p>
          <a:p>
            <a:pPr marL="342900" indent="-342900">
              <a:buFont typeface="+mj-lt"/>
              <a:buAutoNum type="arabicPeriod"/>
            </a:pPr>
            <a:r>
              <a:rPr lang="en-US" sz="2500" dirty="0" smtClean="0">
                <a:solidFill>
                  <a:srgbClr val="FFC000"/>
                </a:solidFill>
              </a:rPr>
              <a:t>AC </a:t>
            </a:r>
            <a:r>
              <a:rPr lang="en-US" sz="2500" dirty="0" err="1" smtClean="0">
                <a:solidFill>
                  <a:srgbClr val="FFC000"/>
                </a:solidFill>
              </a:rPr>
              <a:t>Maths</a:t>
            </a:r>
            <a:r>
              <a:rPr lang="en-US" sz="2500" dirty="0" smtClean="0">
                <a:solidFill>
                  <a:srgbClr val="FFC000"/>
                </a:solidFill>
              </a:rPr>
              <a:t> PCF </a:t>
            </a:r>
            <a:r>
              <a:rPr lang="en-US" sz="2500" dirty="0" smtClean="0">
                <a:solidFill>
                  <a:srgbClr val="FFC000"/>
                </a:solidFill>
              </a:rPr>
              <a:t>(</a:t>
            </a:r>
            <a:r>
              <a:rPr lang="en-US" sz="2500" dirty="0" smtClean="0">
                <a:solidFill>
                  <a:srgbClr val="FFC000"/>
                </a:solidFill>
                <a:hlinkClick r:id="rId8"/>
              </a:rPr>
              <a:t>Online</a:t>
            </a:r>
            <a:r>
              <a:rPr lang="en-US" sz="2500" dirty="0" smtClean="0">
                <a:solidFill>
                  <a:srgbClr val="FFC000"/>
                </a:solidFill>
              </a:rPr>
              <a:t>)</a:t>
            </a:r>
          </a:p>
          <a:p>
            <a:pPr marL="342900" indent="-342900">
              <a:buFont typeface="+mj-lt"/>
              <a:buAutoNum type="arabicPeriod"/>
            </a:pPr>
            <a:r>
              <a:rPr lang="en-US" sz="2500" dirty="0" smtClean="0">
                <a:solidFill>
                  <a:srgbClr val="0070C0"/>
                </a:solidFill>
              </a:rPr>
              <a:t>AusVELS </a:t>
            </a:r>
            <a:r>
              <a:rPr lang="en-US" sz="2500" dirty="0" err="1" smtClean="0">
                <a:solidFill>
                  <a:srgbClr val="0070C0"/>
                </a:solidFill>
              </a:rPr>
              <a:t>Maths</a:t>
            </a:r>
            <a:r>
              <a:rPr lang="en-US" sz="2500" dirty="0" smtClean="0">
                <a:solidFill>
                  <a:srgbClr val="0070C0"/>
                </a:solidFill>
              </a:rPr>
              <a:t> PCF </a:t>
            </a:r>
            <a:r>
              <a:rPr lang="en-US" sz="2500" dirty="0" smtClean="0">
                <a:solidFill>
                  <a:srgbClr val="0070C0"/>
                </a:solidFill>
              </a:rPr>
              <a:t>(</a:t>
            </a:r>
            <a:r>
              <a:rPr lang="en-US" sz="2500" dirty="0" smtClean="0">
                <a:solidFill>
                  <a:srgbClr val="0070C0"/>
                </a:solidFill>
                <a:hlinkClick r:id="rId9"/>
              </a:rPr>
              <a:t>Online</a:t>
            </a:r>
            <a:r>
              <a:rPr lang="en-US" sz="2500" dirty="0" smtClean="0">
                <a:solidFill>
                  <a:srgbClr val="0070C0"/>
                </a:solidFill>
              </a:rPr>
              <a:t>)</a:t>
            </a:r>
            <a:endParaRPr lang="en-AU" sz="25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3" presetClass="exit" presetSubtype="10" fill="hold" grpId="0" nodeType="withEffect">
                                  <p:stCondLst>
                                    <p:cond delay="0"/>
                                  </p:stCondLst>
                                  <p:childTnLst>
                                    <p:animEffect transition="out" filter="blinds(horizontal)">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par>
                                <p:cTn id="14" presetID="3" presetClass="exit" presetSubtype="10" fill="hold" grpId="1" nodeType="withEffect">
                                  <p:stCondLst>
                                    <p:cond delay="0"/>
                                  </p:stCondLst>
                                  <p:childTnLst>
                                    <p:animEffect transition="out" filter="blinds(horizontal)">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3" grpId="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ppc.png"/>
          <p:cNvPicPr>
            <a:picLocks noChangeAspect="1"/>
          </p:cNvPicPr>
          <p:nvPr/>
        </p:nvPicPr>
        <p:blipFill>
          <a:blip r:embed="rId2"/>
          <a:stretch>
            <a:fillRect/>
          </a:stretch>
        </p:blipFill>
        <p:spPr>
          <a:xfrm>
            <a:off x="0" y="0"/>
            <a:ext cx="9144000" cy="1135856"/>
          </a:xfrm>
          <a:prstGeom prst="rect">
            <a:avLst/>
          </a:prstGeom>
        </p:spPr>
      </p:pic>
      <p:sp>
        <p:nvSpPr>
          <p:cNvPr id="2" name="Title 1"/>
          <p:cNvSpPr>
            <a:spLocks noGrp="1"/>
          </p:cNvSpPr>
          <p:nvPr>
            <p:ph type="title"/>
          </p:nvPr>
        </p:nvSpPr>
        <p:spPr>
          <a:xfrm>
            <a:off x="304800" y="1304916"/>
            <a:ext cx="8686800" cy="838200"/>
          </a:xfrm>
        </p:spPr>
        <p:txBody>
          <a:bodyPr/>
          <a:lstStyle/>
          <a:p>
            <a:r>
              <a:rPr lang="en-US" dirty="0" smtClean="0"/>
              <a:t>PCF Introduction: ENGLISH</a:t>
            </a:r>
            <a:endParaRPr lang="en-AU" dirty="0"/>
          </a:p>
        </p:txBody>
      </p:sp>
      <p:sp>
        <p:nvSpPr>
          <p:cNvPr id="8" name="TextBox 7"/>
          <p:cNvSpPr txBox="1"/>
          <p:nvPr/>
        </p:nvSpPr>
        <p:spPr>
          <a:xfrm>
            <a:off x="642910" y="270197"/>
            <a:ext cx="7715304" cy="1015663"/>
          </a:xfrm>
          <a:prstGeom prst="rect">
            <a:avLst/>
          </a:prstGeom>
          <a:noFill/>
        </p:spPr>
        <p:txBody>
          <a:bodyPr wrap="square" rtlCol="0">
            <a:spAutoFit/>
          </a:bodyPr>
          <a:lstStyle/>
          <a:p>
            <a:pPr algn="ctr"/>
            <a:r>
              <a:rPr lang="en-AU" sz="1200" b="1" dirty="0" smtClean="0">
                <a:hlinkClick r:id="rId3"/>
              </a:rPr>
              <a:t>Excellence in Professional Practice Conference </a:t>
            </a:r>
            <a:endParaRPr lang="en-AU" sz="1200" b="1" dirty="0" smtClean="0"/>
          </a:p>
          <a:p>
            <a:pPr algn="ctr"/>
            <a:r>
              <a:rPr lang="en-AU" sz="1200" dirty="0" smtClean="0"/>
              <a:t>Improving assessments of student learning</a:t>
            </a:r>
          </a:p>
          <a:p>
            <a:pPr algn="ctr"/>
            <a:r>
              <a:rPr lang="en-AU" sz="1200" dirty="0" smtClean="0"/>
              <a:t>21-23 May 2015</a:t>
            </a:r>
            <a:br>
              <a:rPr lang="en-AU" sz="1200" dirty="0" smtClean="0"/>
            </a:br>
            <a:r>
              <a:rPr lang="en-AU" sz="1200" dirty="0" smtClean="0"/>
              <a:t>Novotel, Brighton Beach, Sydney</a:t>
            </a:r>
          </a:p>
          <a:p>
            <a:pPr algn="ctr"/>
            <a:endParaRPr lang="en-AU" sz="1200" dirty="0"/>
          </a:p>
        </p:txBody>
      </p:sp>
      <p:sp>
        <p:nvSpPr>
          <p:cNvPr id="9" name="TextBox 8"/>
          <p:cNvSpPr txBox="1"/>
          <p:nvPr/>
        </p:nvSpPr>
        <p:spPr>
          <a:xfrm>
            <a:off x="499741" y="2428868"/>
            <a:ext cx="8072787" cy="1154162"/>
          </a:xfrm>
          <a:prstGeom prst="rect">
            <a:avLst/>
          </a:prstGeom>
          <a:noFill/>
        </p:spPr>
        <p:txBody>
          <a:bodyPr wrap="none" rtlCol="0">
            <a:spAutoFit/>
          </a:bodyPr>
          <a:lstStyle/>
          <a:p>
            <a:r>
              <a:rPr lang="en-US" sz="2300" b="1" dirty="0" smtClean="0"/>
              <a:t>Open PDFs:</a:t>
            </a:r>
          </a:p>
          <a:p>
            <a:pPr marL="342900" indent="-342900">
              <a:buFont typeface="+mj-lt"/>
              <a:buAutoNum type="arabicPeriod"/>
            </a:pPr>
            <a:r>
              <a:rPr lang="en-US" sz="2300" dirty="0" smtClean="0">
                <a:solidFill>
                  <a:srgbClr val="FFC000"/>
                </a:solidFill>
              </a:rPr>
              <a:t>AC English PCF </a:t>
            </a:r>
            <a:r>
              <a:rPr lang="en-US" sz="2300" dirty="0" smtClean="0">
                <a:solidFill>
                  <a:srgbClr val="FFC000"/>
                </a:solidFill>
              </a:rPr>
              <a:t>(</a:t>
            </a:r>
            <a:r>
              <a:rPr lang="en-US" sz="2300" dirty="0" smtClean="0">
                <a:solidFill>
                  <a:srgbClr val="FFC000"/>
                </a:solidFill>
                <a:hlinkClick r:id="rId4"/>
              </a:rPr>
              <a:t>Online</a:t>
            </a:r>
            <a:r>
              <a:rPr lang="en-US" sz="2300" dirty="0" smtClean="0">
                <a:solidFill>
                  <a:srgbClr val="FFC000"/>
                </a:solidFill>
              </a:rPr>
              <a:t>)</a:t>
            </a:r>
          </a:p>
          <a:p>
            <a:pPr marL="342900" indent="-342900">
              <a:buFont typeface="+mj-lt"/>
              <a:buAutoNum type="arabicPeriod"/>
            </a:pPr>
            <a:r>
              <a:rPr lang="en-US" sz="2300" dirty="0" smtClean="0">
                <a:solidFill>
                  <a:srgbClr val="0070C0"/>
                </a:solidFill>
              </a:rPr>
              <a:t>AusVELS English – Writing PCF </a:t>
            </a:r>
            <a:r>
              <a:rPr lang="en-US" sz="2300" dirty="0" smtClean="0">
                <a:solidFill>
                  <a:srgbClr val="0070C0"/>
                </a:solidFill>
              </a:rPr>
              <a:t>(</a:t>
            </a:r>
            <a:r>
              <a:rPr lang="en-US" sz="2300" dirty="0" smtClean="0">
                <a:solidFill>
                  <a:srgbClr val="0070C0"/>
                </a:solidFill>
                <a:hlinkClick r:id="rId5"/>
              </a:rPr>
              <a:t>Online</a:t>
            </a:r>
            <a:r>
              <a:rPr lang="en-US" sz="2300" dirty="0" smtClean="0">
                <a:solidFill>
                  <a:srgbClr val="0070C0"/>
                </a:solidFill>
              </a:rPr>
              <a:t>) &amp; </a:t>
            </a:r>
            <a:r>
              <a:rPr lang="en-US" sz="2300" dirty="0" smtClean="0">
                <a:solidFill>
                  <a:srgbClr val="FFC000"/>
                </a:solidFill>
                <a:hlinkClick r:id="rId6"/>
              </a:rPr>
              <a:t>Scope &amp; Sequence</a:t>
            </a:r>
            <a:endParaRPr lang="en-AU" sz="2300" dirty="0">
              <a:solidFill>
                <a:srgbClr val="0070C0"/>
              </a:solidFill>
            </a:endParaRPr>
          </a:p>
        </p:txBody>
      </p:sp>
      <p:sp>
        <p:nvSpPr>
          <p:cNvPr id="13" name="TextBox 12"/>
          <p:cNvSpPr txBox="1"/>
          <p:nvPr/>
        </p:nvSpPr>
        <p:spPr>
          <a:xfrm>
            <a:off x="499741" y="3825579"/>
            <a:ext cx="4185826" cy="1154162"/>
          </a:xfrm>
          <a:prstGeom prst="rect">
            <a:avLst/>
          </a:prstGeom>
          <a:noFill/>
        </p:spPr>
        <p:txBody>
          <a:bodyPr wrap="none" rtlCol="0">
            <a:spAutoFit/>
          </a:bodyPr>
          <a:lstStyle/>
          <a:p>
            <a:r>
              <a:rPr lang="en-US" sz="2300" b="1" dirty="0" smtClean="0"/>
              <a:t>Open Excel (Originals):</a:t>
            </a:r>
          </a:p>
          <a:p>
            <a:pPr marL="342900" indent="-342900">
              <a:buFont typeface="+mj-lt"/>
              <a:buAutoNum type="arabicPeriod"/>
            </a:pPr>
            <a:r>
              <a:rPr lang="en-US" sz="2300" dirty="0" smtClean="0">
                <a:solidFill>
                  <a:srgbClr val="FFC000"/>
                </a:solidFill>
              </a:rPr>
              <a:t>AC English PCF </a:t>
            </a:r>
            <a:r>
              <a:rPr lang="en-US" sz="2300" dirty="0" smtClean="0">
                <a:solidFill>
                  <a:srgbClr val="FFC000"/>
                </a:solidFill>
              </a:rPr>
              <a:t>(</a:t>
            </a:r>
            <a:r>
              <a:rPr lang="en-US" sz="2300" dirty="0" smtClean="0">
                <a:solidFill>
                  <a:srgbClr val="FFC000"/>
                </a:solidFill>
                <a:hlinkClick r:id="rId7"/>
              </a:rPr>
              <a:t>Online</a:t>
            </a:r>
            <a:r>
              <a:rPr lang="en-US" sz="2300" dirty="0" smtClean="0">
                <a:solidFill>
                  <a:srgbClr val="FFC000"/>
                </a:solidFill>
              </a:rPr>
              <a:t>)</a:t>
            </a:r>
          </a:p>
          <a:p>
            <a:pPr marL="342900" indent="-342900">
              <a:buFont typeface="+mj-lt"/>
              <a:buAutoNum type="arabicPeriod"/>
            </a:pPr>
            <a:r>
              <a:rPr lang="en-US" sz="2300" dirty="0" smtClean="0">
                <a:solidFill>
                  <a:srgbClr val="0070C0"/>
                </a:solidFill>
              </a:rPr>
              <a:t>AusVELS English PCF </a:t>
            </a:r>
            <a:r>
              <a:rPr lang="en-US" sz="2300" dirty="0" smtClean="0">
                <a:solidFill>
                  <a:srgbClr val="0070C0"/>
                </a:solidFill>
              </a:rPr>
              <a:t>(</a:t>
            </a:r>
            <a:r>
              <a:rPr lang="en-US" sz="2300" dirty="0" smtClean="0">
                <a:solidFill>
                  <a:srgbClr val="0070C0"/>
                </a:solidFill>
                <a:hlinkClick r:id="rId8"/>
              </a:rPr>
              <a:t>Online</a:t>
            </a:r>
            <a:r>
              <a:rPr lang="en-US" sz="2300" dirty="0" smtClean="0">
                <a:solidFill>
                  <a:srgbClr val="0070C0"/>
                </a:solidFill>
              </a:rPr>
              <a:t>)</a:t>
            </a:r>
            <a:endParaRPr lang="en-AU" sz="2300" dirty="0">
              <a:solidFill>
                <a:srgbClr val="0070C0"/>
              </a:solidFill>
            </a:endParaRPr>
          </a:p>
        </p:txBody>
      </p:sp>
      <p:sp>
        <p:nvSpPr>
          <p:cNvPr id="14" name="TextBox 13"/>
          <p:cNvSpPr txBox="1"/>
          <p:nvPr/>
        </p:nvSpPr>
        <p:spPr>
          <a:xfrm>
            <a:off x="518696" y="5214950"/>
            <a:ext cx="6481903" cy="1154162"/>
          </a:xfrm>
          <a:prstGeom prst="rect">
            <a:avLst/>
          </a:prstGeom>
          <a:noFill/>
        </p:spPr>
        <p:txBody>
          <a:bodyPr wrap="none" rtlCol="0">
            <a:spAutoFit/>
          </a:bodyPr>
          <a:lstStyle/>
          <a:p>
            <a:r>
              <a:rPr lang="en-US" sz="2300" b="1" dirty="0" smtClean="0"/>
              <a:t>Open Excel (Unmerged – for copying and pasting):</a:t>
            </a:r>
          </a:p>
          <a:p>
            <a:pPr marL="342900" indent="-342900">
              <a:buFont typeface="+mj-lt"/>
              <a:buAutoNum type="arabicPeriod"/>
            </a:pPr>
            <a:r>
              <a:rPr lang="en-US" sz="2300" dirty="0" smtClean="0">
                <a:solidFill>
                  <a:srgbClr val="FFC000"/>
                </a:solidFill>
              </a:rPr>
              <a:t>AC English PCF </a:t>
            </a:r>
            <a:r>
              <a:rPr lang="en-US" sz="2300" dirty="0" smtClean="0">
                <a:solidFill>
                  <a:srgbClr val="FFC000"/>
                </a:solidFill>
              </a:rPr>
              <a:t>(</a:t>
            </a:r>
            <a:r>
              <a:rPr lang="en-US" sz="2300" dirty="0" smtClean="0">
                <a:solidFill>
                  <a:srgbClr val="FFC000"/>
                </a:solidFill>
                <a:hlinkClick r:id="rId9"/>
              </a:rPr>
              <a:t>Online</a:t>
            </a:r>
            <a:r>
              <a:rPr lang="en-US" sz="2300" dirty="0" smtClean="0">
                <a:solidFill>
                  <a:srgbClr val="FFC000"/>
                </a:solidFill>
              </a:rPr>
              <a:t>)</a:t>
            </a:r>
          </a:p>
          <a:p>
            <a:pPr marL="342900" indent="-342900">
              <a:buFont typeface="+mj-lt"/>
              <a:buAutoNum type="arabicPeriod"/>
            </a:pPr>
            <a:r>
              <a:rPr lang="en-US" sz="2300" dirty="0" smtClean="0">
                <a:solidFill>
                  <a:srgbClr val="0070C0"/>
                </a:solidFill>
              </a:rPr>
              <a:t>AusVELS English PCF </a:t>
            </a:r>
            <a:r>
              <a:rPr lang="en-US" sz="2300" dirty="0" smtClean="0">
                <a:solidFill>
                  <a:srgbClr val="0070C0"/>
                </a:solidFill>
              </a:rPr>
              <a:t>(</a:t>
            </a:r>
            <a:r>
              <a:rPr lang="en-US" sz="2300" dirty="0" smtClean="0">
                <a:solidFill>
                  <a:srgbClr val="0070C0"/>
                </a:solidFill>
                <a:hlinkClick r:id="rId8"/>
              </a:rPr>
              <a:t>Online</a:t>
            </a:r>
            <a:r>
              <a:rPr lang="en-US" sz="2300" dirty="0" smtClean="0">
                <a:solidFill>
                  <a:srgbClr val="0070C0"/>
                </a:solidFill>
              </a:rPr>
              <a:t>)</a:t>
            </a:r>
            <a:endParaRPr lang="en-AU" sz="23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3" presetClass="exit" presetSubtype="10" fill="hold" grpId="0" nodeType="withEffect">
                                  <p:stCondLst>
                                    <p:cond delay="0"/>
                                  </p:stCondLst>
                                  <p:childTnLst>
                                    <p:animEffect transition="out" filter="blinds(horizontal)">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par>
                                <p:cTn id="14" presetID="3" presetClass="exit" presetSubtype="10" fill="hold" grpId="1" nodeType="withEffect">
                                  <p:stCondLst>
                                    <p:cond delay="0"/>
                                  </p:stCondLst>
                                  <p:childTnLst>
                                    <p:animEffect transition="out" filter="blinds(horizontal)">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3" grpId="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ppc.png"/>
          <p:cNvPicPr>
            <a:picLocks noChangeAspect="1"/>
          </p:cNvPicPr>
          <p:nvPr/>
        </p:nvPicPr>
        <p:blipFill>
          <a:blip r:embed="rId2"/>
          <a:stretch>
            <a:fillRect/>
          </a:stretch>
        </p:blipFill>
        <p:spPr>
          <a:xfrm>
            <a:off x="0" y="0"/>
            <a:ext cx="9144000" cy="1135856"/>
          </a:xfrm>
          <a:prstGeom prst="rect">
            <a:avLst/>
          </a:prstGeom>
        </p:spPr>
      </p:pic>
      <p:sp>
        <p:nvSpPr>
          <p:cNvPr id="2" name="Title 1"/>
          <p:cNvSpPr>
            <a:spLocks noGrp="1"/>
          </p:cNvSpPr>
          <p:nvPr>
            <p:ph type="title"/>
          </p:nvPr>
        </p:nvSpPr>
        <p:spPr>
          <a:xfrm>
            <a:off x="385794" y="1071546"/>
            <a:ext cx="8686800" cy="838200"/>
          </a:xfrm>
        </p:spPr>
        <p:txBody>
          <a:bodyPr/>
          <a:lstStyle/>
          <a:p>
            <a:r>
              <a:rPr lang="en-US" dirty="0" smtClean="0"/>
              <a:t>FIRST STEPS CONTINUUM….</a:t>
            </a:r>
            <a:endParaRPr lang="en-AU" dirty="0"/>
          </a:p>
        </p:txBody>
      </p:sp>
      <p:sp>
        <p:nvSpPr>
          <p:cNvPr id="8" name="TextBox 7"/>
          <p:cNvSpPr txBox="1"/>
          <p:nvPr/>
        </p:nvSpPr>
        <p:spPr>
          <a:xfrm>
            <a:off x="642910" y="270197"/>
            <a:ext cx="7715304" cy="1015663"/>
          </a:xfrm>
          <a:prstGeom prst="rect">
            <a:avLst/>
          </a:prstGeom>
          <a:noFill/>
        </p:spPr>
        <p:txBody>
          <a:bodyPr wrap="square" rtlCol="0">
            <a:spAutoFit/>
          </a:bodyPr>
          <a:lstStyle/>
          <a:p>
            <a:pPr algn="ctr"/>
            <a:r>
              <a:rPr lang="en-AU" sz="1200" b="1" dirty="0" smtClean="0">
                <a:hlinkClick r:id="rId3"/>
              </a:rPr>
              <a:t>Excellence in Professional Practice Conference </a:t>
            </a:r>
            <a:endParaRPr lang="en-AU" sz="1200" b="1" dirty="0" smtClean="0"/>
          </a:p>
          <a:p>
            <a:pPr algn="ctr"/>
            <a:r>
              <a:rPr lang="en-AU" sz="1200" dirty="0" smtClean="0"/>
              <a:t>Improving assessments of student learning</a:t>
            </a:r>
          </a:p>
          <a:p>
            <a:pPr algn="ctr"/>
            <a:r>
              <a:rPr lang="en-AU" sz="1200" dirty="0" smtClean="0"/>
              <a:t>21-23 May 2015</a:t>
            </a:r>
            <a:br>
              <a:rPr lang="en-AU" sz="1200" dirty="0" smtClean="0"/>
            </a:br>
            <a:r>
              <a:rPr lang="en-AU" sz="1200" dirty="0" smtClean="0"/>
              <a:t>Novotel, Brighton Beach, Sydney</a:t>
            </a:r>
          </a:p>
          <a:p>
            <a:pPr algn="ctr"/>
            <a:endParaRPr lang="en-AU" sz="1200" dirty="0"/>
          </a:p>
        </p:txBody>
      </p:sp>
      <p:pic>
        <p:nvPicPr>
          <p:cNvPr id="1026" name="Picture 2"/>
          <p:cNvPicPr>
            <a:picLocks noChangeAspect="1" noChangeArrowheads="1"/>
          </p:cNvPicPr>
          <p:nvPr/>
        </p:nvPicPr>
        <p:blipFill>
          <a:blip r:embed="rId4"/>
          <a:srcRect/>
          <a:stretch>
            <a:fillRect/>
          </a:stretch>
        </p:blipFill>
        <p:spPr bwMode="auto">
          <a:xfrm>
            <a:off x="278201" y="2988230"/>
            <a:ext cx="4300079" cy="2571768"/>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a:srcRect/>
          <a:stretch>
            <a:fillRect/>
          </a:stretch>
        </p:blipFill>
        <p:spPr bwMode="auto">
          <a:xfrm>
            <a:off x="4707357" y="2988230"/>
            <a:ext cx="4150923" cy="2571768"/>
          </a:xfrm>
          <a:prstGeom prst="rect">
            <a:avLst/>
          </a:prstGeom>
          <a:noFill/>
          <a:ln w="9525">
            <a:noFill/>
            <a:miter lim="800000"/>
            <a:headEnd/>
            <a:tailEnd/>
          </a:ln>
          <a:effectLst/>
        </p:spPr>
      </p:pic>
      <p:sp>
        <p:nvSpPr>
          <p:cNvPr id="10" name="TextBox 9"/>
          <p:cNvSpPr txBox="1"/>
          <p:nvPr/>
        </p:nvSpPr>
        <p:spPr>
          <a:xfrm>
            <a:off x="2022010" y="5702874"/>
            <a:ext cx="1042273" cy="369332"/>
          </a:xfrm>
          <a:prstGeom prst="rect">
            <a:avLst/>
          </a:prstGeom>
          <a:noFill/>
        </p:spPr>
        <p:txBody>
          <a:bodyPr wrap="none" rtlCol="0">
            <a:spAutoFit/>
          </a:bodyPr>
          <a:lstStyle/>
          <a:p>
            <a:r>
              <a:rPr lang="en-US" b="1" dirty="0" smtClean="0"/>
              <a:t>(Pre) K-3</a:t>
            </a:r>
            <a:endParaRPr lang="en-AU" b="1" dirty="0"/>
          </a:p>
        </p:txBody>
      </p:sp>
      <p:sp>
        <p:nvSpPr>
          <p:cNvPr id="11" name="TextBox 10"/>
          <p:cNvSpPr txBox="1"/>
          <p:nvPr/>
        </p:nvSpPr>
        <p:spPr>
          <a:xfrm>
            <a:off x="5993241" y="5702874"/>
            <a:ext cx="2124684" cy="369332"/>
          </a:xfrm>
          <a:prstGeom prst="rect">
            <a:avLst/>
          </a:prstGeom>
          <a:noFill/>
        </p:spPr>
        <p:txBody>
          <a:bodyPr wrap="none" rtlCol="0">
            <a:spAutoFit/>
          </a:bodyPr>
          <a:lstStyle/>
          <a:p>
            <a:r>
              <a:rPr lang="en-US" b="1" dirty="0" smtClean="0"/>
              <a:t>Levels/Grades 4-7+</a:t>
            </a:r>
            <a:endParaRPr lang="en-AU" b="1" dirty="0"/>
          </a:p>
        </p:txBody>
      </p:sp>
      <p:sp>
        <p:nvSpPr>
          <p:cNvPr id="9" name="TextBox 8"/>
          <p:cNvSpPr txBox="1"/>
          <p:nvPr/>
        </p:nvSpPr>
        <p:spPr>
          <a:xfrm>
            <a:off x="428596" y="2000240"/>
            <a:ext cx="5773888" cy="369332"/>
          </a:xfrm>
          <a:prstGeom prst="rect">
            <a:avLst/>
          </a:prstGeom>
          <a:noFill/>
        </p:spPr>
        <p:txBody>
          <a:bodyPr wrap="none" rtlCol="0">
            <a:spAutoFit/>
          </a:bodyPr>
          <a:lstStyle/>
          <a:p>
            <a:r>
              <a:rPr lang="en-US" dirty="0" smtClean="0"/>
              <a:t>Even the First Steps Continuums are in black and white….</a:t>
            </a:r>
            <a:endParaRPr lang="en-A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ppc.png"/>
          <p:cNvPicPr>
            <a:picLocks noChangeAspect="1"/>
          </p:cNvPicPr>
          <p:nvPr/>
        </p:nvPicPr>
        <p:blipFill>
          <a:blip r:embed="rId2"/>
          <a:stretch>
            <a:fillRect/>
          </a:stretch>
        </p:blipFill>
        <p:spPr>
          <a:xfrm>
            <a:off x="0" y="0"/>
            <a:ext cx="9144000" cy="1135856"/>
          </a:xfrm>
          <a:prstGeom prst="rect">
            <a:avLst/>
          </a:prstGeom>
        </p:spPr>
      </p:pic>
      <p:sp>
        <p:nvSpPr>
          <p:cNvPr id="2" name="Title 1"/>
          <p:cNvSpPr>
            <a:spLocks noGrp="1"/>
          </p:cNvSpPr>
          <p:nvPr>
            <p:ph type="title"/>
          </p:nvPr>
        </p:nvSpPr>
        <p:spPr>
          <a:xfrm>
            <a:off x="385794" y="1071546"/>
            <a:ext cx="8686800" cy="838200"/>
          </a:xfrm>
        </p:spPr>
        <p:txBody>
          <a:bodyPr>
            <a:noAutofit/>
          </a:bodyPr>
          <a:lstStyle/>
          <a:p>
            <a:pPr algn="ctr"/>
            <a:r>
              <a:rPr lang="en-US" sz="2500" dirty="0" smtClean="0"/>
              <a:t>PROGRESSIVE FIRST STEPS CONTINUUM </a:t>
            </a:r>
            <a:br>
              <a:rPr lang="en-US" sz="2500" dirty="0" smtClean="0"/>
            </a:br>
            <a:r>
              <a:rPr lang="en-US" sz="2000" dirty="0" smtClean="0"/>
              <a:t>(not yet available: pending copyright approval)</a:t>
            </a:r>
            <a:endParaRPr lang="en-AU" sz="2000" dirty="0"/>
          </a:p>
        </p:txBody>
      </p:sp>
      <p:sp>
        <p:nvSpPr>
          <p:cNvPr id="8" name="TextBox 7"/>
          <p:cNvSpPr txBox="1"/>
          <p:nvPr/>
        </p:nvSpPr>
        <p:spPr>
          <a:xfrm>
            <a:off x="642910" y="270197"/>
            <a:ext cx="7715304" cy="1015663"/>
          </a:xfrm>
          <a:prstGeom prst="rect">
            <a:avLst/>
          </a:prstGeom>
          <a:noFill/>
        </p:spPr>
        <p:txBody>
          <a:bodyPr wrap="square" rtlCol="0">
            <a:spAutoFit/>
          </a:bodyPr>
          <a:lstStyle/>
          <a:p>
            <a:pPr algn="ctr"/>
            <a:r>
              <a:rPr lang="en-AU" sz="1200" b="1" dirty="0" smtClean="0">
                <a:hlinkClick r:id="rId3"/>
              </a:rPr>
              <a:t>Excellence in Professional Practice Conference </a:t>
            </a:r>
            <a:endParaRPr lang="en-AU" sz="1200" b="1" dirty="0" smtClean="0"/>
          </a:p>
          <a:p>
            <a:pPr algn="ctr"/>
            <a:r>
              <a:rPr lang="en-AU" sz="1200" dirty="0" smtClean="0"/>
              <a:t>Improving assessments of student learning</a:t>
            </a:r>
          </a:p>
          <a:p>
            <a:pPr algn="ctr"/>
            <a:r>
              <a:rPr lang="en-AU" sz="1200" dirty="0" smtClean="0"/>
              <a:t>21-23 May 2015</a:t>
            </a:r>
            <a:br>
              <a:rPr lang="en-AU" sz="1200" dirty="0" smtClean="0"/>
            </a:br>
            <a:r>
              <a:rPr lang="en-AU" sz="1200" dirty="0" smtClean="0"/>
              <a:t>Novotel, Brighton Beach, Sydney</a:t>
            </a:r>
          </a:p>
          <a:p>
            <a:pPr algn="ctr"/>
            <a:endParaRPr lang="en-AU" sz="1200" dirty="0"/>
          </a:p>
        </p:txBody>
      </p:sp>
      <p:pic>
        <p:nvPicPr>
          <p:cNvPr id="2050" name="Picture 2"/>
          <p:cNvPicPr>
            <a:picLocks noChangeAspect="1" noChangeArrowheads="1"/>
          </p:cNvPicPr>
          <p:nvPr/>
        </p:nvPicPr>
        <p:blipFill>
          <a:blip r:embed="rId4"/>
          <a:srcRect/>
          <a:stretch>
            <a:fillRect/>
          </a:stretch>
        </p:blipFill>
        <p:spPr bwMode="auto">
          <a:xfrm>
            <a:off x="661992" y="1882638"/>
            <a:ext cx="7981974" cy="48325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ppc.png"/>
          <p:cNvPicPr>
            <a:picLocks noChangeAspect="1"/>
          </p:cNvPicPr>
          <p:nvPr/>
        </p:nvPicPr>
        <p:blipFill>
          <a:blip r:embed="rId2"/>
          <a:stretch>
            <a:fillRect/>
          </a:stretch>
        </p:blipFill>
        <p:spPr>
          <a:xfrm>
            <a:off x="0" y="0"/>
            <a:ext cx="9144000" cy="1135856"/>
          </a:xfrm>
          <a:prstGeom prst="rect">
            <a:avLst/>
          </a:prstGeom>
        </p:spPr>
      </p:pic>
      <p:sp>
        <p:nvSpPr>
          <p:cNvPr id="2" name="Title 1"/>
          <p:cNvSpPr>
            <a:spLocks noGrp="1"/>
          </p:cNvSpPr>
          <p:nvPr>
            <p:ph type="title"/>
          </p:nvPr>
        </p:nvSpPr>
        <p:spPr>
          <a:xfrm>
            <a:off x="304800" y="1428736"/>
            <a:ext cx="8686800" cy="838200"/>
          </a:xfrm>
        </p:spPr>
        <p:txBody>
          <a:bodyPr/>
          <a:lstStyle/>
          <a:p>
            <a:r>
              <a:rPr lang="en-US" dirty="0" smtClean="0"/>
              <a:t>Using the frameworks: tutorials</a:t>
            </a:r>
            <a:endParaRPr lang="en-AU" dirty="0"/>
          </a:p>
        </p:txBody>
      </p:sp>
      <p:sp>
        <p:nvSpPr>
          <p:cNvPr id="3" name="Content Placeholder 2"/>
          <p:cNvSpPr>
            <a:spLocks noGrp="1"/>
          </p:cNvSpPr>
          <p:nvPr>
            <p:ph idx="1"/>
          </p:nvPr>
        </p:nvSpPr>
        <p:spPr>
          <a:xfrm>
            <a:off x="285720" y="2266936"/>
            <a:ext cx="8686800" cy="1811319"/>
          </a:xfrm>
        </p:spPr>
        <p:txBody>
          <a:bodyPr>
            <a:normAutofit/>
          </a:bodyPr>
          <a:lstStyle/>
          <a:p>
            <a:r>
              <a:rPr lang="en-US" sz="3000" u="sng" dirty="0" smtClean="0">
                <a:solidFill>
                  <a:srgbClr val="00B050"/>
                </a:solidFill>
                <a:hlinkClick r:id="rId3"/>
              </a:rPr>
              <a:t>Using The Frameworks: Tutorials</a:t>
            </a:r>
            <a:endParaRPr lang="en-AU" sz="3000" dirty="0">
              <a:solidFill>
                <a:srgbClr val="00B050"/>
              </a:solidFill>
            </a:endParaRPr>
          </a:p>
        </p:txBody>
      </p:sp>
      <p:sp>
        <p:nvSpPr>
          <p:cNvPr id="8" name="TextBox 7"/>
          <p:cNvSpPr txBox="1"/>
          <p:nvPr/>
        </p:nvSpPr>
        <p:spPr>
          <a:xfrm>
            <a:off x="642910" y="270197"/>
            <a:ext cx="7715304" cy="1015663"/>
          </a:xfrm>
          <a:prstGeom prst="rect">
            <a:avLst/>
          </a:prstGeom>
          <a:noFill/>
        </p:spPr>
        <p:txBody>
          <a:bodyPr wrap="square" rtlCol="0">
            <a:spAutoFit/>
          </a:bodyPr>
          <a:lstStyle/>
          <a:p>
            <a:pPr algn="ctr"/>
            <a:r>
              <a:rPr lang="en-AU" sz="1200" b="1" dirty="0" smtClean="0">
                <a:hlinkClick r:id="rId4"/>
              </a:rPr>
              <a:t>Excellence in Professional Practice Conference </a:t>
            </a:r>
            <a:endParaRPr lang="en-AU" sz="1200" b="1" dirty="0" smtClean="0"/>
          </a:p>
          <a:p>
            <a:pPr algn="ctr"/>
            <a:r>
              <a:rPr lang="en-AU" sz="1200" dirty="0" smtClean="0"/>
              <a:t>Improving assessments of student learning</a:t>
            </a:r>
          </a:p>
          <a:p>
            <a:pPr algn="ctr"/>
            <a:r>
              <a:rPr lang="en-AU" sz="1200" dirty="0" smtClean="0"/>
              <a:t>21-23 May 2015</a:t>
            </a:r>
            <a:br>
              <a:rPr lang="en-AU" sz="1200" dirty="0" smtClean="0"/>
            </a:br>
            <a:r>
              <a:rPr lang="en-AU" sz="1200" dirty="0" smtClean="0"/>
              <a:t>Novotel, Brighton Beach, Sydney</a:t>
            </a:r>
          </a:p>
          <a:p>
            <a:pPr algn="ctr"/>
            <a:endParaRPr lang="en-AU" sz="1200" dirty="0"/>
          </a:p>
        </p:txBody>
      </p:sp>
      <p:pic>
        <p:nvPicPr>
          <p:cNvPr id="4098" name="Picture 2">
            <a:hlinkClick r:id="rId3"/>
          </p:cNvPr>
          <p:cNvPicPr>
            <a:picLocks noChangeAspect="1" noChangeArrowheads="1"/>
          </p:cNvPicPr>
          <p:nvPr/>
        </p:nvPicPr>
        <p:blipFill>
          <a:blip r:embed="rId5"/>
          <a:srcRect/>
          <a:stretch>
            <a:fillRect/>
          </a:stretch>
        </p:blipFill>
        <p:spPr bwMode="auto">
          <a:xfrm>
            <a:off x="1000100" y="2857496"/>
            <a:ext cx="6872792" cy="36909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ppc.png"/>
          <p:cNvPicPr>
            <a:picLocks noChangeAspect="1"/>
          </p:cNvPicPr>
          <p:nvPr/>
        </p:nvPicPr>
        <p:blipFill>
          <a:blip r:embed="rId2"/>
          <a:stretch>
            <a:fillRect/>
          </a:stretch>
        </p:blipFill>
        <p:spPr>
          <a:xfrm>
            <a:off x="0" y="0"/>
            <a:ext cx="9144000" cy="1135856"/>
          </a:xfrm>
          <a:prstGeom prst="rect">
            <a:avLst/>
          </a:prstGeom>
        </p:spPr>
      </p:pic>
      <p:sp>
        <p:nvSpPr>
          <p:cNvPr id="2" name="Title 1"/>
          <p:cNvSpPr>
            <a:spLocks noGrp="1"/>
          </p:cNvSpPr>
          <p:nvPr>
            <p:ph type="title"/>
          </p:nvPr>
        </p:nvSpPr>
        <p:spPr>
          <a:xfrm>
            <a:off x="304800" y="1142984"/>
            <a:ext cx="8686800" cy="838200"/>
          </a:xfrm>
        </p:spPr>
        <p:txBody>
          <a:bodyPr/>
          <a:lstStyle/>
          <a:p>
            <a:r>
              <a:rPr lang="en-US" dirty="0" smtClean="0"/>
              <a:t>Using the frameworks: tutorials</a:t>
            </a:r>
            <a:endParaRPr lang="en-AU" dirty="0"/>
          </a:p>
        </p:txBody>
      </p:sp>
      <p:sp>
        <p:nvSpPr>
          <p:cNvPr id="3" name="Content Placeholder 2"/>
          <p:cNvSpPr>
            <a:spLocks noGrp="1"/>
          </p:cNvSpPr>
          <p:nvPr>
            <p:ph idx="1"/>
          </p:nvPr>
        </p:nvSpPr>
        <p:spPr>
          <a:xfrm>
            <a:off x="285720" y="1981185"/>
            <a:ext cx="8686800" cy="590559"/>
          </a:xfrm>
        </p:spPr>
        <p:txBody>
          <a:bodyPr>
            <a:normAutofit/>
          </a:bodyPr>
          <a:lstStyle/>
          <a:p>
            <a:r>
              <a:rPr lang="en-US" sz="3000" dirty="0" smtClean="0">
                <a:solidFill>
                  <a:schemeClr val="tx1"/>
                </a:solidFill>
              </a:rPr>
              <a:t>There are many applications for the PCFs</a:t>
            </a:r>
            <a:endParaRPr lang="en-AU" sz="3000" dirty="0">
              <a:solidFill>
                <a:schemeClr val="tx1"/>
              </a:solidFill>
            </a:endParaRPr>
          </a:p>
        </p:txBody>
      </p:sp>
      <p:sp>
        <p:nvSpPr>
          <p:cNvPr id="8" name="TextBox 7"/>
          <p:cNvSpPr txBox="1"/>
          <p:nvPr/>
        </p:nvSpPr>
        <p:spPr>
          <a:xfrm>
            <a:off x="642910" y="270197"/>
            <a:ext cx="7715304" cy="1015663"/>
          </a:xfrm>
          <a:prstGeom prst="rect">
            <a:avLst/>
          </a:prstGeom>
          <a:noFill/>
        </p:spPr>
        <p:txBody>
          <a:bodyPr wrap="square" rtlCol="0">
            <a:spAutoFit/>
          </a:bodyPr>
          <a:lstStyle/>
          <a:p>
            <a:pPr algn="ctr"/>
            <a:r>
              <a:rPr lang="en-AU" sz="1200" b="1" dirty="0" smtClean="0">
                <a:hlinkClick r:id="rId3"/>
              </a:rPr>
              <a:t>Excellence in Professional Practice Conference </a:t>
            </a:r>
            <a:endParaRPr lang="en-AU" sz="1200" b="1" dirty="0" smtClean="0"/>
          </a:p>
          <a:p>
            <a:pPr algn="ctr"/>
            <a:r>
              <a:rPr lang="en-AU" sz="1200" dirty="0" smtClean="0"/>
              <a:t>Improving assessments of student learning</a:t>
            </a:r>
          </a:p>
          <a:p>
            <a:pPr algn="ctr"/>
            <a:r>
              <a:rPr lang="en-AU" sz="1200" dirty="0" smtClean="0"/>
              <a:t>21-23 May 2015</a:t>
            </a:r>
            <a:br>
              <a:rPr lang="en-AU" sz="1200" dirty="0" smtClean="0"/>
            </a:br>
            <a:r>
              <a:rPr lang="en-AU" sz="1200" dirty="0" smtClean="0"/>
              <a:t>Novotel, Brighton Beach, Sydney</a:t>
            </a:r>
          </a:p>
          <a:p>
            <a:pPr algn="ctr"/>
            <a:endParaRPr lang="en-AU" sz="1200" dirty="0"/>
          </a:p>
        </p:txBody>
      </p:sp>
      <p:pic>
        <p:nvPicPr>
          <p:cNvPr id="10" name="Picture 9" descr="DifferentiationAC2.png">
            <a:hlinkClick r:id="rId4"/>
          </p:cNvPr>
          <p:cNvPicPr>
            <a:picLocks noChangeAspect="1"/>
          </p:cNvPicPr>
          <p:nvPr/>
        </p:nvPicPr>
        <p:blipFill>
          <a:blip r:embed="rId5"/>
          <a:stretch>
            <a:fillRect/>
          </a:stretch>
        </p:blipFill>
        <p:spPr>
          <a:xfrm>
            <a:off x="642910" y="2643182"/>
            <a:ext cx="2938634" cy="3547390"/>
          </a:xfrm>
          <a:prstGeom prst="rect">
            <a:avLst/>
          </a:prstGeom>
        </p:spPr>
      </p:pic>
      <p:sp>
        <p:nvSpPr>
          <p:cNvPr id="11" name="TextBox 10"/>
          <p:cNvSpPr txBox="1"/>
          <p:nvPr/>
        </p:nvSpPr>
        <p:spPr>
          <a:xfrm>
            <a:off x="3643306" y="2643182"/>
            <a:ext cx="5384038" cy="369332"/>
          </a:xfrm>
          <a:prstGeom prst="rect">
            <a:avLst/>
          </a:prstGeom>
          <a:noFill/>
        </p:spPr>
        <p:txBody>
          <a:bodyPr wrap="none" rtlCol="0">
            <a:spAutoFit/>
          </a:bodyPr>
          <a:lstStyle/>
          <a:p>
            <a:pPr>
              <a:buFont typeface="Wingdings" pitchFamily="2" charset="2"/>
              <a:buChar char="Ø"/>
            </a:pPr>
            <a:r>
              <a:rPr lang="en-US" dirty="0" smtClean="0"/>
              <a:t> Differentiated planners  (administrators love these)</a:t>
            </a:r>
            <a:endParaRPr lang="en-A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ppc.png"/>
          <p:cNvPicPr>
            <a:picLocks noChangeAspect="1"/>
          </p:cNvPicPr>
          <p:nvPr/>
        </p:nvPicPr>
        <p:blipFill>
          <a:blip r:embed="rId2"/>
          <a:stretch>
            <a:fillRect/>
          </a:stretch>
        </p:blipFill>
        <p:spPr>
          <a:xfrm>
            <a:off x="0" y="0"/>
            <a:ext cx="9144000" cy="1135856"/>
          </a:xfrm>
          <a:prstGeom prst="rect">
            <a:avLst/>
          </a:prstGeom>
        </p:spPr>
      </p:pic>
      <p:sp>
        <p:nvSpPr>
          <p:cNvPr id="2" name="Title 1"/>
          <p:cNvSpPr>
            <a:spLocks noGrp="1"/>
          </p:cNvSpPr>
          <p:nvPr>
            <p:ph type="title"/>
          </p:nvPr>
        </p:nvSpPr>
        <p:spPr>
          <a:xfrm>
            <a:off x="304800" y="1142984"/>
            <a:ext cx="8686800" cy="838200"/>
          </a:xfrm>
        </p:spPr>
        <p:txBody>
          <a:bodyPr/>
          <a:lstStyle/>
          <a:p>
            <a:r>
              <a:rPr lang="en-US" dirty="0" smtClean="0"/>
              <a:t>Using the frameworks: tutorials</a:t>
            </a:r>
            <a:endParaRPr lang="en-AU" dirty="0"/>
          </a:p>
        </p:txBody>
      </p:sp>
      <p:sp>
        <p:nvSpPr>
          <p:cNvPr id="3" name="Content Placeholder 2"/>
          <p:cNvSpPr>
            <a:spLocks noGrp="1"/>
          </p:cNvSpPr>
          <p:nvPr>
            <p:ph idx="1"/>
          </p:nvPr>
        </p:nvSpPr>
        <p:spPr>
          <a:xfrm>
            <a:off x="285720" y="1981185"/>
            <a:ext cx="8686800" cy="590559"/>
          </a:xfrm>
        </p:spPr>
        <p:txBody>
          <a:bodyPr>
            <a:normAutofit/>
          </a:bodyPr>
          <a:lstStyle/>
          <a:p>
            <a:r>
              <a:rPr lang="en-US" sz="3000" dirty="0" smtClean="0">
                <a:solidFill>
                  <a:schemeClr val="tx1"/>
                </a:solidFill>
              </a:rPr>
              <a:t>There are many applications for the PCFs</a:t>
            </a:r>
            <a:endParaRPr lang="en-AU" sz="3000" dirty="0">
              <a:solidFill>
                <a:schemeClr val="tx1"/>
              </a:solidFill>
            </a:endParaRPr>
          </a:p>
        </p:txBody>
      </p:sp>
      <p:sp>
        <p:nvSpPr>
          <p:cNvPr id="8" name="TextBox 7"/>
          <p:cNvSpPr txBox="1"/>
          <p:nvPr/>
        </p:nvSpPr>
        <p:spPr>
          <a:xfrm>
            <a:off x="642910" y="270197"/>
            <a:ext cx="7715304" cy="1015663"/>
          </a:xfrm>
          <a:prstGeom prst="rect">
            <a:avLst/>
          </a:prstGeom>
          <a:noFill/>
        </p:spPr>
        <p:txBody>
          <a:bodyPr wrap="square" rtlCol="0">
            <a:spAutoFit/>
          </a:bodyPr>
          <a:lstStyle/>
          <a:p>
            <a:pPr algn="ctr"/>
            <a:r>
              <a:rPr lang="en-AU" sz="1200" b="1" dirty="0" smtClean="0">
                <a:hlinkClick r:id="rId3"/>
              </a:rPr>
              <a:t>Excellence in Professional Practice Conference </a:t>
            </a:r>
            <a:endParaRPr lang="en-AU" sz="1200" b="1" dirty="0" smtClean="0"/>
          </a:p>
          <a:p>
            <a:pPr algn="ctr"/>
            <a:r>
              <a:rPr lang="en-AU" sz="1200" dirty="0" smtClean="0"/>
              <a:t>Improving assessments of student learning</a:t>
            </a:r>
          </a:p>
          <a:p>
            <a:pPr algn="ctr"/>
            <a:r>
              <a:rPr lang="en-AU" sz="1200" dirty="0" smtClean="0"/>
              <a:t>21-23 May 2015</a:t>
            </a:r>
            <a:br>
              <a:rPr lang="en-AU" sz="1200" dirty="0" smtClean="0"/>
            </a:br>
            <a:r>
              <a:rPr lang="en-AU" sz="1200" dirty="0" smtClean="0"/>
              <a:t>Novotel, Brighton Beach, Sydney</a:t>
            </a:r>
          </a:p>
          <a:p>
            <a:pPr algn="ctr"/>
            <a:endParaRPr lang="en-AU" sz="1200" dirty="0"/>
          </a:p>
        </p:txBody>
      </p:sp>
      <p:sp>
        <p:nvSpPr>
          <p:cNvPr id="11" name="TextBox 10"/>
          <p:cNvSpPr txBox="1"/>
          <p:nvPr/>
        </p:nvSpPr>
        <p:spPr>
          <a:xfrm>
            <a:off x="2857488" y="2500306"/>
            <a:ext cx="2678938" cy="369332"/>
          </a:xfrm>
          <a:prstGeom prst="rect">
            <a:avLst/>
          </a:prstGeom>
          <a:noFill/>
        </p:spPr>
        <p:txBody>
          <a:bodyPr wrap="none" rtlCol="0">
            <a:spAutoFit/>
          </a:bodyPr>
          <a:lstStyle/>
          <a:p>
            <a:pPr>
              <a:buFont typeface="Wingdings" pitchFamily="2" charset="2"/>
              <a:buChar char="Ø"/>
            </a:pPr>
            <a:r>
              <a:rPr lang="en-US" dirty="0" smtClean="0"/>
              <a:t> Whole school planning:</a:t>
            </a:r>
            <a:endParaRPr lang="en-AU" dirty="0"/>
          </a:p>
        </p:txBody>
      </p:sp>
      <p:pic>
        <p:nvPicPr>
          <p:cNvPr id="6146" name="Picture 2"/>
          <p:cNvPicPr>
            <a:picLocks noChangeAspect="1" noChangeArrowheads="1"/>
          </p:cNvPicPr>
          <p:nvPr/>
        </p:nvPicPr>
        <p:blipFill>
          <a:blip r:embed="rId4"/>
          <a:srcRect/>
          <a:stretch>
            <a:fillRect/>
          </a:stretch>
        </p:blipFill>
        <p:spPr bwMode="auto">
          <a:xfrm>
            <a:off x="63778" y="3143248"/>
            <a:ext cx="9008816" cy="32337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ppc.png"/>
          <p:cNvPicPr>
            <a:picLocks noChangeAspect="1"/>
          </p:cNvPicPr>
          <p:nvPr/>
        </p:nvPicPr>
        <p:blipFill>
          <a:blip r:embed="rId2"/>
          <a:stretch>
            <a:fillRect/>
          </a:stretch>
        </p:blipFill>
        <p:spPr>
          <a:xfrm>
            <a:off x="0" y="0"/>
            <a:ext cx="9144000" cy="1135856"/>
          </a:xfrm>
          <a:prstGeom prst="rect">
            <a:avLst/>
          </a:prstGeom>
        </p:spPr>
      </p:pic>
      <p:sp>
        <p:nvSpPr>
          <p:cNvPr id="2" name="Title 1"/>
          <p:cNvSpPr>
            <a:spLocks noGrp="1"/>
          </p:cNvSpPr>
          <p:nvPr>
            <p:ph type="title"/>
          </p:nvPr>
        </p:nvSpPr>
        <p:spPr>
          <a:xfrm>
            <a:off x="304800" y="1142984"/>
            <a:ext cx="8686800" cy="838200"/>
          </a:xfrm>
        </p:spPr>
        <p:txBody>
          <a:bodyPr/>
          <a:lstStyle/>
          <a:p>
            <a:r>
              <a:rPr lang="en-US" dirty="0" smtClean="0"/>
              <a:t>Using the frameworks: tutorials</a:t>
            </a:r>
            <a:endParaRPr lang="en-AU" dirty="0"/>
          </a:p>
        </p:txBody>
      </p:sp>
      <p:sp>
        <p:nvSpPr>
          <p:cNvPr id="3" name="Content Placeholder 2"/>
          <p:cNvSpPr>
            <a:spLocks noGrp="1"/>
          </p:cNvSpPr>
          <p:nvPr>
            <p:ph idx="1"/>
          </p:nvPr>
        </p:nvSpPr>
        <p:spPr>
          <a:xfrm>
            <a:off x="285720" y="1981185"/>
            <a:ext cx="8686800" cy="590559"/>
          </a:xfrm>
        </p:spPr>
        <p:txBody>
          <a:bodyPr>
            <a:normAutofit/>
          </a:bodyPr>
          <a:lstStyle/>
          <a:p>
            <a:r>
              <a:rPr lang="en-US" sz="3000" dirty="0" smtClean="0">
                <a:solidFill>
                  <a:schemeClr val="tx1"/>
                </a:solidFill>
              </a:rPr>
              <a:t>There are many applications for the PCFs</a:t>
            </a:r>
            <a:endParaRPr lang="en-AU" sz="3000" dirty="0">
              <a:solidFill>
                <a:schemeClr val="tx1"/>
              </a:solidFill>
            </a:endParaRPr>
          </a:p>
        </p:txBody>
      </p:sp>
      <p:sp>
        <p:nvSpPr>
          <p:cNvPr id="8" name="TextBox 7"/>
          <p:cNvSpPr txBox="1"/>
          <p:nvPr/>
        </p:nvSpPr>
        <p:spPr>
          <a:xfrm>
            <a:off x="642910" y="270197"/>
            <a:ext cx="7715304" cy="1015663"/>
          </a:xfrm>
          <a:prstGeom prst="rect">
            <a:avLst/>
          </a:prstGeom>
          <a:noFill/>
        </p:spPr>
        <p:txBody>
          <a:bodyPr wrap="square" rtlCol="0">
            <a:spAutoFit/>
          </a:bodyPr>
          <a:lstStyle/>
          <a:p>
            <a:pPr algn="ctr"/>
            <a:r>
              <a:rPr lang="en-AU" sz="1200" b="1" dirty="0" smtClean="0">
                <a:hlinkClick r:id="rId3"/>
              </a:rPr>
              <a:t>Excellence in Professional Practice Conference </a:t>
            </a:r>
            <a:endParaRPr lang="en-AU" sz="1200" b="1" dirty="0" smtClean="0"/>
          </a:p>
          <a:p>
            <a:pPr algn="ctr"/>
            <a:r>
              <a:rPr lang="en-AU" sz="1200" dirty="0" smtClean="0"/>
              <a:t>Improving assessments of student learning</a:t>
            </a:r>
          </a:p>
          <a:p>
            <a:pPr algn="ctr"/>
            <a:r>
              <a:rPr lang="en-AU" sz="1200" dirty="0" smtClean="0"/>
              <a:t>21-23 May 2015</a:t>
            </a:r>
            <a:br>
              <a:rPr lang="en-AU" sz="1200" dirty="0" smtClean="0"/>
            </a:br>
            <a:r>
              <a:rPr lang="en-AU" sz="1200" dirty="0" smtClean="0"/>
              <a:t>Novotel, Brighton Beach, Sydney</a:t>
            </a:r>
          </a:p>
          <a:p>
            <a:pPr algn="ctr"/>
            <a:endParaRPr lang="en-AU" sz="1200" dirty="0"/>
          </a:p>
        </p:txBody>
      </p:sp>
      <p:pic>
        <p:nvPicPr>
          <p:cNvPr id="2050" name="Picture 2">
            <a:hlinkClick r:id="rId4"/>
          </p:cNvPr>
          <p:cNvPicPr>
            <a:picLocks noChangeAspect="1" noChangeArrowheads="1"/>
          </p:cNvPicPr>
          <p:nvPr/>
        </p:nvPicPr>
        <p:blipFill>
          <a:blip r:embed="rId5"/>
          <a:srcRect/>
          <a:stretch>
            <a:fillRect/>
          </a:stretch>
        </p:blipFill>
        <p:spPr bwMode="auto">
          <a:xfrm>
            <a:off x="500035" y="2714620"/>
            <a:ext cx="8504412" cy="33575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ppc.png"/>
          <p:cNvPicPr>
            <a:picLocks noChangeAspect="1"/>
          </p:cNvPicPr>
          <p:nvPr/>
        </p:nvPicPr>
        <p:blipFill>
          <a:blip r:embed="rId2"/>
          <a:stretch>
            <a:fillRect/>
          </a:stretch>
        </p:blipFill>
        <p:spPr>
          <a:xfrm>
            <a:off x="0" y="0"/>
            <a:ext cx="9144000" cy="1135856"/>
          </a:xfrm>
          <a:prstGeom prst="rect">
            <a:avLst/>
          </a:prstGeom>
        </p:spPr>
      </p:pic>
      <p:sp>
        <p:nvSpPr>
          <p:cNvPr id="2" name="Title 1"/>
          <p:cNvSpPr>
            <a:spLocks noGrp="1"/>
          </p:cNvSpPr>
          <p:nvPr>
            <p:ph type="title"/>
          </p:nvPr>
        </p:nvSpPr>
        <p:spPr>
          <a:xfrm>
            <a:off x="304800" y="1304916"/>
            <a:ext cx="8686800" cy="838200"/>
          </a:xfrm>
        </p:spPr>
        <p:txBody>
          <a:bodyPr>
            <a:normAutofit fontScale="90000"/>
          </a:bodyPr>
          <a:lstStyle/>
          <a:p>
            <a:r>
              <a:rPr lang="en-US" dirty="0" smtClean="0"/>
              <a:t>All of the following documents are free and can be found on the </a:t>
            </a:r>
            <a:r>
              <a:rPr lang="en-US" dirty="0" smtClean="0"/>
              <a:t>website </a:t>
            </a:r>
            <a:r>
              <a:rPr lang="en-US" dirty="0" smtClean="0">
                <a:sym typeface="Wingdings" pitchFamily="2" charset="2"/>
              </a:rPr>
              <a:t></a:t>
            </a:r>
            <a:endParaRPr lang="en-AU" dirty="0"/>
          </a:p>
        </p:txBody>
      </p:sp>
      <p:sp>
        <p:nvSpPr>
          <p:cNvPr id="8" name="TextBox 7"/>
          <p:cNvSpPr txBox="1"/>
          <p:nvPr/>
        </p:nvSpPr>
        <p:spPr>
          <a:xfrm>
            <a:off x="642910" y="270197"/>
            <a:ext cx="7715304" cy="1015663"/>
          </a:xfrm>
          <a:prstGeom prst="rect">
            <a:avLst/>
          </a:prstGeom>
          <a:noFill/>
        </p:spPr>
        <p:txBody>
          <a:bodyPr wrap="square" rtlCol="0">
            <a:spAutoFit/>
          </a:bodyPr>
          <a:lstStyle/>
          <a:p>
            <a:pPr algn="ctr"/>
            <a:r>
              <a:rPr lang="en-AU" sz="1200" b="1" dirty="0" smtClean="0">
                <a:hlinkClick r:id="rId3"/>
              </a:rPr>
              <a:t>Excellence in Professional Practice Conference </a:t>
            </a:r>
            <a:endParaRPr lang="en-AU" sz="1200" b="1" dirty="0" smtClean="0"/>
          </a:p>
          <a:p>
            <a:pPr algn="ctr"/>
            <a:r>
              <a:rPr lang="en-AU" sz="1200" dirty="0" smtClean="0"/>
              <a:t>Improving assessments of student learning</a:t>
            </a:r>
          </a:p>
          <a:p>
            <a:pPr algn="ctr"/>
            <a:r>
              <a:rPr lang="en-AU" sz="1200" dirty="0" smtClean="0"/>
              <a:t>21-23 May 2015</a:t>
            </a:r>
            <a:br>
              <a:rPr lang="en-AU" sz="1200" dirty="0" smtClean="0"/>
            </a:br>
            <a:r>
              <a:rPr lang="en-AU" sz="1200" dirty="0" smtClean="0"/>
              <a:t>Novotel, Brighton Beach, Sydney</a:t>
            </a:r>
          </a:p>
          <a:p>
            <a:pPr algn="ctr"/>
            <a:endParaRPr lang="en-AU" sz="1200" dirty="0"/>
          </a:p>
        </p:txBody>
      </p:sp>
      <p:sp>
        <p:nvSpPr>
          <p:cNvPr id="10" name="TextBox 9"/>
          <p:cNvSpPr txBox="1"/>
          <p:nvPr/>
        </p:nvSpPr>
        <p:spPr>
          <a:xfrm>
            <a:off x="1071538" y="2428868"/>
            <a:ext cx="184731" cy="369332"/>
          </a:xfrm>
          <a:prstGeom prst="rect">
            <a:avLst/>
          </a:prstGeom>
          <a:noFill/>
        </p:spPr>
        <p:txBody>
          <a:bodyPr wrap="none" rtlCol="0">
            <a:spAutoFit/>
          </a:bodyPr>
          <a:lstStyle/>
          <a:p>
            <a:endParaRPr lang="en-AU" dirty="0"/>
          </a:p>
        </p:txBody>
      </p:sp>
      <p:pic>
        <p:nvPicPr>
          <p:cNvPr id="1028" name="Picture 4">
            <a:hlinkClick r:id="rId4"/>
          </p:cNvPr>
          <p:cNvPicPr>
            <a:picLocks noChangeAspect="1" noChangeArrowheads="1"/>
          </p:cNvPicPr>
          <p:nvPr/>
        </p:nvPicPr>
        <p:blipFill>
          <a:blip r:embed="rId5"/>
          <a:srcRect/>
          <a:stretch>
            <a:fillRect/>
          </a:stretch>
        </p:blipFill>
        <p:spPr bwMode="auto">
          <a:xfrm>
            <a:off x="637648" y="2214554"/>
            <a:ext cx="5577426" cy="3267082"/>
          </a:xfrm>
          <a:prstGeom prst="rect">
            <a:avLst/>
          </a:prstGeom>
          <a:noFill/>
          <a:ln w="9525">
            <a:noFill/>
            <a:miter lim="800000"/>
            <a:headEnd/>
            <a:tailEnd/>
          </a:ln>
          <a:effectLst/>
        </p:spPr>
      </p:pic>
      <p:pic>
        <p:nvPicPr>
          <p:cNvPr id="1029" name="Picture 5">
            <a:hlinkClick r:id="rId6"/>
          </p:cNvPr>
          <p:cNvPicPr>
            <a:picLocks noChangeAspect="1" noChangeArrowheads="1"/>
          </p:cNvPicPr>
          <p:nvPr/>
        </p:nvPicPr>
        <p:blipFill>
          <a:blip r:embed="rId7"/>
          <a:srcRect/>
          <a:stretch>
            <a:fillRect/>
          </a:stretch>
        </p:blipFill>
        <p:spPr bwMode="auto">
          <a:xfrm>
            <a:off x="2733698" y="3714752"/>
            <a:ext cx="6196020" cy="3005876"/>
          </a:xfrm>
          <a:prstGeom prst="rect">
            <a:avLst/>
          </a:prstGeom>
          <a:noFill/>
          <a:ln w="9525">
            <a:noFill/>
            <a:miter lim="800000"/>
            <a:headEnd/>
            <a:tailEnd/>
          </a:ln>
          <a:effectLst/>
        </p:spPr>
      </p:pic>
      <p:pic>
        <p:nvPicPr>
          <p:cNvPr id="1030" name="Picture 6"/>
          <p:cNvPicPr>
            <a:picLocks noChangeAspect="1" noChangeArrowheads="1"/>
          </p:cNvPicPr>
          <p:nvPr/>
        </p:nvPicPr>
        <p:blipFill>
          <a:blip r:embed="rId8"/>
          <a:srcRect/>
          <a:stretch>
            <a:fillRect/>
          </a:stretch>
        </p:blipFill>
        <p:spPr bwMode="auto">
          <a:xfrm>
            <a:off x="7572396" y="5286388"/>
            <a:ext cx="1419225" cy="1409700"/>
          </a:xfrm>
          <a:prstGeom prst="rect">
            <a:avLst/>
          </a:prstGeom>
          <a:noFill/>
          <a:ln w="9525">
            <a:noFill/>
            <a:miter lim="800000"/>
            <a:headEnd/>
            <a:tailEnd/>
          </a:ln>
          <a:effectLst/>
        </p:spPr>
      </p:pic>
      <p:pic>
        <p:nvPicPr>
          <p:cNvPr id="1031" name="Picture 7"/>
          <p:cNvPicPr>
            <a:picLocks noChangeAspect="1" noChangeArrowheads="1"/>
          </p:cNvPicPr>
          <p:nvPr/>
        </p:nvPicPr>
        <p:blipFill>
          <a:blip r:embed="rId9"/>
          <a:srcRect/>
          <a:stretch>
            <a:fillRect/>
          </a:stretch>
        </p:blipFill>
        <p:spPr bwMode="auto">
          <a:xfrm>
            <a:off x="0" y="2786058"/>
            <a:ext cx="1438275" cy="14668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ppc.png"/>
          <p:cNvPicPr>
            <a:picLocks noChangeAspect="1"/>
          </p:cNvPicPr>
          <p:nvPr/>
        </p:nvPicPr>
        <p:blipFill>
          <a:blip r:embed="rId2"/>
          <a:stretch>
            <a:fillRect/>
          </a:stretch>
        </p:blipFill>
        <p:spPr>
          <a:xfrm>
            <a:off x="0" y="0"/>
            <a:ext cx="9144000" cy="1135856"/>
          </a:xfrm>
          <a:prstGeom prst="rect">
            <a:avLst/>
          </a:prstGeom>
        </p:spPr>
      </p:pic>
      <p:sp>
        <p:nvSpPr>
          <p:cNvPr id="2" name="Title 1"/>
          <p:cNvSpPr>
            <a:spLocks noGrp="1"/>
          </p:cNvSpPr>
          <p:nvPr>
            <p:ph type="title"/>
          </p:nvPr>
        </p:nvSpPr>
        <p:spPr>
          <a:xfrm>
            <a:off x="304800" y="1142984"/>
            <a:ext cx="8686800" cy="838200"/>
          </a:xfrm>
        </p:spPr>
        <p:txBody>
          <a:bodyPr/>
          <a:lstStyle/>
          <a:p>
            <a:r>
              <a:rPr lang="en-US" dirty="0" smtClean="0"/>
              <a:t>Using the frameworks: tutorials</a:t>
            </a:r>
            <a:endParaRPr lang="en-AU" dirty="0"/>
          </a:p>
        </p:txBody>
      </p:sp>
      <p:sp>
        <p:nvSpPr>
          <p:cNvPr id="3" name="Content Placeholder 2"/>
          <p:cNvSpPr>
            <a:spLocks noGrp="1"/>
          </p:cNvSpPr>
          <p:nvPr>
            <p:ph idx="1"/>
          </p:nvPr>
        </p:nvSpPr>
        <p:spPr>
          <a:xfrm>
            <a:off x="285720" y="1981185"/>
            <a:ext cx="8686800" cy="590559"/>
          </a:xfrm>
        </p:spPr>
        <p:txBody>
          <a:bodyPr>
            <a:normAutofit/>
          </a:bodyPr>
          <a:lstStyle/>
          <a:p>
            <a:r>
              <a:rPr lang="en-US" sz="3000" dirty="0" smtClean="0">
                <a:solidFill>
                  <a:schemeClr val="tx1"/>
                </a:solidFill>
              </a:rPr>
              <a:t>There are many applications for the PCFs</a:t>
            </a:r>
            <a:endParaRPr lang="en-AU" sz="3000" dirty="0">
              <a:solidFill>
                <a:schemeClr val="tx1"/>
              </a:solidFill>
            </a:endParaRPr>
          </a:p>
        </p:txBody>
      </p:sp>
      <p:sp>
        <p:nvSpPr>
          <p:cNvPr id="8" name="TextBox 7"/>
          <p:cNvSpPr txBox="1"/>
          <p:nvPr/>
        </p:nvSpPr>
        <p:spPr>
          <a:xfrm>
            <a:off x="642910" y="270197"/>
            <a:ext cx="7715304" cy="1015663"/>
          </a:xfrm>
          <a:prstGeom prst="rect">
            <a:avLst/>
          </a:prstGeom>
          <a:noFill/>
        </p:spPr>
        <p:txBody>
          <a:bodyPr wrap="square" rtlCol="0">
            <a:spAutoFit/>
          </a:bodyPr>
          <a:lstStyle/>
          <a:p>
            <a:pPr algn="ctr"/>
            <a:r>
              <a:rPr lang="en-AU" sz="1200" b="1" dirty="0" smtClean="0">
                <a:hlinkClick r:id="rId3"/>
              </a:rPr>
              <a:t>Excellence in Professional Practice Conference </a:t>
            </a:r>
            <a:endParaRPr lang="en-AU" sz="1200" b="1" dirty="0" smtClean="0"/>
          </a:p>
          <a:p>
            <a:pPr algn="ctr"/>
            <a:r>
              <a:rPr lang="en-AU" sz="1200" dirty="0" smtClean="0"/>
              <a:t>Improving assessments of student learning</a:t>
            </a:r>
          </a:p>
          <a:p>
            <a:pPr algn="ctr"/>
            <a:r>
              <a:rPr lang="en-AU" sz="1200" dirty="0" smtClean="0"/>
              <a:t>21-23 May 2015</a:t>
            </a:r>
            <a:br>
              <a:rPr lang="en-AU" sz="1200" dirty="0" smtClean="0"/>
            </a:br>
            <a:r>
              <a:rPr lang="en-AU" sz="1200" dirty="0" smtClean="0"/>
              <a:t>Novotel, Brighton Beach, Sydney</a:t>
            </a:r>
          </a:p>
          <a:p>
            <a:pPr algn="ctr"/>
            <a:endParaRPr lang="en-AU" sz="1200" dirty="0"/>
          </a:p>
        </p:txBody>
      </p:sp>
      <p:pic>
        <p:nvPicPr>
          <p:cNvPr id="3074" name="Picture 2">
            <a:hlinkClick r:id="rId4"/>
          </p:cNvPr>
          <p:cNvPicPr>
            <a:picLocks noChangeAspect="1" noChangeArrowheads="1"/>
          </p:cNvPicPr>
          <p:nvPr/>
        </p:nvPicPr>
        <p:blipFill>
          <a:blip r:embed="rId5"/>
          <a:srcRect/>
          <a:stretch>
            <a:fillRect/>
          </a:stretch>
        </p:blipFill>
        <p:spPr bwMode="auto">
          <a:xfrm>
            <a:off x="857224" y="2719405"/>
            <a:ext cx="7353300" cy="3209925"/>
          </a:xfrm>
          <a:prstGeom prst="rect">
            <a:avLst/>
          </a:prstGeom>
          <a:noFill/>
          <a:ln w="9525">
            <a:noFill/>
            <a:miter lim="800000"/>
            <a:headEnd/>
            <a:tailEnd/>
          </a:ln>
          <a:effectLst/>
        </p:spPr>
      </p:pic>
      <p:sp>
        <p:nvSpPr>
          <p:cNvPr id="13" name="TextBox 12"/>
          <p:cNvSpPr txBox="1"/>
          <p:nvPr/>
        </p:nvSpPr>
        <p:spPr>
          <a:xfrm>
            <a:off x="571472" y="3571876"/>
            <a:ext cx="453970" cy="369332"/>
          </a:xfrm>
          <a:prstGeom prst="rect">
            <a:avLst/>
          </a:prstGeom>
          <a:noFill/>
        </p:spPr>
        <p:txBody>
          <a:bodyPr wrap="none" rtlCol="0">
            <a:spAutoFit/>
          </a:bodyPr>
          <a:lstStyle/>
          <a:p>
            <a:r>
              <a:rPr lang="en-US" b="1" dirty="0" smtClean="0">
                <a:solidFill>
                  <a:srgbClr val="7030A0"/>
                </a:solidFill>
              </a:rPr>
              <a:t>**</a:t>
            </a:r>
            <a:endParaRPr lang="en-AU" b="1" dirty="0">
              <a:solidFill>
                <a:srgbClr val="7030A0"/>
              </a:solidFill>
            </a:endParaRPr>
          </a:p>
        </p:txBody>
      </p:sp>
      <p:sp>
        <p:nvSpPr>
          <p:cNvPr id="15" name="TextBox 14"/>
          <p:cNvSpPr txBox="1"/>
          <p:nvPr/>
        </p:nvSpPr>
        <p:spPr>
          <a:xfrm>
            <a:off x="571472" y="4357694"/>
            <a:ext cx="453970" cy="369332"/>
          </a:xfrm>
          <a:prstGeom prst="rect">
            <a:avLst/>
          </a:prstGeom>
          <a:noFill/>
        </p:spPr>
        <p:txBody>
          <a:bodyPr wrap="none" rtlCol="0">
            <a:spAutoFit/>
          </a:bodyPr>
          <a:lstStyle/>
          <a:p>
            <a:r>
              <a:rPr lang="en-US" b="1" dirty="0" smtClean="0">
                <a:solidFill>
                  <a:srgbClr val="7030A0"/>
                </a:solidFill>
              </a:rPr>
              <a:t>**</a:t>
            </a:r>
            <a:endParaRPr lang="en-AU" b="1" dirty="0">
              <a:solidFill>
                <a:srgbClr val="7030A0"/>
              </a:solidFill>
            </a:endParaRPr>
          </a:p>
        </p:txBody>
      </p:sp>
      <p:sp>
        <p:nvSpPr>
          <p:cNvPr id="16" name="TextBox 15"/>
          <p:cNvSpPr txBox="1"/>
          <p:nvPr/>
        </p:nvSpPr>
        <p:spPr>
          <a:xfrm>
            <a:off x="571472" y="3059668"/>
            <a:ext cx="453970" cy="369332"/>
          </a:xfrm>
          <a:prstGeom prst="rect">
            <a:avLst/>
          </a:prstGeom>
          <a:noFill/>
        </p:spPr>
        <p:txBody>
          <a:bodyPr wrap="none" rtlCol="0">
            <a:spAutoFit/>
          </a:bodyPr>
          <a:lstStyle/>
          <a:p>
            <a:r>
              <a:rPr lang="en-US" b="1" dirty="0" smtClean="0">
                <a:solidFill>
                  <a:srgbClr val="7030A0"/>
                </a:solidFill>
              </a:rPr>
              <a:t>**</a:t>
            </a:r>
            <a:endParaRPr lang="en-AU" b="1" dirty="0">
              <a:solidFill>
                <a:srgbClr val="7030A0"/>
              </a:solidFill>
            </a:endParaRPr>
          </a:p>
        </p:txBody>
      </p:sp>
      <p:sp>
        <p:nvSpPr>
          <p:cNvPr id="17" name="TextBox 16"/>
          <p:cNvSpPr txBox="1"/>
          <p:nvPr/>
        </p:nvSpPr>
        <p:spPr>
          <a:xfrm>
            <a:off x="571472" y="6131502"/>
            <a:ext cx="7399974" cy="369332"/>
          </a:xfrm>
          <a:prstGeom prst="rect">
            <a:avLst/>
          </a:prstGeom>
          <a:noFill/>
        </p:spPr>
        <p:txBody>
          <a:bodyPr wrap="none" rtlCol="0">
            <a:spAutoFit/>
          </a:bodyPr>
          <a:lstStyle/>
          <a:p>
            <a:r>
              <a:rPr lang="en-US" b="1" dirty="0" smtClean="0">
                <a:solidFill>
                  <a:srgbClr val="7030A0"/>
                </a:solidFill>
              </a:rPr>
              <a:t>** Denotes applicable to this conference's foci: assessment and reporting</a:t>
            </a:r>
            <a:endParaRPr lang="en-AU" b="1" dirty="0">
              <a:solidFill>
                <a:srgbClr val="7030A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ppc.png"/>
          <p:cNvPicPr>
            <a:picLocks noChangeAspect="1"/>
          </p:cNvPicPr>
          <p:nvPr/>
        </p:nvPicPr>
        <p:blipFill>
          <a:blip r:embed="rId2"/>
          <a:stretch>
            <a:fillRect/>
          </a:stretch>
        </p:blipFill>
        <p:spPr>
          <a:xfrm>
            <a:off x="0" y="0"/>
            <a:ext cx="9144000" cy="1135856"/>
          </a:xfrm>
          <a:prstGeom prst="rect">
            <a:avLst/>
          </a:prstGeom>
        </p:spPr>
      </p:pic>
      <p:sp>
        <p:nvSpPr>
          <p:cNvPr id="2" name="Title 1"/>
          <p:cNvSpPr>
            <a:spLocks noGrp="1"/>
          </p:cNvSpPr>
          <p:nvPr>
            <p:ph type="title"/>
          </p:nvPr>
        </p:nvSpPr>
        <p:spPr>
          <a:xfrm>
            <a:off x="304800" y="1142984"/>
            <a:ext cx="8686800" cy="838200"/>
          </a:xfrm>
        </p:spPr>
        <p:txBody>
          <a:bodyPr/>
          <a:lstStyle/>
          <a:p>
            <a:r>
              <a:rPr lang="en-US" dirty="0" smtClean="0"/>
              <a:t>Using the frameworks: tutorials</a:t>
            </a:r>
            <a:endParaRPr lang="en-AU" dirty="0"/>
          </a:p>
        </p:txBody>
      </p:sp>
      <p:sp>
        <p:nvSpPr>
          <p:cNvPr id="3" name="Content Placeholder 2"/>
          <p:cNvSpPr>
            <a:spLocks noGrp="1"/>
          </p:cNvSpPr>
          <p:nvPr>
            <p:ph idx="1"/>
          </p:nvPr>
        </p:nvSpPr>
        <p:spPr>
          <a:xfrm>
            <a:off x="285720" y="1981185"/>
            <a:ext cx="8686800" cy="590559"/>
          </a:xfrm>
        </p:spPr>
        <p:txBody>
          <a:bodyPr>
            <a:normAutofit/>
          </a:bodyPr>
          <a:lstStyle/>
          <a:p>
            <a:r>
              <a:rPr lang="en-US" sz="3000" dirty="0" smtClean="0">
                <a:solidFill>
                  <a:schemeClr val="tx1"/>
                </a:solidFill>
              </a:rPr>
              <a:t>There are many applications for the PCFs</a:t>
            </a:r>
            <a:endParaRPr lang="en-AU" sz="3000" dirty="0">
              <a:solidFill>
                <a:schemeClr val="tx1"/>
              </a:solidFill>
            </a:endParaRPr>
          </a:p>
        </p:txBody>
      </p:sp>
      <p:sp>
        <p:nvSpPr>
          <p:cNvPr id="8" name="TextBox 7"/>
          <p:cNvSpPr txBox="1"/>
          <p:nvPr/>
        </p:nvSpPr>
        <p:spPr>
          <a:xfrm>
            <a:off x="642910" y="270197"/>
            <a:ext cx="7715304" cy="1015663"/>
          </a:xfrm>
          <a:prstGeom prst="rect">
            <a:avLst/>
          </a:prstGeom>
          <a:noFill/>
        </p:spPr>
        <p:txBody>
          <a:bodyPr wrap="square" rtlCol="0">
            <a:spAutoFit/>
          </a:bodyPr>
          <a:lstStyle/>
          <a:p>
            <a:pPr algn="ctr"/>
            <a:r>
              <a:rPr lang="en-AU" sz="1200" b="1" dirty="0" smtClean="0">
                <a:hlinkClick r:id="rId3"/>
              </a:rPr>
              <a:t>Excellence in Professional Practice Conference </a:t>
            </a:r>
            <a:endParaRPr lang="en-AU" sz="1200" b="1" dirty="0" smtClean="0"/>
          </a:p>
          <a:p>
            <a:pPr algn="ctr"/>
            <a:r>
              <a:rPr lang="en-AU" sz="1200" dirty="0" smtClean="0"/>
              <a:t>Improving assessments of student learning</a:t>
            </a:r>
          </a:p>
          <a:p>
            <a:pPr algn="ctr"/>
            <a:r>
              <a:rPr lang="en-AU" sz="1200" dirty="0" smtClean="0"/>
              <a:t>21-23 May 2015</a:t>
            </a:r>
            <a:br>
              <a:rPr lang="en-AU" sz="1200" dirty="0" smtClean="0"/>
            </a:br>
            <a:r>
              <a:rPr lang="en-AU" sz="1200" dirty="0" smtClean="0"/>
              <a:t>Novotel, Brighton Beach, Sydney</a:t>
            </a:r>
          </a:p>
          <a:p>
            <a:pPr algn="ctr"/>
            <a:endParaRPr lang="en-AU" sz="1200" dirty="0"/>
          </a:p>
        </p:txBody>
      </p:sp>
      <p:pic>
        <p:nvPicPr>
          <p:cNvPr id="4098" name="Picture 2">
            <a:hlinkClick r:id="rId4"/>
          </p:cNvPr>
          <p:cNvPicPr>
            <a:picLocks noChangeAspect="1" noChangeArrowheads="1"/>
          </p:cNvPicPr>
          <p:nvPr/>
        </p:nvPicPr>
        <p:blipFill>
          <a:blip r:embed="rId5"/>
          <a:srcRect/>
          <a:stretch>
            <a:fillRect/>
          </a:stretch>
        </p:blipFill>
        <p:spPr bwMode="auto">
          <a:xfrm>
            <a:off x="900113" y="2709871"/>
            <a:ext cx="7343775" cy="1933575"/>
          </a:xfrm>
          <a:prstGeom prst="rect">
            <a:avLst/>
          </a:prstGeom>
          <a:noFill/>
          <a:ln w="9525">
            <a:noFill/>
            <a:miter lim="800000"/>
            <a:headEnd/>
            <a:tailEnd/>
          </a:ln>
          <a:effectLst/>
        </p:spPr>
      </p:pic>
      <p:pic>
        <p:nvPicPr>
          <p:cNvPr id="4099" name="Picture 3">
            <a:hlinkClick r:id="rId4"/>
          </p:cNvPr>
          <p:cNvPicPr>
            <a:picLocks noChangeAspect="1" noChangeArrowheads="1"/>
          </p:cNvPicPr>
          <p:nvPr/>
        </p:nvPicPr>
        <p:blipFill>
          <a:blip r:embed="rId6"/>
          <a:srcRect/>
          <a:stretch>
            <a:fillRect/>
          </a:stretch>
        </p:blipFill>
        <p:spPr bwMode="auto">
          <a:xfrm>
            <a:off x="928662" y="4786322"/>
            <a:ext cx="7258050" cy="1247775"/>
          </a:xfrm>
          <a:prstGeom prst="rect">
            <a:avLst/>
          </a:prstGeom>
          <a:noFill/>
          <a:ln w="9525">
            <a:noFill/>
            <a:miter lim="800000"/>
            <a:headEnd/>
            <a:tailEnd/>
          </a:ln>
          <a:effectLst/>
        </p:spPr>
      </p:pic>
      <p:sp>
        <p:nvSpPr>
          <p:cNvPr id="9" name="TextBox 8"/>
          <p:cNvSpPr txBox="1"/>
          <p:nvPr/>
        </p:nvSpPr>
        <p:spPr>
          <a:xfrm>
            <a:off x="571472" y="3059668"/>
            <a:ext cx="453970" cy="369332"/>
          </a:xfrm>
          <a:prstGeom prst="rect">
            <a:avLst/>
          </a:prstGeom>
          <a:noFill/>
        </p:spPr>
        <p:txBody>
          <a:bodyPr wrap="none" rtlCol="0">
            <a:spAutoFit/>
          </a:bodyPr>
          <a:lstStyle/>
          <a:p>
            <a:r>
              <a:rPr lang="en-US" b="1" dirty="0" smtClean="0">
                <a:solidFill>
                  <a:srgbClr val="7030A0"/>
                </a:solidFill>
              </a:rPr>
              <a:t>**</a:t>
            </a:r>
            <a:endParaRPr lang="en-AU" b="1" dirty="0">
              <a:solidFill>
                <a:srgbClr val="7030A0"/>
              </a:solidFill>
            </a:endParaRPr>
          </a:p>
        </p:txBody>
      </p:sp>
      <p:sp>
        <p:nvSpPr>
          <p:cNvPr id="11" name="TextBox 10"/>
          <p:cNvSpPr txBox="1"/>
          <p:nvPr/>
        </p:nvSpPr>
        <p:spPr>
          <a:xfrm>
            <a:off x="571472" y="3631172"/>
            <a:ext cx="453970" cy="369332"/>
          </a:xfrm>
          <a:prstGeom prst="rect">
            <a:avLst/>
          </a:prstGeom>
          <a:noFill/>
        </p:spPr>
        <p:txBody>
          <a:bodyPr wrap="none" rtlCol="0">
            <a:spAutoFit/>
          </a:bodyPr>
          <a:lstStyle/>
          <a:p>
            <a:r>
              <a:rPr lang="en-US" b="1" dirty="0" smtClean="0">
                <a:solidFill>
                  <a:srgbClr val="7030A0"/>
                </a:solidFill>
              </a:rPr>
              <a:t>**</a:t>
            </a:r>
            <a:endParaRPr lang="en-AU" b="1" dirty="0">
              <a:solidFill>
                <a:srgbClr val="7030A0"/>
              </a:solidFill>
            </a:endParaRPr>
          </a:p>
        </p:txBody>
      </p:sp>
      <p:sp>
        <p:nvSpPr>
          <p:cNvPr id="12" name="TextBox 11"/>
          <p:cNvSpPr txBox="1"/>
          <p:nvPr/>
        </p:nvSpPr>
        <p:spPr>
          <a:xfrm>
            <a:off x="546130" y="5143512"/>
            <a:ext cx="453970" cy="369332"/>
          </a:xfrm>
          <a:prstGeom prst="rect">
            <a:avLst/>
          </a:prstGeom>
          <a:noFill/>
        </p:spPr>
        <p:txBody>
          <a:bodyPr wrap="none" rtlCol="0">
            <a:spAutoFit/>
          </a:bodyPr>
          <a:lstStyle/>
          <a:p>
            <a:r>
              <a:rPr lang="en-US" b="1" dirty="0" smtClean="0">
                <a:solidFill>
                  <a:srgbClr val="7030A0"/>
                </a:solidFill>
              </a:rPr>
              <a:t>**</a:t>
            </a:r>
            <a:endParaRPr lang="en-AU" b="1" dirty="0">
              <a:solidFill>
                <a:srgbClr val="7030A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ppc.png"/>
          <p:cNvPicPr>
            <a:picLocks noChangeAspect="1"/>
          </p:cNvPicPr>
          <p:nvPr/>
        </p:nvPicPr>
        <p:blipFill>
          <a:blip r:embed="rId2"/>
          <a:stretch>
            <a:fillRect/>
          </a:stretch>
        </p:blipFill>
        <p:spPr>
          <a:xfrm>
            <a:off x="0" y="0"/>
            <a:ext cx="9144000" cy="1135856"/>
          </a:xfrm>
          <a:prstGeom prst="rect">
            <a:avLst/>
          </a:prstGeom>
        </p:spPr>
      </p:pic>
      <p:sp>
        <p:nvSpPr>
          <p:cNvPr id="2" name="Title 1"/>
          <p:cNvSpPr>
            <a:spLocks noGrp="1"/>
          </p:cNvSpPr>
          <p:nvPr>
            <p:ph type="title"/>
          </p:nvPr>
        </p:nvSpPr>
        <p:spPr>
          <a:xfrm>
            <a:off x="304800" y="1000108"/>
            <a:ext cx="8686800" cy="838200"/>
          </a:xfrm>
        </p:spPr>
        <p:txBody>
          <a:bodyPr/>
          <a:lstStyle/>
          <a:p>
            <a:r>
              <a:rPr lang="en-US" dirty="0" smtClean="0"/>
              <a:t>abstract</a:t>
            </a:r>
            <a:endParaRPr lang="en-AU" dirty="0"/>
          </a:p>
        </p:txBody>
      </p:sp>
      <p:sp>
        <p:nvSpPr>
          <p:cNvPr id="8" name="TextBox 7"/>
          <p:cNvSpPr txBox="1"/>
          <p:nvPr/>
        </p:nvSpPr>
        <p:spPr>
          <a:xfrm>
            <a:off x="642910" y="270197"/>
            <a:ext cx="7715304" cy="1015663"/>
          </a:xfrm>
          <a:prstGeom prst="rect">
            <a:avLst/>
          </a:prstGeom>
          <a:noFill/>
        </p:spPr>
        <p:txBody>
          <a:bodyPr wrap="square" rtlCol="0">
            <a:spAutoFit/>
          </a:bodyPr>
          <a:lstStyle/>
          <a:p>
            <a:pPr algn="ctr"/>
            <a:r>
              <a:rPr lang="en-AU" sz="1200" b="1" dirty="0" smtClean="0">
                <a:hlinkClick r:id="rId3"/>
              </a:rPr>
              <a:t>Excellence in Professional Practice Conference </a:t>
            </a:r>
            <a:endParaRPr lang="en-AU" sz="1200" b="1" dirty="0" smtClean="0"/>
          </a:p>
          <a:p>
            <a:pPr algn="ctr"/>
            <a:r>
              <a:rPr lang="en-AU" sz="1200" dirty="0" smtClean="0"/>
              <a:t>Improving assessments of student learning</a:t>
            </a:r>
          </a:p>
          <a:p>
            <a:pPr algn="ctr"/>
            <a:r>
              <a:rPr lang="en-AU" sz="1200" dirty="0" smtClean="0"/>
              <a:t>21-23 May 2015</a:t>
            </a:r>
            <a:br>
              <a:rPr lang="en-AU" sz="1200" dirty="0" smtClean="0"/>
            </a:br>
            <a:r>
              <a:rPr lang="en-AU" sz="1200" dirty="0" smtClean="0"/>
              <a:t>Novotel, Brighton Beach, Sydney</a:t>
            </a:r>
          </a:p>
          <a:p>
            <a:pPr algn="ctr"/>
            <a:endParaRPr lang="en-AU" sz="1200" dirty="0"/>
          </a:p>
        </p:txBody>
      </p:sp>
      <p:sp>
        <p:nvSpPr>
          <p:cNvPr id="10" name="TextBox 9"/>
          <p:cNvSpPr txBox="1"/>
          <p:nvPr/>
        </p:nvSpPr>
        <p:spPr>
          <a:xfrm>
            <a:off x="1071538" y="2428868"/>
            <a:ext cx="184731" cy="369332"/>
          </a:xfrm>
          <a:prstGeom prst="rect">
            <a:avLst/>
          </a:prstGeom>
          <a:noFill/>
        </p:spPr>
        <p:txBody>
          <a:bodyPr wrap="none" rtlCol="0">
            <a:spAutoFit/>
          </a:bodyPr>
          <a:lstStyle/>
          <a:p>
            <a:endParaRPr lang="en-AU" dirty="0"/>
          </a:p>
        </p:txBody>
      </p:sp>
      <p:sp>
        <p:nvSpPr>
          <p:cNvPr id="9" name="TextBox 8"/>
          <p:cNvSpPr txBox="1"/>
          <p:nvPr/>
        </p:nvSpPr>
        <p:spPr>
          <a:xfrm>
            <a:off x="357158" y="1643050"/>
            <a:ext cx="8643998" cy="2677656"/>
          </a:xfrm>
          <a:prstGeom prst="rect">
            <a:avLst/>
          </a:prstGeom>
          <a:noFill/>
        </p:spPr>
        <p:txBody>
          <a:bodyPr wrap="square" rtlCol="0">
            <a:spAutoFit/>
          </a:bodyPr>
          <a:lstStyle/>
          <a:p>
            <a:r>
              <a:rPr lang="en-AU" sz="2400" dirty="0" smtClean="0"/>
              <a:t>Sometimes: </a:t>
            </a:r>
          </a:p>
          <a:p>
            <a:pPr marL="342900" indent="-342900">
              <a:buFont typeface="Wingdings" pitchFamily="2" charset="2"/>
              <a:buChar char="Ø"/>
            </a:pPr>
            <a:r>
              <a:rPr lang="en-AU" sz="2400" dirty="0" smtClean="0"/>
              <a:t>students present with Mathematics knowledge and skills that are not reflective of those listed on their previous reports</a:t>
            </a:r>
          </a:p>
          <a:p>
            <a:pPr marL="342900" indent="-342900">
              <a:buFont typeface="Wingdings" pitchFamily="2" charset="2"/>
              <a:buChar char="Ø"/>
            </a:pPr>
            <a:r>
              <a:rPr lang="en-AU" sz="2400" dirty="0" smtClean="0"/>
              <a:t>new students arrive into the classroom without available and actionable data </a:t>
            </a:r>
          </a:p>
          <a:p>
            <a:pPr marL="342900" indent="-342900">
              <a:buFont typeface="Wingdings" pitchFamily="2" charset="2"/>
              <a:buChar char="Ø"/>
            </a:pPr>
            <a:r>
              <a:rPr lang="en-AU" sz="2400" dirty="0" smtClean="0"/>
              <a:t>students find any testing of their skills (to determine a baseline) to be </a:t>
            </a:r>
            <a:r>
              <a:rPr lang="en-AU" sz="2400" dirty="0" smtClean="0">
                <a:hlinkClick r:id="rId4"/>
              </a:rPr>
              <a:t>a traumatic experience</a:t>
            </a:r>
            <a:r>
              <a:rPr lang="en-AU" sz="2400" dirty="0" smtClean="0"/>
              <a:t>. </a:t>
            </a:r>
          </a:p>
        </p:txBody>
      </p:sp>
      <p:sp>
        <p:nvSpPr>
          <p:cNvPr id="11" name="Rectangle 10"/>
          <p:cNvSpPr/>
          <p:nvPr/>
        </p:nvSpPr>
        <p:spPr>
          <a:xfrm>
            <a:off x="214282" y="5572140"/>
            <a:ext cx="8786874" cy="1200329"/>
          </a:xfrm>
          <a:prstGeom prst="rect">
            <a:avLst/>
          </a:prstGeom>
        </p:spPr>
        <p:txBody>
          <a:bodyPr wrap="square">
            <a:spAutoFit/>
          </a:bodyPr>
          <a:lstStyle/>
          <a:p>
            <a:r>
              <a:rPr lang="en-AU" sz="2400" dirty="0" smtClean="0"/>
              <a:t>To address these issues, the Progressive Curriculum Frameworks were combined with </a:t>
            </a:r>
            <a:r>
              <a:rPr lang="en-AU" sz="2400" dirty="0" smtClean="0">
                <a:hlinkClick r:id="rId5"/>
              </a:rPr>
              <a:t>Quality Learning Australia’s (QLA) Capacity Matrix</a:t>
            </a:r>
            <a:r>
              <a:rPr lang="en-AU" sz="2400" dirty="0" smtClean="0"/>
              <a:t>.</a:t>
            </a:r>
            <a:endParaRPr lang="en-US" sz="2400" i="1" dirty="0" smtClean="0"/>
          </a:p>
        </p:txBody>
      </p:sp>
      <p:sp>
        <p:nvSpPr>
          <p:cNvPr id="12" name="Rectangle 11"/>
          <p:cNvSpPr/>
          <p:nvPr/>
        </p:nvSpPr>
        <p:spPr>
          <a:xfrm>
            <a:off x="32" y="4497181"/>
            <a:ext cx="9144000" cy="923330"/>
          </a:xfrm>
          <a:prstGeom prst="rect">
            <a:avLst/>
          </a:prstGeom>
        </p:spPr>
        <p:txBody>
          <a:bodyPr wrap="square">
            <a:spAutoFit/>
          </a:bodyPr>
          <a:lstStyle/>
          <a:p>
            <a:pPr marL="342900" indent="-342900" algn="ctr"/>
            <a:r>
              <a:rPr lang="en-US" sz="2700" dirty="0" smtClean="0"/>
              <a:t>Students should also be able to access a completely differentiated learning experience at all times.</a:t>
            </a:r>
            <a:endParaRPr lang="en-AU" sz="27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ppc.png"/>
          <p:cNvPicPr>
            <a:picLocks noChangeAspect="1"/>
          </p:cNvPicPr>
          <p:nvPr/>
        </p:nvPicPr>
        <p:blipFill>
          <a:blip r:embed="rId2"/>
          <a:stretch>
            <a:fillRect/>
          </a:stretch>
        </p:blipFill>
        <p:spPr>
          <a:xfrm>
            <a:off x="0" y="0"/>
            <a:ext cx="9144000" cy="1135856"/>
          </a:xfrm>
          <a:prstGeom prst="rect">
            <a:avLst/>
          </a:prstGeom>
        </p:spPr>
      </p:pic>
      <p:sp>
        <p:nvSpPr>
          <p:cNvPr id="2" name="Title 1"/>
          <p:cNvSpPr>
            <a:spLocks noGrp="1"/>
          </p:cNvSpPr>
          <p:nvPr>
            <p:ph type="title"/>
          </p:nvPr>
        </p:nvSpPr>
        <p:spPr>
          <a:xfrm>
            <a:off x="304800" y="1000108"/>
            <a:ext cx="8686800" cy="838200"/>
          </a:xfrm>
        </p:spPr>
        <p:txBody>
          <a:bodyPr/>
          <a:lstStyle/>
          <a:p>
            <a:r>
              <a:rPr lang="en-US" dirty="0" smtClean="0"/>
              <a:t>BackGROUND:</a:t>
            </a:r>
            <a:endParaRPr lang="en-AU" dirty="0"/>
          </a:p>
        </p:txBody>
      </p:sp>
      <p:sp>
        <p:nvSpPr>
          <p:cNvPr id="8" name="TextBox 7"/>
          <p:cNvSpPr txBox="1"/>
          <p:nvPr/>
        </p:nvSpPr>
        <p:spPr>
          <a:xfrm>
            <a:off x="642910" y="270197"/>
            <a:ext cx="7715304" cy="1015663"/>
          </a:xfrm>
          <a:prstGeom prst="rect">
            <a:avLst/>
          </a:prstGeom>
          <a:noFill/>
        </p:spPr>
        <p:txBody>
          <a:bodyPr wrap="square" rtlCol="0">
            <a:spAutoFit/>
          </a:bodyPr>
          <a:lstStyle/>
          <a:p>
            <a:pPr algn="ctr"/>
            <a:r>
              <a:rPr lang="en-AU" sz="1200" b="1" dirty="0" smtClean="0">
                <a:hlinkClick r:id="rId3"/>
              </a:rPr>
              <a:t>Excellence in Professional Practice Conference </a:t>
            </a:r>
            <a:endParaRPr lang="en-AU" sz="1200" b="1" dirty="0" smtClean="0"/>
          </a:p>
          <a:p>
            <a:pPr algn="ctr"/>
            <a:r>
              <a:rPr lang="en-AU" sz="1200" dirty="0" smtClean="0"/>
              <a:t>Improving assessments of student learning</a:t>
            </a:r>
          </a:p>
          <a:p>
            <a:pPr algn="ctr"/>
            <a:r>
              <a:rPr lang="en-AU" sz="1200" dirty="0" smtClean="0"/>
              <a:t>21-23 May 2015</a:t>
            </a:r>
            <a:br>
              <a:rPr lang="en-AU" sz="1200" dirty="0" smtClean="0"/>
            </a:br>
            <a:r>
              <a:rPr lang="en-AU" sz="1200" dirty="0" smtClean="0"/>
              <a:t>Novotel, Brighton Beach, Sydney</a:t>
            </a:r>
          </a:p>
          <a:p>
            <a:pPr algn="ctr"/>
            <a:endParaRPr lang="en-AU" sz="1200" dirty="0"/>
          </a:p>
        </p:txBody>
      </p:sp>
      <p:sp>
        <p:nvSpPr>
          <p:cNvPr id="10" name="TextBox 9"/>
          <p:cNvSpPr txBox="1"/>
          <p:nvPr/>
        </p:nvSpPr>
        <p:spPr>
          <a:xfrm>
            <a:off x="1071538" y="2428868"/>
            <a:ext cx="184731" cy="369332"/>
          </a:xfrm>
          <a:prstGeom prst="rect">
            <a:avLst/>
          </a:prstGeom>
          <a:noFill/>
        </p:spPr>
        <p:txBody>
          <a:bodyPr wrap="none" rtlCol="0">
            <a:spAutoFit/>
          </a:bodyPr>
          <a:lstStyle/>
          <a:p>
            <a:endParaRPr lang="en-AU" dirty="0"/>
          </a:p>
        </p:txBody>
      </p:sp>
      <p:pic>
        <p:nvPicPr>
          <p:cNvPr id="5122" name="Picture 2">
            <a:hlinkClick r:id="rId4"/>
          </p:cNvPr>
          <p:cNvPicPr>
            <a:picLocks noChangeAspect="1" noChangeArrowheads="1"/>
          </p:cNvPicPr>
          <p:nvPr/>
        </p:nvPicPr>
        <p:blipFill>
          <a:blip r:embed="rId5"/>
          <a:srcRect/>
          <a:stretch>
            <a:fillRect/>
          </a:stretch>
        </p:blipFill>
        <p:spPr bwMode="auto">
          <a:xfrm>
            <a:off x="571504" y="2786058"/>
            <a:ext cx="7929586" cy="3173402"/>
          </a:xfrm>
          <a:prstGeom prst="rect">
            <a:avLst/>
          </a:prstGeom>
          <a:noFill/>
          <a:ln w="9525">
            <a:noFill/>
            <a:miter lim="800000"/>
            <a:headEnd/>
            <a:tailEnd/>
          </a:ln>
          <a:effectLst/>
        </p:spPr>
      </p:pic>
      <p:sp>
        <p:nvSpPr>
          <p:cNvPr id="11" name="TextBox 10"/>
          <p:cNvSpPr txBox="1"/>
          <p:nvPr/>
        </p:nvSpPr>
        <p:spPr>
          <a:xfrm>
            <a:off x="625271" y="5968861"/>
            <a:ext cx="667170" cy="307777"/>
          </a:xfrm>
          <a:prstGeom prst="rect">
            <a:avLst/>
          </a:prstGeom>
          <a:noFill/>
        </p:spPr>
        <p:txBody>
          <a:bodyPr wrap="none" rtlCol="0">
            <a:spAutoFit/>
          </a:bodyPr>
          <a:lstStyle/>
          <a:p>
            <a:r>
              <a:rPr lang="en-US" sz="1400" dirty="0" smtClean="0">
                <a:hlinkClick r:id="rId6"/>
              </a:rPr>
              <a:t>© QLA</a:t>
            </a:r>
            <a:endParaRPr lang="en-AU" sz="1400" dirty="0"/>
          </a:p>
        </p:txBody>
      </p:sp>
      <p:sp>
        <p:nvSpPr>
          <p:cNvPr id="12" name="TextBox 11"/>
          <p:cNvSpPr txBox="1"/>
          <p:nvPr/>
        </p:nvSpPr>
        <p:spPr>
          <a:xfrm>
            <a:off x="642910" y="6263366"/>
            <a:ext cx="8358246" cy="523220"/>
          </a:xfrm>
          <a:prstGeom prst="rect">
            <a:avLst/>
          </a:prstGeom>
          <a:noFill/>
        </p:spPr>
        <p:txBody>
          <a:bodyPr wrap="square" rtlCol="0">
            <a:spAutoFit/>
          </a:bodyPr>
          <a:lstStyle/>
          <a:p>
            <a:pPr algn="ctr"/>
            <a:r>
              <a:rPr lang="en-US" sz="1400" dirty="0" smtClean="0"/>
              <a:t>QLA have given their permission for the use, upload and dissemination of the </a:t>
            </a:r>
            <a:r>
              <a:rPr lang="en-US" sz="1400" u="sng" dirty="0" smtClean="0"/>
              <a:t>Progressive</a:t>
            </a:r>
            <a:r>
              <a:rPr lang="en-US" sz="1400" dirty="0" smtClean="0"/>
              <a:t> Capacity Matrices to the </a:t>
            </a:r>
            <a:r>
              <a:rPr lang="en-US" sz="1400" dirty="0" smtClean="0">
                <a:hlinkClick r:id="rId7"/>
              </a:rPr>
              <a:t>Effective Curriculum Ideas</a:t>
            </a:r>
            <a:r>
              <a:rPr lang="en-US" sz="1400" dirty="0" smtClean="0"/>
              <a:t> website. They are free to use and modify.</a:t>
            </a:r>
            <a:endParaRPr lang="en-AU" sz="1400" dirty="0"/>
          </a:p>
        </p:txBody>
      </p:sp>
      <p:pic>
        <p:nvPicPr>
          <p:cNvPr id="13" name="Picture 12" descr="Cap Mat Test.jpg"/>
          <p:cNvPicPr>
            <a:picLocks noChangeAspect="1"/>
          </p:cNvPicPr>
          <p:nvPr/>
        </p:nvPicPr>
        <p:blipFill>
          <a:blip r:embed="rId8"/>
          <a:srcRect b="76763"/>
          <a:stretch>
            <a:fillRect/>
          </a:stretch>
        </p:blipFill>
        <p:spPr>
          <a:xfrm>
            <a:off x="928662" y="1643050"/>
            <a:ext cx="7286676" cy="1117978"/>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ppc.png"/>
          <p:cNvPicPr>
            <a:picLocks noChangeAspect="1"/>
          </p:cNvPicPr>
          <p:nvPr/>
        </p:nvPicPr>
        <p:blipFill>
          <a:blip r:embed="rId2"/>
          <a:stretch>
            <a:fillRect/>
          </a:stretch>
        </p:blipFill>
        <p:spPr>
          <a:xfrm>
            <a:off x="0" y="0"/>
            <a:ext cx="9144000" cy="1135856"/>
          </a:xfrm>
          <a:prstGeom prst="rect">
            <a:avLst/>
          </a:prstGeom>
        </p:spPr>
      </p:pic>
      <p:sp>
        <p:nvSpPr>
          <p:cNvPr id="2" name="Title 1"/>
          <p:cNvSpPr>
            <a:spLocks noGrp="1"/>
          </p:cNvSpPr>
          <p:nvPr>
            <p:ph type="title"/>
          </p:nvPr>
        </p:nvSpPr>
        <p:spPr>
          <a:xfrm>
            <a:off x="304800" y="1000108"/>
            <a:ext cx="8686800" cy="838200"/>
          </a:xfrm>
        </p:spPr>
        <p:txBody>
          <a:bodyPr/>
          <a:lstStyle/>
          <a:p>
            <a:r>
              <a:rPr lang="en-US" dirty="0" smtClean="0"/>
              <a:t>The progressive capacity matrices</a:t>
            </a:r>
            <a:endParaRPr lang="en-AU" dirty="0"/>
          </a:p>
        </p:txBody>
      </p:sp>
      <p:sp>
        <p:nvSpPr>
          <p:cNvPr id="8" name="TextBox 7"/>
          <p:cNvSpPr txBox="1"/>
          <p:nvPr/>
        </p:nvSpPr>
        <p:spPr>
          <a:xfrm>
            <a:off x="642910" y="270197"/>
            <a:ext cx="7715304" cy="1015663"/>
          </a:xfrm>
          <a:prstGeom prst="rect">
            <a:avLst/>
          </a:prstGeom>
          <a:noFill/>
        </p:spPr>
        <p:txBody>
          <a:bodyPr wrap="square" rtlCol="0">
            <a:spAutoFit/>
          </a:bodyPr>
          <a:lstStyle/>
          <a:p>
            <a:pPr algn="ctr"/>
            <a:r>
              <a:rPr lang="en-AU" sz="1200" b="1" dirty="0" smtClean="0">
                <a:hlinkClick r:id="rId3"/>
              </a:rPr>
              <a:t>Excellence in Professional Practice Conference </a:t>
            </a:r>
            <a:endParaRPr lang="en-AU" sz="1200" b="1" dirty="0" smtClean="0"/>
          </a:p>
          <a:p>
            <a:pPr algn="ctr"/>
            <a:r>
              <a:rPr lang="en-AU" sz="1200" dirty="0" smtClean="0"/>
              <a:t>Improving assessments of student learning</a:t>
            </a:r>
          </a:p>
          <a:p>
            <a:pPr algn="ctr"/>
            <a:r>
              <a:rPr lang="en-AU" sz="1200" dirty="0" smtClean="0"/>
              <a:t>21-23 May 2015</a:t>
            </a:r>
            <a:br>
              <a:rPr lang="en-AU" sz="1200" dirty="0" smtClean="0"/>
            </a:br>
            <a:r>
              <a:rPr lang="en-AU" sz="1200" dirty="0" smtClean="0"/>
              <a:t>Novotel, Brighton Beach, Sydney</a:t>
            </a:r>
          </a:p>
          <a:p>
            <a:pPr algn="ctr"/>
            <a:endParaRPr lang="en-AU" sz="1200" dirty="0"/>
          </a:p>
        </p:txBody>
      </p:sp>
      <p:sp>
        <p:nvSpPr>
          <p:cNvPr id="10" name="TextBox 9"/>
          <p:cNvSpPr txBox="1"/>
          <p:nvPr/>
        </p:nvSpPr>
        <p:spPr>
          <a:xfrm>
            <a:off x="1071538" y="2428868"/>
            <a:ext cx="184731" cy="369332"/>
          </a:xfrm>
          <a:prstGeom prst="rect">
            <a:avLst/>
          </a:prstGeom>
          <a:noFill/>
        </p:spPr>
        <p:txBody>
          <a:bodyPr wrap="none" rtlCol="0">
            <a:spAutoFit/>
          </a:bodyPr>
          <a:lstStyle/>
          <a:p>
            <a:endParaRPr lang="en-AU" dirty="0"/>
          </a:p>
        </p:txBody>
      </p:sp>
      <p:pic>
        <p:nvPicPr>
          <p:cNvPr id="9" name="Picture 8" descr="Cap Mat Test.jpg"/>
          <p:cNvPicPr>
            <a:picLocks noChangeAspect="1"/>
          </p:cNvPicPr>
          <p:nvPr/>
        </p:nvPicPr>
        <p:blipFill>
          <a:blip r:embed="rId4"/>
          <a:stretch>
            <a:fillRect/>
          </a:stretch>
        </p:blipFill>
        <p:spPr>
          <a:xfrm>
            <a:off x="857224" y="1739518"/>
            <a:ext cx="7286676" cy="4811224"/>
          </a:xfrm>
          <a:prstGeom prst="rect">
            <a:avLst/>
          </a:prstGeom>
        </p:spPr>
      </p:pic>
      <p:sp>
        <p:nvSpPr>
          <p:cNvPr id="13" name="TextBox 12"/>
          <p:cNvSpPr txBox="1"/>
          <p:nvPr/>
        </p:nvSpPr>
        <p:spPr>
          <a:xfrm>
            <a:off x="2256235" y="6500834"/>
            <a:ext cx="1172757" cy="369332"/>
          </a:xfrm>
          <a:prstGeom prst="rect">
            <a:avLst/>
          </a:prstGeom>
          <a:noFill/>
        </p:spPr>
        <p:txBody>
          <a:bodyPr wrap="none" rtlCol="0">
            <a:spAutoFit/>
          </a:bodyPr>
          <a:lstStyle/>
          <a:p>
            <a:r>
              <a:rPr lang="en-US" b="1" dirty="0" smtClean="0">
                <a:solidFill>
                  <a:srgbClr val="FFC000"/>
                </a:solidFill>
              </a:rPr>
              <a:t>AC: </a:t>
            </a:r>
            <a:r>
              <a:rPr lang="en-US" b="1" dirty="0" smtClean="0">
                <a:solidFill>
                  <a:srgbClr val="FFC000"/>
                </a:solidFill>
                <a:hlinkClick r:id="rId5"/>
              </a:rPr>
              <a:t>Online</a:t>
            </a:r>
            <a:endParaRPr lang="en-AU" b="1" dirty="0">
              <a:solidFill>
                <a:srgbClr val="FFC000"/>
              </a:solidFill>
            </a:endParaRPr>
          </a:p>
        </p:txBody>
      </p:sp>
      <p:sp>
        <p:nvSpPr>
          <p:cNvPr id="14" name="TextBox 13"/>
          <p:cNvSpPr txBox="1"/>
          <p:nvPr/>
        </p:nvSpPr>
        <p:spPr>
          <a:xfrm>
            <a:off x="4731303" y="6500834"/>
            <a:ext cx="1769523" cy="369332"/>
          </a:xfrm>
          <a:prstGeom prst="rect">
            <a:avLst/>
          </a:prstGeom>
          <a:noFill/>
        </p:spPr>
        <p:txBody>
          <a:bodyPr wrap="none" rtlCol="0">
            <a:spAutoFit/>
          </a:bodyPr>
          <a:lstStyle/>
          <a:p>
            <a:r>
              <a:rPr lang="en-US" b="1" dirty="0" smtClean="0">
                <a:solidFill>
                  <a:srgbClr val="0070C0"/>
                </a:solidFill>
              </a:rPr>
              <a:t>AusVELS: </a:t>
            </a:r>
            <a:r>
              <a:rPr lang="en-US" b="1" dirty="0" smtClean="0">
                <a:solidFill>
                  <a:srgbClr val="0070C0"/>
                </a:solidFill>
                <a:hlinkClick r:id="rId6"/>
              </a:rPr>
              <a:t>Online</a:t>
            </a:r>
            <a:endParaRPr lang="en-AU" b="1" dirty="0">
              <a:solidFill>
                <a:srgbClr val="0070C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ppc.png"/>
          <p:cNvPicPr>
            <a:picLocks noChangeAspect="1"/>
          </p:cNvPicPr>
          <p:nvPr/>
        </p:nvPicPr>
        <p:blipFill>
          <a:blip r:embed="rId2"/>
          <a:stretch>
            <a:fillRect/>
          </a:stretch>
        </p:blipFill>
        <p:spPr>
          <a:xfrm>
            <a:off x="0" y="0"/>
            <a:ext cx="9144000" cy="1135856"/>
          </a:xfrm>
          <a:prstGeom prst="rect">
            <a:avLst/>
          </a:prstGeom>
        </p:spPr>
      </p:pic>
      <p:sp>
        <p:nvSpPr>
          <p:cNvPr id="2" name="Title 1"/>
          <p:cNvSpPr>
            <a:spLocks noGrp="1"/>
          </p:cNvSpPr>
          <p:nvPr>
            <p:ph type="title"/>
          </p:nvPr>
        </p:nvSpPr>
        <p:spPr>
          <a:xfrm>
            <a:off x="304800" y="1000108"/>
            <a:ext cx="8686800" cy="838200"/>
          </a:xfrm>
        </p:spPr>
        <p:txBody>
          <a:bodyPr/>
          <a:lstStyle/>
          <a:p>
            <a:r>
              <a:rPr lang="en-US" dirty="0" smtClean="0"/>
              <a:t>The progressive capacity matrices</a:t>
            </a:r>
            <a:endParaRPr lang="en-AU" dirty="0"/>
          </a:p>
        </p:txBody>
      </p:sp>
      <p:sp>
        <p:nvSpPr>
          <p:cNvPr id="8" name="TextBox 7"/>
          <p:cNvSpPr txBox="1"/>
          <p:nvPr/>
        </p:nvSpPr>
        <p:spPr>
          <a:xfrm>
            <a:off x="642910" y="270197"/>
            <a:ext cx="7715304" cy="1015663"/>
          </a:xfrm>
          <a:prstGeom prst="rect">
            <a:avLst/>
          </a:prstGeom>
          <a:noFill/>
        </p:spPr>
        <p:txBody>
          <a:bodyPr wrap="square" rtlCol="0">
            <a:spAutoFit/>
          </a:bodyPr>
          <a:lstStyle/>
          <a:p>
            <a:pPr algn="ctr"/>
            <a:r>
              <a:rPr lang="en-AU" sz="1200" b="1" dirty="0" smtClean="0">
                <a:hlinkClick r:id="rId3"/>
              </a:rPr>
              <a:t>Excellence in Professional Practice Conference </a:t>
            </a:r>
            <a:endParaRPr lang="en-AU" sz="1200" b="1" dirty="0" smtClean="0"/>
          </a:p>
          <a:p>
            <a:pPr algn="ctr"/>
            <a:r>
              <a:rPr lang="en-AU" sz="1200" dirty="0" smtClean="0"/>
              <a:t>Improving assessments of student learning</a:t>
            </a:r>
          </a:p>
          <a:p>
            <a:pPr algn="ctr"/>
            <a:r>
              <a:rPr lang="en-AU" sz="1200" dirty="0" smtClean="0"/>
              <a:t>21-23 May 2015</a:t>
            </a:r>
            <a:br>
              <a:rPr lang="en-AU" sz="1200" dirty="0" smtClean="0"/>
            </a:br>
            <a:r>
              <a:rPr lang="en-AU" sz="1200" dirty="0" smtClean="0"/>
              <a:t>Novotel, Brighton Beach, Sydney</a:t>
            </a:r>
          </a:p>
          <a:p>
            <a:pPr algn="ctr"/>
            <a:endParaRPr lang="en-AU" sz="1200" dirty="0"/>
          </a:p>
        </p:txBody>
      </p:sp>
      <p:sp>
        <p:nvSpPr>
          <p:cNvPr id="10" name="TextBox 9"/>
          <p:cNvSpPr txBox="1"/>
          <p:nvPr/>
        </p:nvSpPr>
        <p:spPr>
          <a:xfrm>
            <a:off x="1071538" y="2428868"/>
            <a:ext cx="184731" cy="369332"/>
          </a:xfrm>
          <a:prstGeom prst="rect">
            <a:avLst/>
          </a:prstGeom>
          <a:noFill/>
        </p:spPr>
        <p:txBody>
          <a:bodyPr wrap="none" rtlCol="0">
            <a:spAutoFit/>
          </a:bodyPr>
          <a:lstStyle/>
          <a:p>
            <a:endParaRPr lang="en-AU" dirty="0"/>
          </a:p>
        </p:txBody>
      </p:sp>
      <p:sp>
        <p:nvSpPr>
          <p:cNvPr id="11" name="TextBox 10"/>
          <p:cNvSpPr txBox="1"/>
          <p:nvPr/>
        </p:nvSpPr>
        <p:spPr>
          <a:xfrm>
            <a:off x="1857356" y="1930636"/>
            <a:ext cx="6076151" cy="446276"/>
          </a:xfrm>
          <a:prstGeom prst="rect">
            <a:avLst/>
          </a:prstGeom>
          <a:noFill/>
        </p:spPr>
        <p:txBody>
          <a:bodyPr wrap="none" rtlCol="0">
            <a:spAutoFit/>
          </a:bodyPr>
          <a:lstStyle/>
          <a:p>
            <a:r>
              <a:rPr lang="en-US" sz="2300" b="1" dirty="0" smtClean="0"/>
              <a:t>Teacher-Designed vs Student-Directed Learning</a:t>
            </a:r>
            <a:endParaRPr lang="en-AU" sz="2300" b="1" dirty="0"/>
          </a:p>
        </p:txBody>
      </p:sp>
      <p:sp>
        <p:nvSpPr>
          <p:cNvPr id="12" name="TextBox 11"/>
          <p:cNvSpPr txBox="1"/>
          <p:nvPr/>
        </p:nvSpPr>
        <p:spPr>
          <a:xfrm>
            <a:off x="71406" y="2645016"/>
            <a:ext cx="8929718" cy="2569934"/>
          </a:xfrm>
          <a:prstGeom prst="rect">
            <a:avLst/>
          </a:prstGeom>
          <a:noFill/>
        </p:spPr>
        <p:txBody>
          <a:bodyPr wrap="square" rtlCol="0">
            <a:spAutoFit/>
          </a:bodyPr>
          <a:lstStyle/>
          <a:p>
            <a:r>
              <a:rPr lang="en-US" sz="2300" b="1" dirty="0" smtClean="0"/>
              <a:t>Student-directed learning:</a:t>
            </a:r>
            <a:r>
              <a:rPr lang="en-US" sz="2300" dirty="0" smtClean="0"/>
              <a:t> Teachers can modify the working to meet student needs or students can learn how to interpret the capacity (content descriptor, elaboration or standard) and find their own way to learn (e.g. using </a:t>
            </a:r>
            <a:r>
              <a:rPr lang="en-US" sz="2300" dirty="0" smtClean="0">
                <a:hlinkClick r:id="rId4"/>
              </a:rPr>
              <a:t>Khan Academy</a:t>
            </a:r>
            <a:r>
              <a:rPr lang="en-US" sz="2300" dirty="0" smtClean="0"/>
              <a:t> or </a:t>
            </a:r>
            <a:r>
              <a:rPr lang="en-US" sz="2300" dirty="0" smtClean="0">
                <a:hlinkClick r:id="rId5"/>
              </a:rPr>
              <a:t>Blendspace</a:t>
            </a:r>
            <a:r>
              <a:rPr lang="en-US" sz="2300" b="1" dirty="0" smtClean="0"/>
              <a:t>). </a:t>
            </a:r>
          </a:p>
          <a:p>
            <a:endParaRPr lang="en-US" sz="2300" b="1" dirty="0" smtClean="0"/>
          </a:p>
          <a:p>
            <a:r>
              <a:rPr lang="en-US" sz="2300" b="1" dirty="0" smtClean="0"/>
              <a:t>Teacher-designed learning:</a:t>
            </a:r>
            <a:r>
              <a:rPr lang="en-US" sz="2300" dirty="0" smtClean="0"/>
              <a:t> Teachers can create or set tasks, both digitally (e.g. hyperlinked to online work) or non-digitally.</a:t>
            </a:r>
            <a:endParaRPr lang="en-AU" sz="23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ppc.png"/>
          <p:cNvPicPr>
            <a:picLocks noChangeAspect="1"/>
          </p:cNvPicPr>
          <p:nvPr/>
        </p:nvPicPr>
        <p:blipFill>
          <a:blip r:embed="rId2"/>
          <a:stretch>
            <a:fillRect/>
          </a:stretch>
        </p:blipFill>
        <p:spPr>
          <a:xfrm>
            <a:off x="0" y="0"/>
            <a:ext cx="9144000" cy="1135856"/>
          </a:xfrm>
          <a:prstGeom prst="rect">
            <a:avLst/>
          </a:prstGeom>
        </p:spPr>
      </p:pic>
      <p:sp>
        <p:nvSpPr>
          <p:cNvPr id="2" name="Title 1"/>
          <p:cNvSpPr>
            <a:spLocks noGrp="1"/>
          </p:cNvSpPr>
          <p:nvPr>
            <p:ph type="title"/>
          </p:nvPr>
        </p:nvSpPr>
        <p:spPr>
          <a:xfrm>
            <a:off x="304800" y="1000108"/>
            <a:ext cx="8686800" cy="838200"/>
          </a:xfrm>
        </p:spPr>
        <p:txBody>
          <a:bodyPr/>
          <a:lstStyle/>
          <a:p>
            <a:r>
              <a:rPr lang="en-US" dirty="0" smtClean="0"/>
              <a:t>The progressive capacity matrices</a:t>
            </a:r>
            <a:endParaRPr lang="en-AU" dirty="0"/>
          </a:p>
        </p:txBody>
      </p:sp>
      <p:sp>
        <p:nvSpPr>
          <p:cNvPr id="8" name="TextBox 7"/>
          <p:cNvSpPr txBox="1"/>
          <p:nvPr/>
        </p:nvSpPr>
        <p:spPr>
          <a:xfrm>
            <a:off x="642910" y="270197"/>
            <a:ext cx="7715304" cy="1015663"/>
          </a:xfrm>
          <a:prstGeom prst="rect">
            <a:avLst/>
          </a:prstGeom>
          <a:noFill/>
        </p:spPr>
        <p:txBody>
          <a:bodyPr wrap="square" rtlCol="0">
            <a:spAutoFit/>
          </a:bodyPr>
          <a:lstStyle/>
          <a:p>
            <a:pPr algn="ctr"/>
            <a:r>
              <a:rPr lang="en-AU" sz="1200" b="1" dirty="0" smtClean="0">
                <a:hlinkClick r:id="rId3"/>
              </a:rPr>
              <a:t>Excellence in Professional Practice Conference </a:t>
            </a:r>
            <a:endParaRPr lang="en-AU" sz="1200" b="1" dirty="0" smtClean="0"/>
          </a:p>
          <a:p>
            <a:pPr algn="ctr"/>
            <a:r>
              <a:rPr lang="en-AU" sz="1200" dirty="0" smtClean="0"/>
              <a:t>Improving assessments of student learning</a:t>
            </a:r>
          </a:p>
          <a:p>
            <a:pPr algn="ctr"/>
            <a:r>
              <a:rPr lang="en-AU" sz="1200" dirty="0" smtClean="0"/>
              <a:t>21-23 May 2015</a:t>
            </a:r>
            <a:br>
              <a:rPr lang="en-AU" sz="1200" dirty="0" smtClean="0"/>
            </a:br>
            <a:r>
              <a:rPr lang="en-AU" sz="1200" dirty="0" smtClean="0"/>
              <a:t>Novotel, Brighton Beach, Sydney</a:t>
            </a:r>
          </a:p>
          <a:p>
            <a:pPr algn="ctr"/>
            <a:endParaRPr lang="en-AU" sz="1200" dirty="0"/>
          </a:p>
        </p:txBody>
      </p:sp>
      <p:sp>
        <p:nvSpPr>
          <p:cNvPr id="10" name="TextBox 9"/>
          <p:cNvSpPr txBox="1"/>
          <p:nvPr/>
        </p:nvSpPr>
        <p:spPr>
          <a:xfrm>
            <a:off x="1071538" y="2428868"/>
            <a:ext cx="184731" cy="369332"/>
          </a:xfrm>
          <a:prstGeom prst="rect">
            <a:avLst/>
          </a:prstGeom>
          <a:noFill/>
        </p:spPr>
        <p:txBody>
          <a:bodyPr wrap="none" rtlCol="0">
            <a:spAutoFit/>
          </a:bodyPr>
          <a:lstStyle/>
          <a:p>
            <a:endParaRPr lang="en-AU" dirty="0"/>
          </a:p>
        </p:txBody>
      </p:sp>
      <p:pic>
        <p:nvPicPr>
          <p:cNvPr id="9" name="Picture 8" descr="Cap Mat Test.jpg">
            <a:hlinkClick r:id="rId4"/>
          </p:cNvPr>
          <p:cNvPicPr>
            <a:picLocks noChangeAspect="1"/>
          </p:cNvPicPr>
          <p:nvPr/>
        </p:nvPicPr>
        <p:blipFill>
          <a:blip r:embed="rId5"/>
          <a:stretch>
            <a:fillRect/>
          </a:stretch>
        </p:blipFill>
        <p:spPr>
          <a:xfrm>
            <a:off x="2018898" y="1851278"/>
            <a:ext cx="4553366" cy="3006482"/>
          </a:xfrm>
          <a:prstGeom prst="rect">
            <a:avLst/>
          </a:prstGeom>
        </p:spPr>
      </p:pic>
      <p:sp>
        <p:nvSpPr>
          <p:cNvPr id="11" name="TextBox 10"/>
          <p:cNvSpPr txBox="1"/>
          <p:nvPr/>
        </p:nvSpPr>
        <p:spPr>
          <a:xfrm>
            <a:off x="214282" y="5072074"/>
            <a:ext cx="8929718" cy="2031325"/>
          </a:xfrm>
          <a:prstGeom prst="rect">
            <a:avLst/>
          </a:prstGeom>
          <a:noFill/>
        </p:spPr>
        <p:txBody>
          <a:bodyPr wrap="square" rtlCol="0">
            <a:spAutoFit/>
          </a:bodyPr>
          <a:lstStyle/>
          <a:p>
            <a:r>
              <a:rPr lang="en-AU" dirty="0" smtClean="0"/>
              <a:t>Students and teachers can use The Progressive Capacity Matrices throughout the learning process to help them track their growth and learning or as </a:t>
            </a:r>
            <a:r>
              <a:rPr lang="en-AU" dirty="0" smtClean="0">
                <a:hlinkClick r:id="rId6"/>
              </a:rPr>
              <a:t>an end of unit task (see video at 2:01)</a:t>
            </a:r>
            <a:r>
              <a:rPr lang="en-AU" dirty="0" smtClean="0"/>
              <a:t> to find and state evidence that they have met the applicable standards, content descriptors and elaborations. Students also have the opportunity to identify when they have taught someone (higher learning) and to identify avenues for filming student tutorials for their </a:t>
            </a:r>
            <a:r>
              <a:rPr lang="en-AU" dirty="0" smtClean="0">
                <a:hlinkClick r:id="rId7"/>
              </a:rPr>
              <a:t>Interactive ePortfolios</a:t>
            </a:r>
            <a:r>
              <a:rPr lang="en-AU" dirty="0" smtClean="0"/>
              <a:t>. </a:t>
            </a:r>
            <a:br>
              <a:rPr lang="en-AU" dirty="0" smtClean="0"/>
            </a:br>
            <a:endParaRPr lang="en-A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ppc.png"/>
          <p:cNvPicPr>
            <a:picLocks noChangeAspect="1"/>
          </p:cNvPicPr>
          <p:nvPr/>
        </p:nvPicPr>
        <p:blipFill>
          <a:blip r:embed="rId2"/>
          <a:stretch>
            <a:fillRect/>
          </a:stretch>
        </p:blipFill>
        <p:spPr>
          <a:xfrm>
            <a:off x="0" y="0"/>
            <a:ext cx="9144000" cy="1135856"/>
          </a:xfrm>
          <a:prstGeom prst="rect">
            <a:avLst/>
          </a:prstGeom>
        </p:spPr>
      </p:pic>
      <p:sp>
        <p:nvSpPr>
          <p:cNvPr id="2" name="Title 1"/>
          <p:cNvSpPr>
            <a:spLocks noGrp="1"/>
          </p:cNvSpPr>
          <p:nvPr>
            <p:ph type="title"/>
          </p:nvPr>
        </p:nvSpPr>
        <p:spPr>
          <a:xfrm>
            <a:off x="304800" y="1000108"/>
            <a:ext cx="8686800" cy="838200"/>
          </a:xfrm>
        </p:spPr>
        <p:txBody>
          <a:bodyPr/>
          <a:lstStyle/>
          <a:p>
            <a:r>
              <a:rPr lang="en-US" dirty="0" smtClean="0"/>
              <a:t>The progressive capacity matrices</a:t>
            </a:r>
            <a:endParaRPr lang="en-AU" dirty="0"/>
          </a:p>
        </p:txBody>
      </p:sp>
      <p:sp>
        <p:nvSpPr>
          <p:cNvPr id="8" name="TextBox 7"/>
          <p:cNvSpPr txBox="1"/>
          <p:nvPr/>
        </p:nvSpPr>
        <p:spPr>
          <a:xfrm>
            <a:off x="642910" y="270197"/>
            <a:ext cx="7715304" cy="1015663"/>
          </a:xfrm>
          <a:prstGeom prst="rect">
            <a:avLst/>
          </a:prstGeom>
          <a:noFill/>
        </p:spPr>
        <p:txBody>
          <a:bodyPr wrap="square" rtlCol="0">
            <a:spAutoFit/>
          </a:bodyPr>
          <a:lstStyle/>
          <a:p>
            <a:pPr algn="ctr"/>
            <a:r>
              <a:rPr lang="en-AU" sz="1200" b="1" dirty="0" smtClean="0">
                <a:hlinkClick r:id="rId3"/>
              </a:rPr>
              <a:t>Excellence in Professional Practice Conference </a:t>
            </a:r>
            <a:endParaRPr lang="en-AU" sz="1200" b="1" dirty="0" smtClean="0"/>
          </a:p>
          <a:p>
            <a:pPr algn="ctr"/>
            <a:r>
              <a:rPr lang="en-AU" sz="1200" dirty="0" smtClean="0"/>
              <a:t>Improving assessments of student learning</a:t>
            </a:r>
          </a:p>
          <a:p>
            <a:pPr algn="ctr"/>
            <a:r>
              <a:rPr lang="en-AU" sz="1200" dirty="0" smtClean="0"/>
              <a:t>21-23 May 2015</a:t>
            </a:r>
            <a:br>
              <a:rPr lang="en-AU" sz="1200" dirty="0" smtClean="0"/>
            </a:br>
            <a:r>
              <a:rPr lang="en-AU" sz="1200" dirty="0" smtClean="0"/>
              <a:t>Novotel, Brighton Beach, Sydney</a:t>
            </a:r>
          </a:p>
          <a:p>
            <a:pPr algn="ctr"/>
            <a:endParaRPr lang="en-AU" sz="1200" dirty="0"/>
          </a:p>
        </p:txBody>
      </p:sp>
      <p:sp>
        <p:nvSpPr>
          <p:cNvPr id="10" name="TextBox 9"/>
          <p:cNvSpPr txBox="1"/>
          <p:nvPr/>
        </p:nvSpPr>
        <p:spPr>
          <a:xfrm>
            <a:off x="1071538" y="2428868"/>
            <a:ext cx="184731" cy="369332"/>
          </a:xfrm>
          <a:prstGeom prst="rect">
            <a:avLst/>
          </a:prstGeom>
          <a:noFill/>
        </p:spPr>
        <p:txBody>
          <a:bodyPr wrap="none" rtlCol="0">
            <a:spAutoFit/>
          </a:bodyPr>
          <a:lstStyle/>
          <a:p>
            <a:endParaRPr lang="en-AU" dirty="0"/>
          </a:p>
        </p:txBody>
      </p:sp>
      <p:pic>
        <p:nvPicPr>
          <p:cNvPr id="9" name="Picture 8" descr="Cap Mat Test.jpg">
            <a:hlinkClick r:id="rId4"/>
          </p:cNvPr>
          <p:cNvPicPr>
            <a:picLocks noChangeAspect="1"/>
          </p:cNvPicPr>
          <p:nvPr/>
        </p:nvPicPr>
        <p:blipFill>
          <a:blip r:embed="rId5"/>
          <a:stretch>
            <a:fillRect/>
          </a:stretch>
        </p:blipFill>
        <p:spPr>
          <a:xfrm>
            <a:off x="1643041" y="2571744"/>
            <a:ext cx="5734283" cy="3786214"/>
          </a:xfrm>
          <a:prstGeom prst="rect">
            <a:avLst/>
          </a:prstGeom>
        </p:spPr>
      </p:pic>
      <p:sp>
        <p:nvSpPr>
          <p:cNvPr id="11" name="TextBox 10"/>
          <p:cNvSpPr txBox="1"/>
          <p:nvPr/>
        </p:nvSpPr>
        <p:spPr>
          <a:xfrm>
            <a:off x="214282" y="1857364"/>
            <a:ext cx="8929718" cy="646331"/>
          </a:xfrm>
          <a:prstGeom prst="rect">
            <a:avLst/>
          </a:prstGeom>
          <a:noFill/>
        </p:spPr>
        <p:txBody>
          <a:bodyPr wrap="square" rtlCol="0">
            <a:spAutoFit/>
          </a:bodyPr>
          <a:lstStyle/>
          <a:p>
            <a:r>
              <a:rPr lang="en-AU" dirty="0" smtClean="0"/>
              <a:t>There are a variety of formats:</a:t>
            </a:r>
          </a:p>
          <a:p>
            <a:pPr>
              <a:buFont typeface="Wingdings" pitchFamily="2" charset="2"/>
              <a:buChar char="Ø"/>
            </a:pPr>
            <a:r>
              <a:rPr lang="en-US" dirty="0" smtClean="0"/>
              <a:t> Year levels not stated (but known to teachers and parents via the use of colours)</a:t>
            </a:r>
            <a:endParaRPr lang="en-A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ppc.png"/>
          <p:cNvPicPr>
            <a:picLocks noChangeAspect="1"/>
          </p:cNvPicPr>
          <p:nvPr/>
        </p:nvPicPr>
        <p:blipFill>
          <a:blip r:embed="rId2"/>
          <a:stretch>
            <a:fillRect/>
          </a:stretch>
        </p:blipFill>
        <p:spPr>
          <a:xfrm>
            <a:off x="0" y="0"/>
            <a:ext cx="9144000" cy="1135856"/>
          </a:xfrm>
          <a:prstGeom prst="rect">
            <a:avLst/>
          </a:prstGeom>
        </p:spPr>
      </p:pic>
      <p:sp>
        <p:nvSpPr>
          <p:cNvPr id="2" name="Title 1"/>
          <p:cNvSpPr>
            <a:spLocks noGrp="1"/>
          </p:cNvSpPr>
          <p:nvPr>
            <p:ph type="title"/>
          </p:nvPr>
        </p:nvSpPr>
        <p:spPr>
          <a:xfrm>
            <a:off x="304800" y="1000108"/>
            <a:ext cx="8686800" cy="838200"/>
          </a:xfrm>
        </p:spPr>
        <p:txBody>
          <a:bodyPr/>
          <a:lstStyle/>
          <a:p>
            <a:r>
              <a:rPr lang="en-US" dirty="0" smtClean="0"/>
              <a:t>The progressive capacity matrices</a:t>
            </a:r>
            <a:endParaRPr lang="en-AU" dirty="0"/>
          </a:p>
        </p:txBody>
      </p:sp>
      <p:sp>
        <p:nvSpPr>
          <p:cNvPr id="8" name="TextBox 7"/>
          <p:cNvSpPr txBox="1"/>
          <p:nvPr/>
        </p:nvSpPr>
        <p:spPr>
          <a:xfrm>
            <a:off x="642910" y="270197"/>
            <a:ext cx="7715304" cy="1015663"/>
          </a:xfrm>
          <a:prstGeom prst="rect">
            <a:avLst/>
          </a:prstGeom>
          <a:noFill/>
        </p:spPr>
        <p:txBody>
          <a:bodyPr wrap="square" rtlCol="0">
            <a:spAutoFit/>
          </a:bodyPr>
          <a:lstStyle/>
          <a:p>
            <a:pPr algn="ctr"/>
            <a:r>
              <a:rPr lang="en-AU" sz="1200" b="1" dirty="0" smtClean="0">
                <a:hlinkClick r:id="rId3"/>
              </a:rPr>
              <a:t>Excellence in Professional Practice Conference </a:t>
            </a:r>
            <a:endParaRPr lang="en-AU" sz="1200" b="1" dirty="0" smtClean="0"/>
          </a:p>
          <a:p>
            <a:pPr algn="ctr"/>
            <a:r>
              <a:rPr lang="en-AU" sz="1200" dirty="0" smtClean="0"/>
              <a:t>Improving assessments of student learning</a:t>
            </a:r>
          </a:p>
          <a:p>
            <a:pPr algn="ctr"/>
            <a:r>
              <a:rPr lang="en-AU" sz="1200" dirty="0" smtClean="0"/>
              <a:t>21-23 May 2015</a:t>
            </a:r>
            <a:br>
              <a:rPr lang="en-AU" sz="1200" dirty="0" smtClean="0"/>
            </a:br>
            <a:r>
              <a:rPr lang="en-AU" sz="1200" dirty="0" smtClean="0"/>
              <a:t>Novotel, Brighton Beach, Sydney</a:t>
            </a:r>
          </a:p>
          <a:p>
            <a:pPr algn="ctr"/>
            <a:endParaRPr lang="en-AU" sz="1200" dirty="0"/>
          </a:p>
        </p:txBody>
      </p:sp>
      <p:sp>
        <p:nvSpPr>
          <p:cNvPr id="10" name="TextBox 9"/>
          <p:cNvSpPr txBox="1"/>
          <p:nvPr/>
        </p:nvSpPr>
        <p:spPr>
          <a:xfrm>
            <a:off x="1071538" y="2428868"/>
            <a:ext cx="184731" cy="369332"/>
          </a:xfrm>
          <a:prstGeom prst="rect">
            <a:avLst/>
          </a:prstGeom>
          <a:noFill/>
        </p:spPr>
        <p:txBody>
          <a:bodyPr wrap="none" rtlCol="0">
            <a:spAutoFit/>
          </a:bodyPr>
          <a:lstStyle/>
          <a:p>
            <a:endParaRPr lang="en-AU" dirty="0"/>
          </a:p>
        </p:txBody>
      </p:sp>
      <p:sp>
        <p:nvSpPr>
          <p:cNvPr id="11" name="TextBox 10"/>
          <p:cNvSpPr txBox="1"/>
          <p:nvPr/>
        </p:nvSpPr>
        <p:spPr>
          <a:xfrm>
            <a:off x="214282" y="1714488"/>
            <a:ext cx="8929718" cy="923330"/>
          </a:xfrm>
          <a:prstGeom prst="rect">
            <a:avLst/>
          </a:prstGeom>
          <a:noFill/>
        </p:spPr>
        <p:txBody>
          <a:bodyPr wrap="square" rtlCol="0">
            <a:spAutoFit/>
          </a:bodyPr>
          <a:lstStyle/>
          <a:p>
            <a:r>
              <a:rPr lang="en-AU" dirty="0" smtClean="0"/>
              <a:t>There are a variety of formats:</a:t>
            </a:r>
          </a:p>
          <a:p>
            <a:pPr>
              <a:buFont typeface="Wingdings" pitchFamily="2" charset="2"/>
              <a:buChar char="Ø"/>
            </a:pPr>
            <a:r>
              <a:rPr lang="en-AU" dirty="0" smtClean="0"/>
              <a:t> Include year level labelling, remove curriculum jargon, state progression in plain form using the leading statement of, "I can".</a:t>
            </a:r>
            <a:endParaRPr lang="en-AU" dirty="0"/>
          </a:p>
        </p:txBody>
      </p:sp>
      <p:pic>
        <p:nvPicPr>
          <p:cNvPr id="12" name="Picture 11" descr="Capacity - Location.jpg">
            <a:hlinkClick r:id="rId4"/>
          </p:cNvPr>
          <p:cNvPicPr>
            <a:picLocks noChangeAspect="1"/>
          </p:cNvPicPr>
          <p:nvPr/>
        </p:nvPicPr>
        <p:blipFill>
          <a:blip r:embed="rId5" cstate="print"/>
          <a:stretch>
            <a:fillRect/>
          </a:stretch>
        </p:blipFill>
        <p:spPr>
          <a:xfrm>
            <a:off x="2143108" y="2643182"/>
            <a:ext cx="4834982" cy="4214818"/>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ppc.png"/>
          <p:cNvPicPr>
            <a:picLocks noChangeAspect="1"/>
          </p:cNvPicPr>
          <p:nvPr/>
        </p:nvPicPr>
        <p:blipFill>
          <a:blip r:embed="rId2"/>
          <a:stretch>
            <a:fillRect/>
          </a:stretch>
        </p:blipFill>
        <p:spPr>
          <a:xfrm>
            <a:off x="0" y="0"/>
            <a:ext cx="9144000" cy="1135856"/>
          </a:xfrm>
          <a:prstGeom prst="rect">
            <a:avLst/>
          </a:prstGeom>
        </p:spPr>
      </p:pic>
      <p:sp>
        <p:nvSpPr>
          <p:cNvPr id="2" name="Title 1"/>
          <p:cNvSpPr>
            <a:spLocks noGrp="1"/>
          </p:cNvSpPr>
          <p:nvPr>
            <p:ph type="title"/>
          </p:nvPr>
        </p:nvSpPr>
        <p:spPr>
          <a:xfrm>
            <a:off x="304800" y="1000108"/>
            <a:ext cx="8686800" cy="838200"/>
          </a:xfrm>
        </p:spPr>
        <p:txBody>
          <a:bodyPr/>
          <a:lstStyle/>
          <a:p>
            <a:r>
              <a:rPr lang="en-US" dirty="0" smtClean="0"/>
              <a:t>The progressive capacity matrices</a:t>
            </a:r>
            <a:endParaRPr lang="en-AU" dirty="0"/>
          </a:p>
        </p:txBody>
      </p:sp>
      <p:sp>
        <p:nvSpPr>
          <p:cNvPr id="8" name="TextBox 7"/>
          <p:cNvSpPr txBox="1"/>
          <p:nvPr/>
        </p:nvSpPr>
        <p:spPr>
          <a:xfrm>
            <a:off x="642910" y="270197"/>
            <a:ext cx="7715304" cy="1015663"/>
          </a:xfrm>
          <a:prstGeom prst="rect">
            <a:avLst/>
          </a:prstGeom>
          <a:noFill/>
        </p:spPr>
        <p:txBody>
          <a:bodyPr wrap="square" rtlCol="0">
            <a:spAutoFit/>
          </a:bodyPr>
          <a:lstStyle/>
          <a:p>
            <a:pPr algn="ctr"/>
            <a:r>
              <a:rPr lang="en-AU" sz="1200" b="1" dirty="0" smtClean="0">
                <a:hlinkClick r:id="rId3"/>
              </a:rPr>
              <a:t>Excellence in Professional Practice Conference </a:t>
            </a:r>
            <a:endParaRPr lang="en-AU" sz="1200" b="1" dirty="0" smtClean="0"/>
          </a:p>
          <a:p>
            <a:pPr algn="ctr"/>
            <a:r>
              <a:rPr lang="en-AU" sz="1200" dirty="0" smtClean="0"/>
              <a:t>Improving assessments of student learning</a:t>
            </a:r>
          </a:p>
          <a:p>
            <a:pPr algn="ctr"/>
            <a:r>
              <a:rPr lang="en-AU" sz="1200" dirty="0" smtClean="0"/>
              <a:t>21-23 May 2015</a:t>
            </a:r>
            <a:br>
              <a:rPr lang="en-AU" sz="1200" dirty="0" smtClean="0"/>
            </a:br>
            <a:r>
              <a:rPr lang="en-AU" sz="1200" dirty="0" smtClean="0"/>
              <a:t>Novotel, Brighton Beach, Sydney</a:t>
            </a:r>
          </a:p>
          <a:p>
            <a:pPr algn="ctr"/>
            <a:endParaRPr lang="en-AU" sz="1200" dirty="0"/>
          </a:p>
        </p:txBody>
      </p:sp>
      <p:sp>
        <p:nvSpPr>
          <p:cNvPr id="10" name="TextBox 9"/>
          <p:cNvSpPr txBox="1"/>
          <p:nvPr/>
        </p:nvSpPr>
        <p:spPr>
          <a:xfrm>
            <a:off x="1071538" y="2428868"/>
            <a:ext cx="184731" cy="369332"/>
          </a:xfrm>
          <a:prstGeom prst="rect">
            <a:avLst/>
          </a:prstGeom>
          <a:noFill/>
        </p:spPr>
        <p:txBody>
          <a:bodyPr wrap="none" rtlCol="0">
            <a:spAutoFit/>
          </a:bodyPr>
          <a:lstStyle/>
          <a:p>
            <a:endParaRPr lang="en-AU" dirty="0"/>
          </a:p>
        </p:txBody>
      </p:sp>
      <p:sp>
        <p:nvSpPr>
          <p:cNvPr id="11" name="TextBox 10"/>
          <p:cNvSpPr txBox="1"/>
          <p:nvPr/>
        </p:nvSpPr>
        <p:spPr>
          <a:xfrm>
            <a:off x="214282" y="1845222"/>
            <a:ext cx="8929718" cy="369332"/>
          </a:xfrm>
          <a:prstGeom prst="rect">
            <a:avLst/>
          </a:prstGeom>
          <a:noFill/>
        </p:spPr>
        <p:txBody>
          <a:bodyPr wrap="square" rtlCol="0">
            <a:spAutoFit/>
          </a:bodyPr>
          <a:lstStyle/>
          <a:p>
            <a:r>
              <a:rPr lang="en-AU" dirty="0" smtClean="0"/>
              <a:t>Teachers and students can keep a master record of tracking via a unit planner.</a:t>
            </a:r>
            <a:endParaRPr lang="en-AU" dirty="0"/>
          </a:p>
        </p:txBody>
      </p:sp>
      <p:pic>
        <p:nvPicPr>
          <p:cNvPr id="9" name="Picture 8" descr="PCM Unit Planner.png">
            <a:hlinkClick r:id="rId4"/>
          </p:cNvPr>
          <p:cNvPicPr>
            <a:picLocks noChangeAspect="1"/>
          </p:cNvPicPr>
          <p:nvPr/>
        </p:nvPicPr>
        <p:blipFill>
          <a:blip r:embed="rId5"/>
          <a:stretch>
            <a:fillRect/>
          </a:stretch>
        </p:blipFill>
        <p:spPr>
          <a:xfrm>
            <a:off x="1285852" y="2285992"/>
            <a:ext cx="6357982" cy="439021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ppc.png"/>
          <p:cNvPicPr>
            <a:picLocks noChangeAspect="1"/>
          </p:cNvPicPr>
          <p:nvPr/>
        </p:nvPicPr>
        <p:blipFill>
          <a:blip r:embed="rId2"/>
          <a:stretch>
            <a:fillRect/>
          </a:stretch>
        </p:blipFill>
        <p:spPr>
          <a:xfrm>
            <a:off x="0" y="0"/>
            <a:ext cx="9144000" cy="1135856"/>
          </a:xfrm>
          <a:prstGeom prst="rect">
            <a:avLst/>
          </a:prstGeom>
        </p:spPr>
      </p:pic>
      <p:sp>
        <p:nvSpPr>
          <p:cNvPr id="2" name="Title 1"/>
          <p:cNvSpPr>
            <a:spLocks noGrp="1"/>
          </p:cNvSpPr>
          <p:nvPr>
            <p:ph type="title"/>
          </p:nvPr>
        </p:nvSpPr>
        <p:spPr>
          <a:xfrm>
            <a:off x="304800" y="1376354"/>
            <a:ext cx="8686800" cy="838200"/>
          </a:xfrm>
        </p:spPr>
        <p:txBody>
          <a:bodyPr>
            <a:noAutofit/>
          </a:bodyPr>
          <a:lstStyle/>
          <a:p>
            <a:r>
              <a:rPr lang="en-US" sz="2500" dirty="0" smtClean="0"/>
              <a:t>All images throughout the presentation can be clicked on/selected to open online versions of the files:</a:t>
            </a:r>
            <a:endParaRPr lang="en-AU" sz="2500" dirty="0"/>
          </a:p>
        </p:txBody>
      </p:sp>
      <p:sp>
        <p:nvSpPr>
          <p:cNvPr id="8" name="TextBox 7"/>
          <p:cNvSpPr txBox="1"/>
          <p:nvPr/>
        </p:nvSpPr>
        <p:spPr>
          <a:xfrm>
            <a:off x="642910" y="270197"/>
            <a:ext cx="7715304" cy="1015663"/>
          </a:xfrm>
          <a:prstGeom prst="rect">
            <a:avLst/>
          </a:prstGeom>
          <a:noFill/>
        </p:spPr>
        <p:txBody>
          <a:bodyPr wrap="square" rtlCol="0">
            <a:spAutoFit/>
          </a:bodyPr>
          <a:lstStyle/>
          <a:p>
            <a:pPr algn="ctr"/>
            <a:r>
              <a:rPr lang="en-AU" sz="1200" b="1" dirty="0" smtClean="0">
                <a:hlinkClick r:id="rId3"/>
              </a:rPr>
              <a:t>Excellence in Professional Practice Conference </a:t>
            </a:r>
            <a:endParaRPr lang="en-AU" sz="1200" b="1" dirty="0" smtClean="0"/>
          </a:p>
          <a:p>
            <a:pPr algn="ctr"/>
            <a:r>
              <a:rPr lang="en-AU" sz="1200" dirty="0" smtClean="0"/>
              <a:t>Improving assessments of student learning</a:t>
            </a:r>
          </a:p>
          <a:p>
            <a:pPr algn="ctr"/>
            <a:r>
              <a:rPr lang="en-AU" sz="1200" dirty="0" smtClean="0"/>
              <a:t>21-23 May 2015</a:t>
            </a:r>
            <a:br>
              <a:rPr lang="en-AU" sz="1200" dirty="0" smtClean="0"/>
            </a:br>
            <a:r>
              <a:rPr lang="en-AU" sz="1200" dirty="0" smtClean="0"/>
              <a:t>Novotel, Brighton Beach, Sydney</a:t>
            </a:r>
          </a:p>
          <a:p>
            <a:pPr algn="ctr"/>
            <a:endParaRPr lang="en-AU" sz="1200" dirty="0"/>
          </a:p>
        </p:txBody>
      </p:sp>
      <p:sp>
        <p:nvSpPr>
          <p:cNvPr id="10" name="TextBox 9"/>
          <p:cNvSpPr txBox="1"/>
          <p:nvPr/>
        </p:nvSpPr>
        <p:spPr>
          <a:xfrm>
            <a:off x="1071538" y="2428868"/>
            <a:ext cx="184731" cy="369332"/>
          </a:xfrm>
          <a:prstGeom prst="rect">
            <a:avLst/>
          </a:prstGeom>
          <a:noFill/>
        </p:spPr>
        <p:txBody>
          <a:bodyPr wrap="none" rtlCol="0">
            <a:spAutoFit/>
          </a:bodyPr>
          <a:lstStyle/>
          <a:p>
            <a:endParaRPr lang="en-AU" dirty="0"/>
          </a:p>
        </p:txBody>
      </p:sp>
      <p:pic>
        <p:nvPicPr>
          <p:cNvPr id="11" name="Picture 10" descr="ACMaths.png">
            <a:hlinkClick r:id="rId4"/>
          </p:cNvPr>
          <p:cNvPicPr>
            <a:picLocks noChangeAspect="1"/>
          </p:cNvPicPr>
          <p:nvPr/>
        </p:nvPicPr>
        <p:blipFill>
          <a:blip r:embed="rId5" cstate="print"/>
          <a:stretch>
            <a:fillRect/>
          </a:stretch>
        </p:blipFill>
        <p:spPr>
          <a:xfrm>
            <a:off x="1928794" y="2264598"/>
            <a:ext cx="5286412" cy="4494826"/>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ppc.png"/>
          <p:cNvPicPr>
            <a:picLocks noChangeAspect="1"/>
          </p:cNvPicPr>
          <p:nvPr/>
        </p:nvPicPr>
        <p:blipFill>
          <a:blip r:embed="rId3"/>
          <a:stretch>
            <a:fillRect/>
          </a:stretch>
        </p:blipFill>
        <p:spPr>
          <a:xfrm>
            <a:off x="0" y="0"/>
            <a:ext cx="9144000" cy="1135856"/>
          </a:xfrm>
          <a:prstGeom prst="rect">
            <a:avLst/>
          </a:prstGeom>
        </p:spPr>
      </p:pic>
      <p:sp>
        <p:nvSpPr>
          <p:cNvPr id="2" name="Title 1"/>
          <p:cNvSpPr>
            <a:spLocks noGrp="1"/>
          </p:cNvSpPr>
          <p:nvPr>
            <p:ph type="title"/>
          </p:nvPr>
        </p:nvSpPr>
        <p:spPr>
          <a:xfrm>
            <a:off x="304800" y="1000108"/>
            <a:ext cx="8686800" cy="838200"/>
          </a:xfrm>
        </p:spPr>
        <p:txBody>
          <a:bodyPr/>
          <a:lstStyle/>
          <a:p>
            <a:r>
              <a:rPr lang="en-US" dirty="0" smtClean="0"/>
              <a:t>The progressive capacity matrices</a:t>
            </a:r>
            <a:endParaRPr lang="en-AU" dirty="0"/>
          </a:p>
        </p:txBody>
      </p:sp>
      <p:sp>
        <p:nvSpPr>
          <p:cNvPr id="8" name="TextBox 7"/>
          <p:cNvSpPr txBox="1"/>
          <p:nvPr/>
        </p:nvSpPr>
        <p:spPr>
          <a:xfrm>
            <a:off x="642910" y="270197"/>
            <a:ext cx="7715304" cy="1015663"/>
          </a:xfrm>
          <a:prstGeom prst="rect">
            <a:avLst/>
          </a:prstGeom>
          <a:noFill/>
        </p:spPr>
        <p:txBody>
          <a:bodyPr wrap="square" rtlCol="0">
            <a:spAutoFit/>
          </a:bodyPr>
          <a:lstStyle/>
          <a:p>
            <a:pPr algn="ctr"/>
            <a:r>
              <a:rPr lang="en-AU" sz="1200" b="1" dirty="0" smtClean="0">
                <a:hlinkClick r:id="rId4"/>
              </a:rPr>
              <a:t>Excellence in Professional Practice Conference </a:t>
            </a:r>
            <a:endParaRPr lang="en-AU" sz="1200" b="1" dirty="0" smtClean="0"/>
          </a:p>
          <a:p>
            <a:pPr algn="ctr"/>
            <a:r>
              <a:rPr lang="en-AU" sz="1200" dirty="0" smtClean="0"/>
              <a:t>Improving assessments of student learning</a:t>
            </a:r>
          </a:p>
          <a:p>
            <a:pPr algn="ctr"/>
            <a:r>
              <a:rPr lang="en-AU" sz="1200" dirty="0" smtClean="0"/>
              <a:t>21-23 May 2015</a:t>
            </a:r>
            <a:br>
              <a:rPr lang="en-AU" sz="1200" dirty="0" smtClean="0"/>
            </a:br>
            <a:r>
              <a:rPr lang="en-AU" sz="1200" dirty="0" smtClean="0"/>
              <a:t>Novotel, Brighton Beach, Sydney</a:t>
            </a:r>
          </a:p>
          <a:p>
            <a:pPr algn="ctr"/>
            <a:endParaRPr lang="en-AU" sz="1200" dirty="0"/>
          </a:p>
        </p:txBody>
      </p:sp>
      <p:sp>
        <p:nvSpPr>
          <p:cNvPr id="11" name="TextBox 10"/>
          <p:cNvSpPr txBox="1"/>
          <p:nvPr/>
        </p:nvSpPr>
        <p:spPr>
          <a:xfrm>
            <a:off x="571504" y="1714488"/>
            <a:ext cx="8929718" cy="369332"/>
          </a:xfrm>
          <a:prstGeom prst="rect">
            <a:avLst/>
          </a:prstGeom>
          <a:noFill/>
        </p:spPr>
        <p:txBody>
          <a:bodyPr wrap="square" rtlCol="0">
            <a:spAutoFit/>
          </a:bodyPr>
          <a:lstStyle/>
          <a:p>
            <a:r>
              <a:rPr lang="en-AU" dirty="0" smtClean="0"/>
              <a:t>Summative assessments can also be linked the Progressive Capacity Matrices.</a:t>
            </a:r>
            <a:endParaRPr lang="en-AU" dirty="0"/>
          </a:p>
        </p:txBody>
      </p:sp>
      <p:pic>
        <p:nvPicPr>
          <p:cNvPr id="8194" name="Picture 2">
            <a:hlinkClick r:id="rId5"/>
          </p:cNvPr>
          <p:cNvPicPr>
            <a:picLocks noChangeAspect="1" noChangeArrowheads="1"/>
          </p:cNvPicPr>
          <p:nvPr/>
        </p:nvPicPr>
        <p:blipFill>
          <a:blip r:embed="rId6"/>
          <a:srcRect/>
          <a:stretch>
            <a:fillRect/>
          </a:stretch>
        </p:blipFill>
        <p:spPr bwMode="auto">
          <a:xfrm>
            <a:off x="500034" y="2214554"/>
            <a:ext cx="8022833" cy="42862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ppc.png"/>
          <p:cNvPicPr>
            <a:picLocks noChangeAspect="1"/>
          </p:cNvPicPr>
          <p:nvPr/>
        </p:nvPicPr>
        <p:blipFill>
          <a:blip r:embed="rId3"/>
          <a:stretch>
            <a:fillRect/>
          </a:stretch>
        </p:blipFill>
        <p:spPr>
          <a:xfrm>
            <a:off x="0" y="0"/>
            <a:ext cx="9144000" cy="1135856"/>
          </a:xfrm>
          <a:prstGeom prst="rect">
            <a:avLst/>
          </a:prstGeom>
        </p:spPr>
      </p:pic>
      <p:sp>
        <p:nvSpPr>
          <p:cNvPr id="2" name="Title 1"/>
          <p:cNvSpPr>
            <a:spLocks noGrp="1"/>
          </p:cNvSpPr>
          <p:nvPr>
            <p:ph type="title"/>
          </p:nvPr>
        </p:nvSpPr>
        <p:spPr>
          <a:xfrm>
            <a:off x="304800" y="1000108"/>
            <a:ext cx="8686800" cy="838200"/>
          </a:xfrm>
        </p:spPr>
        <p:txBody>
          <a:bodyPr/>
          <a:lstStyle/>
          <a:p>
            <a:r>
              <a:rPr lang="en-US" dirty="0" smtClean="0"/>
              <a:t>The progressive capacity matrices</a:t>
            </a:r>
            <a:endParaRPr lang="en-AU" dirty="0"/>
          </a:p>
        </p:txBody>
      </p:sp>
      <p:sp>
        <p:nvSpPr>
          <p:cNvPr id="8" name="TextBox 7"/>
          <p:cNvSpPr txBox="1"/>
          <p:nvPr/>
        </p:nvSpPr>
        <p:spPr>
          <a:xfrm>
            <a:off x="642910" y="270197"/>
            <a:ext cx="7715304" cy="1015663"/>
          </a:xfrm>
          <a:prstGeom prst="rect">
            <a:avLst/>
          </a:prstGeom>
          <a:noFill/>
        </p:spPr>
        <p:txBody>
          <a:bodyPr wrap="square" rtlCol="0">
            <a:spAutoFit/>
          </a:bodyPr>
          <a:lstStyle/>
          <a:p>
            <a:pPr algn="ctr"/>
            <a:r>
              <a:rPr lang="en-AU" sz="1200" b="1" dirty="0" smtClean="0">
                <a:hlinkClick r:id="rId4"/>
              </a:rPr>
              <a:t>Excellence in Professional Practice Conference </a:t>
            </a:r>
            <a:endParaRPr lang="en-AU" sz="1200" b="1" dirty="0" smtClean="0"/>
          </a:p>
          <a:p>
            <a:pPr algn="ctr"/>
            <a:r>
              <a:rPr lang="en-AU" sz="1200" dirty="0" smtClean="0"/>
              <a:t>Improving assessments of student learning</a:t>
            </a:r>
          </a:p>
          <a:p>
            <a:pPr algn="ctr"/>
            <a:r>
              <a:rPr lang="en-AU" sz="1200" dirty="0" smtClean="0"/>
              <a:t>21-23 May 2015</a:t>
            </a:r>
            <a:br>
              <a:rPr lang="en-AU" sz="1200" dirty="0" smtClean="0"/>
            </a:br>
            <a:r>
              <a:rPr lang="en-AU" sz="1200" dirty="0" smtClean="0"/>
              <a:t>Novotel, Brighton Beach, Sydney</a:t>
            </a:r>
          </a:p>
          <a:p>
            <a:pPr algn="ctr"/>
            <a:endParaRPr lang="en-AU" sz="1200" dirty="0"/>
          </a:p>
        </p:txBody>
      </p:sp>
      <p:sp>
        <p:nvSpPr>
          <p:cNvPr id="11" name="TextBox 10"/>
          <p:cNvSpPr txBox="1"/>
          <p:nvPr/>
        </p:nvSpPr>
        <p:spPr>
          <a:xfrm>
            <a:off x="571504" y="1714488"/>
            <a:ext cx="8929718" cy="369332"/>
          </a:xfrm>
          <a:prstGeom prst="rect">
            <a:avLst/>
          </a:prstGeom>
          <a:noFill/>
        </p:spPr>
        <p:txBody>
          <a:bodyPr wrap="square" rtlCol="0">
            <a:spAutoFit/>
          </a:bodyPr>
          <a:lstStyle/>
          <a:p>
            <a:r>
              <a:rPr lang="en-AU" dirty="0" smtClean="0"/>
              <a:t>Summative assessments can also be linked the Progressive Capacity Matrices.</a:t>
            </a:r>
            <a:endParaRPr lang="en-AU" dirty="0"/>
          </a:p>
        </p:txBody>
      </p:sp>
      <p:pic>
        <p:nvPicPr>
          <p:cNvPr id="8194" name="Picture 2">
            <a:hlinkClick r:id="rId5"/>
          </p:cNvPr>
          <p:cNvPicPr>
            <a:picLocks noChangeAspect="1" noChangeArrowheads="1"/>
          </p:cNvPicPr>
          <p:nvPr/>
        </p:nvPicPr>
        <p:blipFill>
          <a:blip r:embed="rId6"/>
          <a:srcRect l="56988" b="28333"/>
          <a:stretch>
            <a:fillRect/>
          </a:stretch>
        </p:blipFill>
        <p:spPr bwMode="auto">
          <a:xfrm>
            <a:off x="263943" y="2285992"/>
            <a:ext cx="3450801" cy="3071834"/>
          </a:xfrm>
          <a:prstGeom prst="rect">
            <a:avLst/>
          </a:prstGeom>
          <a:noFill/>
          <a:ln w="9525">
            <a:noFill/>
            <a:miter lim="800000"/>
            <a:headEnd/>
            <a:tailEnd/>
          </a:ln>
          <a:effectLst/>
        </p:spPr>
      </p:pic>
      <p:pic>
        <p:nvPicPr>
          <p:cNvPr id="9218" name="Picture 2">
            <a:hlinkClick r:id="rId7"/>
          </p:cNvPr>
          <p:cNvPicPr>
            <a:picLocks noChangeAspect="1" noChangeArrowheads="1"/>
          </p:cNvPicPr>
          <p:nvPr/>
        </p:nvPicPr>
        <p:blipFill>
          <a:blip r:embed="rId8"/>
          <a:srcRect/>
          <a:stretch>
            <a:fillRect/>
          </a:stretch>
        </p:blipFill>
        <p:spPr bwMode="auto">
          <a:xfrm>
            <a:off x="3874811" y="2252674"/>
            <a:ext cx="4840593" cy="41093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Capacity matrices and progressive capacity matrices can be used across all disciplines</a:t>
            </a:r>
            <a:endParaRPr lang="en-AU" dirty="0"/>
          </a:p>
        </p:txBody>
      </p:sp>
      <p:pic>
        <p:nvPicPr>
          <p:cNvPr id="1026" name="Picture 2">
            <a:hlinkClick r:id="rId2"/>
          </p:cNvPr>
          <p:cNvPicPr>
            <a:picLocks noChangeAspect="1" noChangeArrowheads="1"/>
          </p:cNvPicPr>
          <p:nvPr/>
        </p:nvPicPr>
        <p:blipFill>
          <a:blip r:embed="rId3"/>
          <a:srcRect/>
          <a:stretch>
            <a:fillRect/>
          </a:stretch>
        </p:blipFill>
        <p:spPr bwMode="auto">
          <a:xfrm>
            <a:off x="285720" y="1714488"/>
            <a:ext cx="4000528" cy="4718149"/>
          </a:xfrm>
          <a:prstGeom prst="rect">
            <a:avLst/>
          </a:prstGeom>
          <a:noFill/>
          <a:ln w="9525">
            <a:noFill/>
            <a:miter lim="800000"/>
            <a:headEnd/>
            <a:tailEnd/>
          </a:ln>
          <a:effectLst/>
        </p:spPr>
      </p:pic>
      <p:pic>
        <p:nvPicPr>
          <p:cNvPr id="1027" name="Picture 3">
            <a:hlinkClick r:id="rId2"/>
          </p:cNvPr>
          <p:cNvPicPr>
            <a:picLocks noChangeAspect="1" noChangeArrowheads="1"/>
          </p:cNvPicPr>
          <p:nvPr/>
        </p:nvPicPr>
        <p:blipFill>
          <a:blip r:embed="rId4"/>
          <a:srcRect/>
          <a:stretch>
            <a:fillRect/>
          </a:stretch>
        </p:blipFill>
        <p:spPr bwMode="auto">
          <a:xfrm>
            <a:off x="4500562" y="1857364"/>
            <a:ext cx="4286280" cy="46064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ppc.png"/>
          <p:cNvPicPr>
            <a:picLocks noChangeAspect="1"/>
          </p:cNvPicPr>
          <p:nvPr/>
        </p:nvPicPr>
        <p:blipFill>
          <a:blip r:embed="rId3"/>
          <a:stretch>
            <a:fillRect/>
          </a:stretch>
        </p:blipFill>
        <p:spPr>
          <a:xfrm>
            <a:off x="0" y="0"/>
            <a:ext cx="9144000" cy="1135856"/>
          </a:xfrm>
          <a:prstGeom prst="rect">
            <a:avLst/>
          </a:prstGeom>
        </p:spPr>
      </p:pic>
      <p:sp>
        <p:nvSpPr>
          <p:cNvPr id="2" name="Title 1"/>
          <p:cNvSpPr>
            <a:spLocks noGrp="1"/>
          </p:cNvSpPr>
          <p:nvPr>
            <p:ph type="title"/>
          </p:nvPr>
        </p:nvSpPr>
        <p:spPr>
          <a:xfrm>
            <a:off x="528670" y="1000108"/>
            <a:ext cx="8686800" cy="838200"/>
          </a:xfrm>
        </p:spPr>
        <p:txBody>
          <a:bodyPr/>
          <a:lstStyle/>
          <a:p>
            <a:r>
              <a:rPr lang="en-US" dirty="0" smtClean="0"/>
              <a:t>The progressive capacity matrices</a:t>
            </a:r>
            <a:endParaRPr lang="en-AU" dirty="0"/>
          </a:p>
        </p:txBody>
      </p:sp>
      <p:sp>
        <p:nvSpPr>
          <p:cNvPr id="8" name="TextBox 7"/>
          <p:cNvSpPr txBox="1"/>
          <p:nvPr/>
        </p:nvSpPr>
        <p:spPr>
          <a:xfrm>
            <a:off x="642910" y="270197"/>
            <a:ext cx="7715304" cy="1015663"/>
          </a:xfrm>
          <a:prstGeom prst="rect">
            <a:avLst/>
          </a:prstGeom>
          <a:noFill/>
        </p:spPr>
        <p:txBody>
          <a:bodyPr wrap="square" rtlCol="0">
            <a:spAutoFit/>
          </a:bodyPr>
          <a:lstStyle/>
          <a:p>
            <a:pPr algn="ctr"/>
            <a:r>
              <a:rPr lang="en-AU" sz="1200" b="1" dirty="0" smtClean="0">
                <a:hlinkClick r:id="rId4"/>
              </a:rPr>
              <a:t>Excellence in Professional Practice Conference </a:t>
            </a:r>
            <a:endParaRPr lang="en-AU" sz="1200" b="1" dirty="0" smtClean="0"/>
          </a:p>
          <a:p>
            <a:pPr algn="ctr"/>
            <a:r>
              <a:rPr lang="en-AU" sz="1200" dirty="0" smtClean="0"/>
              <a:t>Improving assessments of student learning</a:t>
            </a:r>
          </a:p>
          <a:p>
            <a:pPr algn="ctr"/>
            <a:r>
              <a:rPr lang="en-AU" sz="1200" dirty="0" smtClean="0"/>
              <a:t>21-23 May 2015</a:t>
            </a:r>
            <a:br>
              <a:rPr lang="en-AU" sz="1200" dirty="0" smtClean="0"/>
            </a:br>
            <a:r>
              <a:rPr lang="en-AU" sz="1200" dirty="0" smtClean="0"/>
              <a:t>Novotel, Brighton Beach, Sydney</a:t>
            </a:r>
          </a:p>
          <a:p>
            <a:pPr algn="ctr"/>
            <a:endParaRPr lang="en-AU" sz="1200" dirty="0"/>
          </a:p>
        </p:txBody>
      </p:sp>
      <p:sp>
        <p:nvSpPr>
          <p:cNvPr id="11" name="TextBox 10"/>
          <p:cNvSpPr txBox="1"/>
          <p:nvPr/>
        </p:nvSpPr>
        <p:spPr>
          <a:xfrm>
            <a:off x="71406" y="2059536"/>
            <a:ext cx="8929718" cy="3785652"/>
          </a:xfrm>
          <a:prstGeom prst="rect">
            <a:avLst/>
          </a:prstGeom>
          <a:noFill/>
        </p:spPr>
        <p:txBody>
          <a:bodyPr wrap="square" rtlCol="0">
            <a:spAutoFit/>
          </a:bodyPr>
          <a:lstStyle/>
          <a:p>
            <a:r>
              <a:rPr lang="en-AU" sz="3000" dirty="0" smtClean="0"/>
              <a:t>The PCFs and PCMs can be linked </a:t>
            </a:r>
            <a:r>
              <a:rPr lang="en-AU" sz="3000" dirty="0" smtClean="0"/>
              <a:t>to digital </a:t>
            </a:r>
            <a:r>
              <a:rPr lang="en-AU" sz="3000" dirty="0" smtClean="0"/>
              <a:t>content:</a:t>
            </a:r>
            <a:endParaRPr lang="en-AU" sz="3000" dirty="0" smtClean="0"/>
          </a:p>
          <a:p>
            <a:endParaRPr lang="en-AU" sz="3000" dirty="0" smtClean="0"/>
          </a:p>
          <a:p>
            <a:pPr marL="514350" indent="-514350">
              <a:buFont typeface="+mj-lt"/>
              <a:buAutoNum type="arabicPeriod"/>
            </a:pPr>
            <a:r>
              <a:rPr lang="en-US" sz="3000" dirty="0" smtClean="0"/>
              <a:t>Access network files via </a:t>
            </a:r>
            <a:r>
              <a:rPr lang="en-US" sz="3000" dirty="0" smtClean="0">
                <a:hlinkClick r:id="rId5"/>
              </a:rPr>
              <a:t>FileExplorer (iOS)</a:t>
            </a:r>
            <a:r>
              <a:rPr lang="en-US" sz="3000" dirty="0" smtClean="0"/>
              <a:t> or </a:t>
            </a:r>
            <a:r>
              <a:rPr lang="en-US" sz="3000" dirty="0" smtClean="0">
                <a:hlinkClick r:id="rId6"/>
              </a:rPr>
              <a:t>ESFileExplorer (Android)</a:t>
            </a:r>
            <a:endParaRPr lang="en-US" sz="3000" dirty="0" smtClean="0"/>
          </a:p>
          <a:p>
            <a:pPr marL="514350" indent="-514350">
              <a:buFont typeface="+mj-lt"/>
              <a:buAutoNum type="arabicPeriod"/>
            </a:pPr>
            <a:endParaRPr lang="en-US" sz="3000" dirty="0" smtClean="0"/>
          </a:p>
          <a:p>
            <a:pPr marL="514350" indent="-514350">
              <a:buFont typeface="+mj-lt"/>
              <a:buAutoNum type="arabicPeriod"/>
            </a:pPr>
            <a:r>
              <a:rPr lang="en-US" sz="3000" dirty="0" smtClean="0"/>
              <a:t>Hyperlinking:</a:t>
            </a:r>
          </a:p>
          <a:p>
            <a:pPr marL="1428750" lvl="2" indent="-514350">
              <a:buFont typeface="Wingdings" pitchFamily="2" charset="2"/>
              <a:buChar char="Ø"/>
            </a:pPr>
            <a:r>
              <a:rPr lang="en-US" sz="3000" dirty="0" smtClean="0">
                <a:hlinkClick r:id="rId7"/>
              </a:rPr>
              <a:t>Adobe Acrobat</a:t>
            </a:r>
            <a:r>
              <a:rPr lang="en-US" sz="3000" dirty="0" smtClean="0"/>
              <a:t> (Windows)</a:t>
            </a:r>
          </a:p>
          <a:p>
            <a:pPr marL="1428750" lvl="2" indent="-514350">
              <a:buFont typeface="Wingdings" pitchFamily="2" charset="2"/>
              <a:buChar char="Ø"/>
            </a:pPr>
            <a:r>
              <a:rPr lang="en-US" sz="3000" dirty="0" smtClean="0">
                <a:hlinkClick r:id="rId8"/>
              </a:rPr>
              <a:t>MacOS PDF Editor</a:t>
            </a:r>
            <a:r>
              <a:rPr lang="en-US" sz="3000" dirty="0" smtClean="0"/>
              <a:t> (Mac)</a:t>
            </a:r>
            <a:endParaRPr lang="en-AU" sz="3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ppc.png"/>
          <p:cNvPicPr>
            <a:picLocks noChangeAspect="1"/>
          </p:cNvPicPr>
          <p:nvPr/>
        </p:nvPicPr>
        <p:blipFill>
          <a:blip r:embed="rId2"/>
          <a:stretch>
            <a:fillRect/>
          </a:stretch>
        </p:blipFill>
        <p:spPr>
          <a:xfrm>
            <a:off x="0" y="0"/>
            <a:ext cx="9144000" cy="1135856"/>
          </a:xfrm>
          <a:prstGeom prst="rect">
            <a:avLst/>
          </a:prstGeom>
        </p:spPr>
      </p:pic>
      <p:sp>
        <p:nvSpPr>
          <p:cNvPr id="2" name="Title 1"/>
          <p:cNvSpPr>
            <a:spLocks noGrp="1"/>
          </p:cNvSpPr>
          <p:nvPr>
            <p:ph type="title"/>
          </p:nvPr>
        </p:nvSpPr>
        <p:spPr>
          <a:xfrm>
            <a:off x="304800" y="1304916"/>
            <a:ext cx="8686800" cy="838200"/>
          </a:xfrm>
        </p:spPr>
        <p:txBody>
          <a:bodyPr/>
          <a:lstStyle/>
          <a:p>
            <a:r>
              <a:rPr lang="en-US" dirty="0" smtClean="0"/>
              <a:t>Curriculum….</a:t>
            </a:r>
            <a:endParaRPr lang="en-AU" dirty="0"/>
          </a:p>
        </p:txBody>
      </p:sp>
      <p:sp>
        <p:nvSpPr>
          <p:cNvPr id="8" name="TextBox 7"/>
          <p:cNvSpPr txBox="1"/>
          <p:nvPr/>
        </p:nvSpPr>
        <p:spPr>
          <a:xfrm>
            <a:off x="642910" y="270197"/>
            <a:ext cx="7715304" cy="1015663"/>
          </a:xfrm>
          <a:prstGeom prst="rect">
            <a:avLst/>
          </a:prstGeom>
          <a:noFill/>
        </p:spPr>
        <p:txBody>
          <a:bodyPr wrap="square" rtlCol="0">
            <a:spAutoFit/>
          </a:bodyPr>
          <a:lstStyle/>
          <a:p>
            <a:pPr algn="ctr"/>
            <a:r>
              <a:rPr lang="en-AU" sz="1200" b="1" dirty="0" smtClean="0">
                <a:hlinkClick r:id="rId3"/>
              </a:rPr>
              <a:t>Excellence in Professional Practice Conference </a:t>
            </a:r>
            <a:endParaRPr lang="en-AU" sz="1200" b="1" dirty="0" smtClean="0"/>
          </a:p>
          <a:p>
            <a:pPr algn="ctr"/>
            <a:r>
              <a:rPr lang="en-AU" sz="1200" dirty="0" smtClean="0"/>
              <a:t>Improving assessments of student learning</a:t>
            </a:r>
          </a:p>
          <a:p>
            <a:pPr algn="ctr"/>
            <a:r>
              <a:rPr lang="en-AU" sz="1200" dirty="0" smtClean="0"/>
              <a:t>21-23 May 2015</a:t>
            </a:r>
            <a:br>
              <a:rPr lang="en-AU" sz="1200" dirty="0" smtClean="0"/>
            </a:br>
            <a:r>
              <a:rPr lang="en-AU" sz="1200" dirty="0" smtClean="0"/>
              <a:t>Novotel, Brighton Beach, Sydney</a:t>
            </a:r>
          </a:p>
          <a:p>
            <a:pPr algn="ctr"/>
            <a:endParaRPr lang="en-AU" sz="1200" dirty="0"/>
          </a:p>
        </p:txBody>
      </p:sp>
      <p:sp>
        <p:nvSpPr>
          <p:cNvPr id="10" name="TextBox 9"/>
          <p:cNvSpPr txBox="1"/>
          <p:nvPr/>
        </p:nvSpPr>
        <p:spPr>
          <a:xfrm>
            <a:off x="642910" y="2071678"/>
            <a:ext cx="8143932" cy="4324261"/>
          </a:xfrm>
          <a:prstGeom prst="rect">
            <a:avLst/>
          </a:prstGeom>
          <a:noFill/>
        </p:spPr>
        <p:txBody>
          <a:bodyPr wrap="square" rtlCol="0">
            <a:spAutoFit/>
          </a:bodyPr>
          <a:lstStyle/>
          <a:p>
            <a:pPr marL="342900" indent="-342900">
              <a:buFont typeface="Wingdings" pitchFamily="2" charset="2"/>
              <a:buChar char="Ø"/>
            </a:pPr>
            <a:r>
              <a:rPr lang="en-US" sz="2500" dirty="0" smtClean="0"/>
              <a:t>Differs from country to country (or even state to state)</a:t>
            </a:r>
          </a:p>
          <a:p>
            <a:pPr marL="342900" indent="-342900">
              <a:buFont typeface="Wingdings" pitchFamily="2" charset="2"/>
              <a:buChar char="Ø"/>
            </a:pPr>
            <a:r>
              <a:rPr lang="en-US" sz="2500" dirty="0" smtClean="0"/>
              <a:t>Is in </a:t>
            </a:r>
            <a:r>
              <a:rPr lang="en-US" sz="2500" dirty="0" smtClean="0"/>
              <a:t>black and white</a:t>
            </a:r>
          </a:p>
          <a:p>
            <a:pPr marL="342900" indent="-342900">
              <a:buFont typeface="Wingdings" pitchFamily="2" charset="2"/>
              <a:buChar char="Ø"/>
            </a:pPr>
            <a:r>
              <a:rPr lang="en-US" sz="2500" dirty="0" smtClean="0"/>
              <a:t>Contains chunky paragraphs</a:t>
            </a:r>
          </a:p>
          <a:p>
            <a:pPr marL="342900" indent="-342900">
              <a:buFont typeface="Wingdings" pitchFamily="2" charset="2"/>
              <a:buChar char="Ø"/>
            </a:pPr>
            <a:r>
              <a:rPr lang="en-US" sz="2500" dirty="0" smtClean="0"/>
              <a:t>Can be hard to understand</a:t>
            </a:r>
          </a:p>
          <a:p>
            <a:pPr marL="342900" indent="-342900">
              <a:buFont typeface="Wingdings" pitchFamily="2" charset="2"/>
              <a:buChar char="Ø"/>
            </a:pPr>
            <a:r>
              <a:rPr lang="en-US" sz="2500" dirty="0" smtClean="0"/>
              <a:t>Is aimed at: Teachers? Parents? Students?</a:t>
            </a:r>
          </a:p>
          <a:p>
            <a:pPr marL="342900" indent="-342900">
              <a:buFont typeface="Wingdings" pitchFamily="2" charset="2"/>
              <a:buChar char="Ø"/>
            </a:pPr>
            <a:r>
              <a:rPr lang="en-US" sz="2500" dirty="0" smtClean="0"/>
              <a:t>Changes often</a:t>
            </a:r>
          </a:p>
          <a:p>
            <a:pPr marL="342900" indent="-342900">
              <a:buFont typeface="Wingdings" pitchFamily="2" charset="2"/>
              <a:buChar char="Ø"/>
            </a:pPr>
            <a:r>
              <a:rPr lang="en-US" sz="2500" dirty="0" smtClean="0"/>
              <a:t>Can scare teachers from continuing or recommencing their teaching careers (e.g. maternity leave).</a:t>
            </a:r>
          </a:p>
          <a:p>
            <a:pPr marL="342900" indent="-342900">
              <a:buFont typeface="Wingdings" pitchFamily="2" charset="2"/>
              <a:buChar char="Ø"/>
            </a:pPr>
            <a:endParaRPr lang="en-US" sz="2500" dirty="0" smtClean="0"/>
          </a:p>
          <a:p>
            <a:pPr marL="342900" indent="-342900">
              <a:buFont typeface="Wingdings" pitchFamily="2" charset="2"/>
              <a:buChar char="Ø"/>
            </a:pPr>
            <a:endParaRPr lang="en-US" sz="2500" dirty="0" smtClean="0"/>
          </a:p>
          <a:p>
            <a:pPr marL="342900" indent="-342900"/>
            <a:endParaRPr lang="en-AU"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ppc.png"/>
          <p:cNvPicPr>
            <a:picLocks noChangeAspect="1"/>
          </p:cNvPicPr>
          <p:nvPr/>
        </p:nvPicPr>
        <p:blipFill>
          <a:blip r:embed="rId2"/>
          <a:stretch>
            <a:fillRect/>
          </a:stretch>
        </p:blipFill>
        <p:spPr>
          <a:xfrm>
            <a:off x="0" y="0"/>
            <a:ext cx="9144000" cy="1135856"/>
          </a:xfrm>
          <a:prstGeom prst="rect">
            <a:avLst/>
          </a:prstGeom>
        </p:spPr>
      </p:pic>
      <p:sp>
        <p:nvSpPr>
          <p:cNvPr id="2" name="Title 1"/>
          <p:cNvSpPr>
            <a:spLocks noGrp="1"/>
          </p:cNvSpPr>
          <p:nvPr>
            <p:ph type="title"/>
          </p:nvPr>
        </p:nvSpPr>
        <p:spPr>
          <a:xfrm>
            <a:off x="304800" y="1304916"/>
            <a:ext cx="8686800" cy="838200"/>
          </a:xfrm>
        </p:spPr>
        <p:txBody>
          <a:bodyPr/>
          <a:lstStyle/>
          <a:p>
            <a:r>
              <a:rPr lang="en-US" dirty="0" smtClean="0"/>
              <a:t>Curriculum….</a:t>
            </a:r>
            <a:endParaRPr lang="en-AU" dirty="0"/>
          </a:p>
        </p:txBody>
      </p:sp>
      <p:sp>
        <p:nvSpPr>
          <p:cNvPr id="8" name="TextBox 7"/>
          <p:cNvSpPr txBox="1"/>
          <p:nvPr/>
        </p:nvSpPr>
        <p:spPr>
          <a:xfrm>
            <a:off x="642910" y="270197"/>
            <a:ext cx="7715304" cy="1015663"/>
          </a:xfrm>
          <a:prstGeom prst="rect">
            <a:avLst/>
          </a:prstGeom>
          <a:noFill/>
        </p:spPr>
        <p:txBody>
          <a:bodyPr wrap="square" rtlCol="0">
            <a:spAutoFit/>
          </a:bodyPr>
          <a:lstStyle/>
          <a:p>
            <a:pPr algn="ctr"/>
            <a:r>
              <a:rPr lang="en-AU" sz="1200" b="1" dirty="0" smtClean="0">
                <a:hlinkClick r:id="rId3"/>
              </a:rPr>
              <a:t>Excellence in Professional Practice Conference </a:t>
            </a:r>
            <a:endParaRPr lang="en-AU" sz="1200" b="1" dirty="0" smtClean="0"/>
          </a:p>
          <a:p>
            <a:pPr algn="ctr"/>
            <a:r>
              <a:rPr lang="en-AU" sz="1200" dirty="0" smtClean="0"/>
              <a:t>Improving assessments of student learning</a:t>
            </a:r>
          </a:p>
          <a:p>
            <a:pPr algn="ctr"/>
            <a:r>
              <a:rPr lang="en-AU" sz="1200" dirty="0" smtClean="0"/>
              <a:t>21-23 May 2015</a:t>
            </a:r>
            <a:br>
              <a:rPr lang="en-AU" sz="1200" dirty="0" smtClean="0"/>
            </a:br>
            <a:r>
              <a:rPr lang="en-AU" sz="1200" dirty="0" smtClean="0"/>
              <a:t>Novotel, Brighton Beach, Sydney</a:t>
            </a:r>
          </a:p>
          <a:p>
            <a:pPr algn="ctr"/>
            <a:endParaRPr lang="en-AU" sz="1200" dirty="0"/>
          </a:p>
        </p:txBody>
      </p:sp>
      <p:sp>
        <p:nvSpPr>
          <p:cNvPr id="10" name="TextBox 9"/>
          <p:cNvSpPr txBox="1"/>
          <p:nvPr/>
        </p:nvSpPr>
        <p:spPr>
          <a:xfrm>
            <a:off x="642910" y="2143116"/>
            <a:ext cx="8143932" cy="477054"/>
          </a:xfrm>
          <a:prstGeom prst="rect">
            <a:avLst/>
          </a:prstGeom>
          <a:noFill/>
        </p:spPr>
        <p:txBody>
          <a:bodyPr wrap="square" rtlCol="0">
            <a:spAutoFit/>
          </a:bodyPr>
          <a:lstStyle/>
          <a:p>
            <a:pPr marL="342900" indent="-342900">
              <a:buFont typeface="Wingdings" pitchFamily="2" charset="2"/>
              <a:buChar char="Ø"/>
            </a:pPr>
            <a:r>
              <a:rPr lang="en-US" sz="2500" dirty="0" smtClean="0"/>
              <a:t>But it doesn’t have to be like that...</a:t>
            </a:r>
            <a:endParaRPr lang="en-US" sz="25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ppc.png"/>
          <p:cNvPicPr>
            <a:picLocks noChangeAspect="1"/>
          </p:cNvPicPr>
          <p:nvPr/>
        </p:nvPicPr>
        <p:blipFill>
          <a:blip r:embed="rId2"/>
          <a:stretch>
            <a:fillRect/>
          </a:stretch>
        </p:blipFill>
        <p:spPr>
          <a:xfrm>
            <a:off x="0" y="0"/>
            <a:ext cx="9144000" cy="1135856"/>
          </a:xfrm>
          <a:prstGeom prst="rect">
            <a:avLst/>
          </a:prstGeom>
        </p:spPr>
      </p:pic>
      <p:sp>
        <p:nvSpPr>
          <p:cNvPr id="2" name="Title 1"/>
          <p:cNvSpPr>
            <a:spLocks noGrp="1"/>
          </p:cNvSpPr>
          <p:nvPr>
            <p:ph type="title"/>
          </p:nvPr>
        </p:nvSpPr>
        <p:spPr>
          <a:xfrm>
            <a:off x="304800" y="1142984"/>
            <a:ext cx="8686800" cy="838200"/>
          </a:xfrm>
        </p:spPr>
        <p:txBody>
          <a:bodyPr/>
          <a:lstStyle/>
          <a:p>
            <a:r>
              <a:rPr lang="en-US" dirty="0" smtClean="0"/>
              <a:t>Curriculum….</a:t>
            </a:r>
            <a:endParaRPr lang="en-AU" dirty="0"/>
          </a:p>
        </p:txBody>
      </p:sp>
      <p:sp>
        <p:nvSpPr>
          <p:cNvPr id="8" name="TextBox 7"/>
          <p:cNvSpPr txBox="1"/>
          <p:nvPr/>
        </p:nvSpPr>
        <p:spPr>
          <a:xfrm>
            <a:off x="642910" y="270197"/>
            <a:ext cx="7715304" cy="1015663"/>
          </a:xfrm>
          <a:prstGeom prst="rect">
            <a:avLst/>
          </a:prstGeom>
          <a:noFill/>
        </p:spPr>
        <p:txBody>
          <a:bodyPr wrap="square" rtlCol="0">
            <a:spAutoFit/>
          </a:bodyPr>
          <a:lstStyle/>
          <a:p>
            <a:pPr algn="ctr"/>
            <a:r>
              <a:rPr lang="en-AU" sz="1200" b="1" dirty="0" smtClean="0">
                <a:hlinkClick r:id="rId3"/>
              </a:rPr>
              <a:t>Excellence in Professional Practice Conference </a:t>
            </a:r>
            <a:endParaRPr lang="en-AU" sz="1200" b="1" dirty="0" smtClean="0"/>
          </a:p>
          <a:p>
            <a:pPr algn="ctr"/>
            <a:r>
              <a:rPr lang="en-AU" sz="1200" dirty="0" smtClean="0"/>
              <a:t>Improving assessments of student learning</a:t>
            </a:r>
          </a:p>
          <a:p>
            <a:pPr algn="ctr"/>
            <a:r>
              <a:rPr lang="en-AU" sz="1200" dirty="0" smtClean="0"/>
              <a:t>21-23 May 2015</a:t>
            </a:r>
            <a:br>
              <a:rPr lang="en-AU" sz="1200" dirty="0" smtClean="0"/>
            </a:br>
            <a:r>
              <a:rPr lang="en-AU" sz="1200" dirty="0" smtClean="0"/>
              <a:t>Novotel, Brighton Beach, Sydney</a:t>
            </a:r>
          </a:p>
          <a:p>
            <a:pPr algn="ctr"/>
            <a:endParaRPr lang="en-AU" sz="1200" dirty="0"/>
          </a:p>
        </p:txBody>
      </p:sp>
      <p:sp>
        <p:nvSpPr>
          <p:cNvPr id="10" name="TextBox 9"/>
          <p:cNvSpPr txBox="1"/>
          <p:nvPr/>
        </p:nvSpPr>
        <p:spPr>
          <a:xfrm>
            <a:off x="642910" y="1838308"/>
            <a:ext cx="8143932" cy="1246495"/>
          </a:xfrm>
          <a:prstGeom prst="rect">
            <a:avLst/>
          </a:prstGeom>
          <a:noFill/>
        </p:spPr>
        <p:txBody>
          <a:bodyPr wrap="square" rtlCol="0">
            <a:spAutoFit/>
          </a:bodyPr>
          <a:lstStyle/>
          <a:p>
            <a:pPr marL="342900" indent="-342900">
              <a:buFont typeface="Wingdings" pitchFamily="2" charset="2"/>
              <a:buChar char="Ø"/>
            </a:pPr>
            <a:r>
              <a:rPr lang="en-US" sz="2500" dirty="0" smtClean="0"/>
              <a:t>Various provinces in Canada release already their curricula in tables, however, not all related statements align.</a:t>
            </a:r>
            <a:endParaRPr lang="en-AU" sz="2500" dirty="0"/>
          </a:p>
        </p:txBody>
      </p:sp>
      <p:pic>
        <p:nvPicPr>
          <p:cNvPr id="7170" name="Picture 2">
            <a:hlinkClick r:id="rId4"/>
          </p:cNvPr>
          <p:cNvPicPr>
            <a:picLocks noChangeAspect="1" noChangeArrowheads="1"/>
          </p:cNvPicPr>
          <p:nvPr/>
        </p:nvPicPr>
        <p:blipFill>
          <a:blip r:embed="rId5"/>
          <a:srcRect/>
          <a:stretch>
            <a:fillRect/>
          </a:stretch>
        </p:blipFill>
        <p:spPr bwMode="auto">
          <a:xfrm>
            <a:off x="2143108" y="2714620"/>
            <a:ext cx="5929354" cy="407300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ppc.png"/>
          <p:cNvPicPr>
            <a:picLocks noChangeAspect="1"/>
          </p:cNvPicPr>
          <p:nvPr/>
        </p:nvPicPr>
        <p:blipFill>
          <a:blip r:embed="rId2"/>
          <a:stretch>
            <a:fillRect/>
          </a:stretch>
        </p:blipFill>
        <p:spPr>
          <a:xfrm>
            <a:off x="0" y="0"/>
            <a:ext cx="9144000" cy="1135856"/>
          </a:xfrm>
          <a:prstGeom prst="rect">
            <a:avLst/>
          </a:prstGeom>
        </p:spPr>
      </p:pic>
      <p:sp>
        <p:nvSpPr>
          <p:cNvPr id="2" name="Title 1"/>
          <p:cNvSpPr>
            <a:spLocks noGrp="1"/>
          </p:cNvSpPr>
          <p:nvPr>
            <p:ph type="title"/>
          </p:nvPr>
        </p:nvSpPr>
        <p:spPr>
          <a:xfrm>
            <a:off x="304800" y="1304916"/>
            <a:ext cx="8686800" cy="838200"/>
          </a:xfrm>
        </p:spPr>
        <p:txBody>
          <a:bodyPr/>
          <a:lstStyle/>
          <a:p>
            <a:r>
              <a:rPr lang="en-US" dirty="0" smtClean="0"/>
              <a:t>Curriculum IS MEANT TO:</a:t>
            </a:r>
            <a:endParaRPr lang="en-AU" dirty="0"/>
          </a:p>
        </p:txBody>
      </p:sp>
      <p:sp>
        <p:nvSpPr>
          <p:cNvPr id="8" name="TextBox 7"/>
          <p:cNvSpPr txBox="1"/>
          <p:nvPr/>
        </p:nvSpPr>
        <p:spPr>
          <a:xfrm>
            <a:off x="642910" y="270197"/>
            <a:ext cx="7715304" cy="1015663"/>
          </a:xfrm>
          <a:prstGeom prst="rect">
            <a:avLst/>
          </a:prstGeom>
          <a:noFill/>
        </p:spPr>
        <p:txBody>
          <a:bodyPr wrap="square" rtlCol="0">
            <a:spAutoFit/>
          </a:bodyPr>
          <a:lstStyle/>
          <a:p>
            <a:pPr algn="ctr"/>
            <a:r>
              <a:rPr lang="en-AU" sz="1200" b="1" dirty="0" smtClean="0">
                <a:hlinkClick r:id="rId3"/>
              </a:rPr>
              <a:t>Excellence in Professional Practice Conference </a:t>
            </a:r>
            <a:endParaRPr lang="en-AU" sz="1200" b="1" dirty="0" smtClean="0"/>
          </a:p>
          <a:p>
            <a:pPr algn="ctr"/>
            <a:r>
              <a:rPr lang="en-AU" sz="1200" dirty="0" smtClean="0"/>
              <a:t>Improving assessments of student learning</a:t>
            </a:r>
          </a:p>
          <a:p>
            <a:pPr algn="ctr"/>
            <a:r>
              <a:rPr lang="en-AU" sz="1200" dirty="0" smtClean="0"/>
              <a:t>21-23 May 2015</a:t>
            </a:r>
            <a:br>
              <a:rPr lang="en-AU" sz="1200" dirty="0" smtClean="0"/>
            </a:br>
            <a:r>
              <a:rPr lang="en-AU" sz="1200" dirty="0" smtClean="0"/>
              <a:t>Novotel, Brighton Beach, Sydney</a:t>
            </a:r>
          </a:p>
          <a:p>
            <a:pPr algn="ctr"/>
            <a:endParaRPr lang="en-AU" sz="1200" dirty="0"/>
          </a:p>
        </p:txBody>
      </p:sp>
      <p:sp>
        <p:nvSpPr>
          <p:cNvPr id="10" name="TextBox 9"/>
          <p:cNvSpPr txBox="1"/>
          <p:nvPr/>
        </p:nvSpPr>
        <p:spPr>
          <a:xfrm>
            <a:off x="0" y="2143116"/>
            <a:ext cx="9144000" cy="3785652"/>
          </a:xfrm>
          <a:prstGeom prst="rect">
            <a:avLst/>
          </a:prstGeom>
          <a:noFill/>
        </p:spPr>
        <p:txBody>
          <a:bodyPr wrap="square" rtlCol="0">
            <a:spAutoFit/>
          </a:bodyPr>
          <a:lstStyle/>
          <a:p>
            <a:pPr marL="514350" indent="-514350">
              <a:buFont typeface="+mj-lt"/>
              <a:buAutoNum type="arabicPeriod"/>
            </a:pPr>
            <a:r>
              <a:rPr lang="en-US" sz="3000" dirty="0" smtClean="0"/>
              <a:t>Guide all those involved in education to know </a:t>
            </a:r>
            <a:r>
              <a:rPr lang="en-US" sz="3000" i="1" dirty="0" smtClean="0"/>
              <a:t>what needs to be known to help everyone achieve their potential</a:t>
            </a:r>
          </a:p>
          <a:p>
            <a:pPr marL="514350" indent="-514350">
              <a:buFont typeface="+mj-lt"/>
              <a:buAutoNum type="arabicPeriod"/>
            </a:pPr>
            <a:endParaRPr lang="en-US" sz="3000" dirty="0" smtClean="0"/>
          </a:p>
          <a:p>
            <a:pPr marL="514350" indent="-514350">
              <a:buFont typeface="+mj-lt"/>
              <a:buAutoNum type="arabicPeriod"/>
            </a:pPr>
            <a:r>
              <a:rPr lang="en-US" sz="3000" dirty="0" smtClean="0"/>
              <a:t>Be easy to understand for all stakeholders.</a:t>
            </a:r>
          </a:p>
          <a:p>
            <a:pPr marL="514350" indent="-514350">
              <a:buFont typeface="+mj-lt"/>
              <a:buAutoNum type="arabicPeriod"/>
            </a:pPr>
            <a:endParaRPr lang="en-US" sz="3000" dirty="0" smtClean="0"/>
          </a:p>
          <a:p>
            <a:pPr marL="514350" indent="-514350" algn="ctr"/>
            <a:r>
              <a:rPr lang="en-US" sz="3000" dirty="0" smtClean="0"/>
              <a:t>This is where </a:t>
            </a:r>
            <a:r>
              <a:rPr lang="en-US" sz="3000" dirty="0" smtClean="0">
                <a:solidFill>
                  <a:srgbClr val="00B050"/>
                </a:solidFill>
              </a:rPr>
              <a:t>The </a:t>
            </a:r>
            <a:r>
              <a:rPr lang="en-US" sz="3000" i="1" dirty="0" smtClean="0">
                <a:solidFill>
                  <a:srgbClr val="00B050"/>
                </a:solidFill>
              </a:rPr>
              <a:t>Progressive </a:t>
            </a:r>
            <a:r>
              <a:rPr lang="en-US" sz="3000" dirty="0" smtClean="0">
                <a:solidFill>
                  <a:srgbClr val="00B050"/>
                </a:solidFill>
              </a:rPr>
              <a:t>Curriculum </a:t>
            </a:r>
            <a:r>
              <a:rPr lang="en-US" sz="3000" dirty="0" smtClean="0">
                <a:solidFill>
                  <a:srgbClr val="00B050"/>
                </a:solidFill>
              </a:rPr>
              <a:t>Frameworks</a:t>
            </a:r>
            <a:r>
              <a:rPr lang="en-US" sz="3000" dirty="0" smtClean="0"/>
              <a:t> </a:t>
            </a:r>
            <a:endParaRPr lang="en-US" sz="3000" dirty="0" smtClean="0"/>
          </a:p>
          <a:p>
            <a:pPr marL="514350" indent="-514350" algn="ctr"/>
            <a:r>
              <a:rPr lang="en-US" sz="3000" dirty="0" smtClean="0"/>
              <a:t>fill a gap.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ppc.png"/>
          <p:cNvPicPr>
            <a:picLocks noChangeAspect="1"/>
          </p:cNvPicPr>
          <p:nvPr/>
        </p:nvPicPr>
        <p:blipFill>
          <a:blip r:embed="rId3"/>
          <a:stretch>
            <a:fillRect/>
          </a:stretch>
        </p:blipFill>
        <p:spPr>
          <a:xfrm>
            <a:off x="0" y="-24"/>
            <a:ext cx="9144000" cy="1135856"/>
          </a:xfrm>
          <a:prstGeom prst="rect">
            <a:avLst/>
          </a:prstGeom>
        </p:spPr>
      </p:pic>
      <p:sp>
        <p:nvSpPr>
          <p:cNvPr id="2" name="Title 1"/>
          <p:cNvSpPr>
            <a:spLocks noGrp="1"/>
          </p:cNvSpPr>
          <p:nvPr>
            <p:ph type="title"/>
          </p:nvPr>
        </p:nvSpPr>
        <p:spPr>
          <a:xfrm>
            <a:off x="304800" y="928670"/>
            <a:ext cx="8686800" cy="838200"/>
          </a:xfrm>
        </p:spPr>
        <p:txBody>
          <a:bodyPr/>
          <a:lstStyle/>
          <a:p>
            <a:r>
              <a:rPr lang="en-US" dirty="0" smtClean="0"/>
              <a:t>PCF </a:t>
            </a:r>
            <a:r>
              <a:rPr lang="en-US" dirty="0" smtClean="0"/>
              <a:t>Introduction:</a:t>
            </a:r>
            <a:endParaRPr lang="en-AU" dirty="0"/>
          </a:p>
        </p:txBody>
      </p:sp>
      <p:sp>
        <p:nvSpPr>
          <p:cNvPr id="8" name="TextBox 7"/>
          <p:cNvSpPr txBox="1"/>
          <p:nvPr/>
        </p:nvSpPr>
        <p:spPr>
          <a:xfrm>
            <a:off x="642910" y="270197"/>
            <a:ext cx="7715304" cy="1015663"/>
          </a:xfrm>
          <a:prstGeom prst="rect">
            <a:avLst/>
          </a:prstGeom>
          <a:noFill/>
        </p:spPr>
        <p:txBody>
          <a:bodyPr wrap="square" rtlCol="0">
            <a:spAutoFit/>
          </a:bodyPr>
          <a:lstStyle/>
          <a:p>
            <a:pPr algn="ctr"/>
            <a:r>
              <a:rPr lang="en-AU" sz="1200" b="1" dirty="0" smtClean="0">
                <a:hlinkClick r:id="rId4"/>
              </a:rPr>
              <a:t>Excellence in Professional Practice Conference </a:t>
            </a:r>
            <a:endParaRPr lang="en-AU" sz="1200" b="1" dirty="0" smtClean="0"/>
          </a:p>
          <a:p>
            <a:pPr algn="ctr"/>
            <a:r>
              <a:rPr lang="en-AU" sz="1200" dirty="0" smtClean="0"/>
              <a:t>Improving assessments of student learning</a:t>
            </a:r>
          </a:p>
          <a:p>
            <a:pPr algn="ctr"/>
            <a:r>
              <a:rPr lang="en-AU" sz="1200" dirty="0" smtClean="0"/>
              <a:t>21-23 May 2015</a:t>
            </a:r>
            <a:br>
              <a:rPr lang="en-AU" sz="1200" dirty="0" smtClean="0"/>
            </a:br>
            <a:r>
              <a:rPr lang="en-AU" sz="1200" dirty="0" smtClean="0"/>
              <a:t>Novotel, Brighton Beach, Sydney</a:t>
            </a:r>
          </a:p>
          <a:p>
            <a:pPr algn="ctr"/>
            <a:endParaRPr lang="en-AU" sz="1200" dirty="0"/>
          </a:p>
        </p:txBody>
      </p:sp>
      <p:sp>
        <p:nvSpPr>
          <p:cNvPr id="10" name="TextBox 9"/>
          <p:cNvSpPr txBox="1"/>
          <p:nvPr/>
        </p:nvSpPr>
        <p:spPr>
          <a:xfrm>
            <a:off x="71406" y="1766870"/>
            <a:ext cx="8143932" cy="1754326"/>
          </a:xfrm>
          <a:prstGeom prst="rect">
            <a:avLst/>
          </a:prstGeom>
          <a:noFill/>
        </p:spPr>
        <p:txBody>
          <a:bodyPr wrap="square" rtlCol="0">
            <a:spAutoFit/>
          </a:bodyPr>
          <a:lstStyle/>
          <a:p>
            <a:pPr marL="342900" indent="-342900"/>
            <a:r>
              <a:rPr lang="en-US" dirty="0" smtClean="0"/>
              <a:t> The PCF are a replica of the current curriculum </a:t>
            </a:r>
            <a:r>
              <a:rPr lang="en-US" dirty="0" smtClean="0"/>
              <a:t>(ACARA &amp; VCAA) documents</a:t>
            </a:r>
            <a:r>
              <a:rPr lang="en-US" dirty="0" smtClean="0"/>
              <a:t>:</a:t>
            </a:r>
          </a:p>
          <a:p>
            <a:pPr marL="342900" indent="-342900">
              <a:buFont typeface="Wingdings" pitchFamily="2" charset="2"/>
              <a:buChar char="Ø"/>
            </a:pPr>
            <a:r>
              <a:rPr lang="en-US" dirty="0" smtClean="0"/>
              <a:t>NOT A WORD HAS CHANGED (although </a:t>
            </a:r>
            <a:r>
              <a:rPr lang="en-US" dirty="0" smtClean="0"/>
              <a:t>ACARA did permit the use of </a:t>
            </a:r>
            <a:r>
              <a:rPr lang="en-US" dirty="0" smtClean="0"/>
              <a:t>capital letters at the start of each </a:t>
            </a:r>
            <a:r>
              <a:rPr lang="en-US" dirty="0" smtClean="0"/>
              <a:t>elaboration</a:t>
            </a:r>
            <a:r>
              <a:rPr lang="en-US" dirty="0" smtClean="0">
                <a:sym typeface="Wingdings" pitchFamily="2" charset="2"/>
              </a:rPr>
              <a:t>)</a:t>
            </a:r>
            <a:endParaRPr lang="en-US" dirty="0" smtClean="0">
              <a:sym typeface="Wingdings" pitchFamily="2" charset="2"/>
            </a:endParaRPr>
          </a:p>
          <a:p>
            <a:pPr marL="342900" indent="-342900">
              <a:buFont typeface="Wingdings" pitchFamily="2" charset="2"/>
              <a:buChar char="Ø"/>
            </a:pPr>
            <a:r>
              <a:rPr lang="en-US" dirty="0" smtClean="0">
                <a:sym typeface="Wingdings" pitchFamily="2" charset="2"/>
              </a:rPr>
              <a:t>It’s been put into a table</a:t>
            </a:r>
          </a:p>
          <a:p>
            <a:pPr marL="342900" indent="-342900">
              <a:buFont typeface="Wingdings" pitchFamily="2" charset="2"/>
              <a:buChar char="Ø"/>
            </a:pPr>
            <a:r>
              <a:rPr lang="en-US" b="1" dirty="0" err="1" smtClean="0">
                <a:solidFill>
                  <a:srgbClr val="7030A0"/>
                </a:solidFill>
                <a:sym typeface="Wingdings" pitchFamily="2" charset="2"/>
              </a:rPr>
              <a:t>Colour</a:t>
            </a:r>
            <a:r>
              <a:rPr lang="en-US" b="1" dirty="0" smtClean="0">
                <a:solidFill>
                  <a:srgbClr val="7030A0"/>
                </a:solidFill>
                <a:sym typeface="Wingdings" pitchFamily="2" charset="2"/>
              </a:rPr>
              <a:t> and bolded text </a:t>
            </a:r>
            <a:r>
              <a:rPr lang="en-US" dirty="0" smtClean="0">
                <a:sym typeface="Wingdings" pitchFamily="2" charset="2"/>
              </a:rPr>
              <a:t>denotes progression</a:t>
            </a:r>
            <a:endParaRPr lang="en-AU" dirty="0" smtClean="0">
              <a:sym typeface="Wingdings" pitchFamily="2" charset="2"/>
            </a:endParaRPr>
          </a:p>
          <a:p>
            <a:pPr marL="342900" indent="-342900">
              <a:buFont typeface="Wingdings" pitchFamily="2" charset="2"/>
              <a:buChar char="Ø"/>
            </a:pPr>
            <a:r>
              <a:rPr lang="en-US" b="1" dirty="0" smtClean="0">
                <a:sym typeface="Wingdings" pitchFamily="2" charset="2"/>
              </a:rPr>
              <a:t>Each </a:t>
            </a:r>
            <a:r>
              <a:rPr lang="en-US" b="1" dirty="0" smtClean="0">
                <a:solidFill>
                  <a:srgbClr val="00B050"/>
                </a:solidFill>
                <a:sym typeface="Wingdings" pitchFamily="2" charset="2"/>
              </a:rPr>
              <a:t>grade</a:t>
            </a:r>
            <a:r>
              <a:rPr lang="en-US" b="1" dirty="0" smtClean="0">
                <a:sym typeface="Wingdings" pitchFamily="2" charset="2"/>
              </a:rPr>
              <a:t>/</a:t>
            </a:r>
            <a:r>
              <a:rPr lang="en-US" b="1" dirty="0" smtClean="0">
                <a:solidFill>
                  <a:srgbClr val="0070C0"/>
                </a:solidFill>
                <a:sym typeface="Wingdings" pitchFamily="2" charset="2"/>
              </a:rPr>
              <a:t>level</a:t>
            </a:r>
            <a:r>
              <a:rPr lang="en-US" b="1" dirty="0" smtClean="0">
                <a:sym typeface="Wingdings" pitchFamily="2" charset="2"/>
              </a:rPr>
              <a:t> </a:t>
            </a:r>
            <a:r>
              <a:rPr lang="en-US" b="1" dirty="0" smtClean="0">
                <a:solidFill>
                  <a:srgbClr val="FF0000"/>
                </a:solidFill>
                <a:sym typeface="Wingdings" pitchFamily="2" charset="2"/>
              </a:rPr>
              <a:t>has</a:t>
            </a:r>
            <a:r>
              <a:rPr lang="en-US" b="1" dirty="0" smtClean="0">
                <a:sym typeface="Wingdings" pitchFamily="2" charset="2"/>
              </a:rPr>
              <a:t> </a:t>
            </a:r>
            <a:r>
              <a:rPr lang="en-US" b="1" dirty="0" smtClean="0">
                <a:solidFill>
                  <a:srgbClr val="7030A0"/>
                </a:solidFill>
                <a:sym typeface="Wingdings" pitchFamily="2" charset="2"/>
              </a:rPr>
              <a:t>its</a:t>
            </a:r>
            <a:r>
              <a:rPr lang="en-US" b="1" dirty="0" smtClean="0">
                <a:sym typeface="Wingdings" pitchFamily="2" charset="2"/>
              </a:rPr>
              <a:t> </a:t>
            </a:r>
            <a:r>
              <a:rPr lang="en-US" b="1" dirty="0" smtClean="0">
                <a:solidFill>
                  <a:srgbClr val="FFC000"/>
                </a:solidFill>
                <a:sym typeface="Wingdings" pitchFamily="2" charset="2"/>
              </a:rPr>
              <a:t>own</a:t>
            </a:r>
            <a:r>
              <a:rPr lang="en-US" b="1" dirty="0" smtClean="0">
                <a:sym typeface="Wingdings" pitchFamily="2" charset="2"/>
              </a:rPr>
              <a:t> </a:t>
            </a:r>
            <a:r>
              <a:rPr lang="en-US" b="1" dirty="0" err="1" smtClean="0">
                <a:solidFill>
                  <a:srgbClr val="CC9900"/>
                </a:solidFill>
                <a:sym typeface="Wingdings" pitchFamily="2" charset="2"/>
              </a:rPr>
              <a:t>colour</a:t>
            </a:r>
            <a:r>
              <a:rPr lang="en-US" b="1" dirty="0" smtClean="0">
                <a:solidFill>
                  <a:srgbClr val="FF0066"/>
                </a:solidFill>
                <a:sym typeface="Wingdings" pitchFamily="2" charset="2"/>
              </a:rPr>
              <a:t>!</a:t>
            </a:r>
            <a:endParaRPr lang="en-AU" b="1" dirty="0">
              <a:solidFill>
                <a:srgbClr val="FF0066"/>
              </a:solidFill>
            </a:endParaRPr>
          </a:p>
        </p:txBody>
      </p:sp>
      <p:pic>
        <p:nvPicPr>
          <p:cNvPr id="11" name="Picture 10" descr="ACMaths.png">
            <a:hlinkClick r:id="rId5"/>
          </p:cNvPr>
          <p:cNvPicPr>
            <a:picLocks noChangeAspect="1"/>
          </p:cNvPicPr>
          <p:nvPr/>
        </p:nvPicPr>
        <p:blipFill>
          <a:blip r:embed="rId6" cstate="print"/>
          <a:stretch>
            <a:fillRect/>
          </a:stretch>
        </p:blipFill>
        <p:spPr>
          <a:xfrm>
            <a:off x="4857752" y="2500306"/>
            <a:ext cx="4143404" cy="3522972"/>
          </a:xfrm>
          <a:prstGeom prst="rect">
            <a:avLst/>
          </a:prstGeom>
        </p:spPr>
      </p:pic>
      <p:pic>
        <p:nvPicPr>
          <p:cNvPr id="2050" name="Picture 2"/>
          <p:cNvPicPr>
            <a:picLocks noChangeAspect="1" noChangeArrowheads="1"/>
          </p:cNvPicPr>
          <p:nvPr/>
        </p:nvPicPr>
        <p:blipFill>
          <a:blip r:embed="rId7"/>
          <a:srcRect/>
          <a:stretch>
            <a:fillRect/>
          </a:stretch>
        </p:blipFill>
        <p:spPr bwMode="auto">
          <a:xfrm>
            <a:off x="457198" y="3624258"/>
            <a:ext cx="3829050" cy="2752725"/>
          </a:xfrm>
          <a:prstGeom prst="rect">
            <a:avLst/>
          </a:prstGeom>
          <a:noFill/>
          <a:ln w="9525">
            <a:noFill/>
            <a:miter lim="800000"/>
            <a:headEnd/>
            <a:tailEnd/>
          </a:ln>
          <a:effectLst/>
        </p:spPr>
      </p:pic>
      <p:pic>
        <p:nvPicPr>
          <p:cNvPr id="12" name="Alexander The Meerkat - Simples.mp3">
            <a:hlinkClick r:id="" action="ppaction://media"/>
          </p:cNvPr>
          <p:cNvPicPr>
            <a:picLocks noRot="1" noChangeAspect="1"/>
          </p:cNvPicPr>
          <p:nvPr>
            <a:audioFile r:link="rId1"/>
          </p:nvPr>
        </p:nvPicPr>
        <p:blipFill>
          <a:blip r:embed="rId8"/>
          <a:stretch>
            <a:fillRect/>
          </a:stretch>
        </p:blipFill>
        <p:spPr>
          <a:xfrm>
            <a:off x="3714744" y="4695828"/>
            <a:ext cx="304800" cy="304800"/>
          </a:xfrm>
          <a:prstGeom prst="rect">
            <a:avLst/>
          </a:prstGeom>
        </p:spPr>
      </p:pic>
      <p:sp>
        <p:nvSpPr>
          <p:cNvPr id="9" name="Rectangle 8"/>
          <p:cNvSpPr/>
          <p:nvPr/>
        </p:nvSpPr>
        <p:spPr>
          <a:xfrm>
            <a:off x="0" y="6417254"/>
            <a:ext cx="9144000" cy="369332"/>
          </a:xfrm>
          <a:prstGeom prst="rect">
            <a:avLst/>
          </a:prstGeom>
        </p:spPr>
        <p:txBody>
          <a:bodyPr wrap="square">
            <a:spAutoFit/>
          </a:bodyPr>
          <a:lstStyle/>
          <a:p>
            <a:r>
              <a:rPr lang="en-AU" dirty="0" smtClean="0"/>
              <a:t>The documents below comply with the </a:t>
            </a:r>
            <a:r>
              <a:rPr lang="en-AU" dirty="0" smtClean="0">
                <a:hlinkClick r:id="rId9"/>
              </a:rPr>
              <a:t>ACARA Copyright Guidelines</a:t>
            </a:r>
            <a:r>
              <a:rPr lang="en-AU" dirty="0" smtClean="0"/>
              <a:t> - see the disclaimer </a:t>
            </a:r>
            <a:r>
              <a:rPr lang="en-AU" dirty="0" smtClean="0">
                <a:hlinkClick r:id="rId10"/>
              </a:rPr>
              <a:t>here</a:t>
            </a:r>
            <a:r>
              <a:rPr lang="en-AU" dirty="0" smtClean="0"/>
              <a:t>.</a:t>
            </a:r>
            <a:endParaRPr lang="en-AU" dirty="0"/>
          </a:p>
        </p:txBody>
      </p:sp>
      <p:sp>
        <p:nvSpPr>
          <p:cNvPr id="13" name="Rectangle 12"/>
          <p:cNvSpPr/>
          <p:nvPr/>
        </p:nvSpPr>
        <p:spPr>
          <a:xfrm>
            <a:off x="3643306" y="4572008"/>
            <a:ext cx="428628" cy="428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0" nodeType="clickEffect">
                                  <p:stCondLst>
                                    <p:cond delay="0"/>
                                  </p:stCondLst>
                                  <p:childTnLst>
                                    <p:animEffect transition="out" filter="blinds(horizontal)">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2"/>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withEffect">
                                  <p:stCondLst>
                                    <p:cond delay="0"/>
                                  </p:stCondLst>
                                  <p:childTnLst>
                                    <p:cmd type="call" cmd="playFrom(0.0)">
                                      <p:cBhvr>
                                        <p:cTn id="32" dur="1411" fill="hold"/>
                                        <p:tgtEl>
                                          <p:spTgt spid="12"/>
                                        </p:tgtEl>
                                      </p:cBhvr>
                                    </p:cmd>
                                  </p:childTnLst>
                                </p:cTn>
                              </p:par>
                            </p:childTnLst>
                          </p:cTn>
                        </p:par>
                      </p:childTnLst>
                    </p:cTn>
                  </p:par>
                </p:childTnLst>
              </p:cTn>
              <p:nextCondLst>
                <p:cond evt="onClick" delay="0">
                  <p:tgtEl>
                    <p:spTgt spid="12"/>
                  </p:tgtEl>
                </p:cond>
              </p:nextCondLst>
            </p:seq>
            <p:audio>
              <p:cMediaNode>
                <p:cTn id="33"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ppc.png"/>
          <p:cNvPicPr>
            <a:picLocks noChangeAspect="1"/>
          </p:cNvPicPr>
          <p:nvPr/>
        </p:nvPicPr>
        <p:blipFill>
          <a:blip r:embed="rId2"/>
          <a:stretch>
            <a:fillRect/>
          </a:stretch>
        </p:blipFill>
        <p:spPr>
          <a:xfrm>
            <a:off x="0" y="0"/>
            <a:ext cx="9144000" cy="1135856"/>
          </a:xfrm>
          <a:prstGeom prst="rect">
            <a:avLst/>
          </a:prstGeom>
        </p:spPr>
      </p:pic>
      <p:sp>
        <p:nvSpPr>
          <p:cNvPr id="2" name="Title 1"/>
          <p:cNvSpPr>
            <a:spLocks noGrp="1"/>
          </p:cNvSpPr>
          <p:nvPr>
            <p:ph type="title"/>
          </p:nvPr>
        </p:nvSpPr>
        <p:spPr>
          <a:xfrm>
            <a:off x="304800" y="1071546"/>
            <a:ext cx="8686800" cy="838200"/>
          </a:xfrm>
        </p:spPr>
        <p:txBody>
          <a:bodyPr/>
          <a:lstStyle/>
          <a:p>
            <a:r>
              <a:rPr lang="en-US" dirty="0" smtClean="0"/>
              <a:t>PCF Introduction (Online):</a:t>
            </a:r>
            <a:endParaRPr lang="en-AU" dirty="0"/>
          </a:p>
        </p:txBody>
      </p:sp>
      <p:sp>
        <p:nvSpPr>
          <p:cNvPr id="8" name="TextBox 7"/>
          <p:cNvSpPr txBox="1"/>
          <p:nvPr/>
        </p:nvSpPr>
        <p:spPr>
          <a:xfrm>
            <a:off x="642910" y="270197"/>
            <a:ext cx="7715304" cy="1015663"/>
          </a:xfrm>
          <a:prstGeom prst="rect">
            <a:avLst/>
          </a:prstGeom>
          <a:noFill/>
        </p:spPr>
        <p:txBody>
          <a:bodyPr wrap="square" rtlCol="0">
            <a:spAutoFit/>
          </a:bodyPr>
          <a:lstStyle/>
          <a:p>
            <a:pPr algn="ctr"/>
            <a:r>
              <a:rPr lang="en-AU" sz="1200" b="1" dirty="0" smtClean="0">
                <a:hlinkClick r:id="rId3"/>
              </a:rPr>
              <a:t>Excellence in Professional Practice Conference </a:t>
            </a:r>
            <a:endParaRPr lang="en-AU" sz="1200" b="1" dirty="0" smtClean="0"/>
          </a:p>
          <a:p>
            <a:pPr algn="ctr"/>
            <a:r>
              <a:rPr lang="en-AU" sz="1200" dirty="0" smtClean="0"/>
              <a:t>Improving assessments of student learning</a:t>
            </a:r>
          </a:p>
          <a:p>
            <a:pPr algn="ctr"/>
            <a:r>
              <a:rPr lang="en-AU" sz="1200" dirty="0" smtClean="0"/>
              <a:t>21-23 May 2015</a:t>
            </a:r>
            <a:br>
              <a:rPr lang="en-AU" sz="1200" dirty="0" smtClean="0"/>
            </a:br>
            <a:r>
              <a:rPr lang="en-AU" sz="1200" dirty="0" smtClean="0"/>
              <a:t>Novotel, Brighton Beach, Sydney</a:t>
            </a:r>
          </a:p>
          <a:p>
            <a:pPr algn="ctr"/>
            <a:endParaRPr lang="en-AU" sz="1200" dirty="0"/>
          </a:p>
        </p:txBody>
      </p:sp>
      <p:pic>
        <p:nvPicPr>
          <p:cNvPr id="1027" name="Picture 3">
            <a:hlinkClick r:id="rId4"/>
          </p:cNvPr>
          <p:cNvPicPr>
            <a:picLocks noChangeAspect="1" noChangeArrowheads="1"/>
          </p:cNvPicPr>
          <p:nvPr/>
        </p:nvPicPr>
        <p:blipFill>
          <a:blip r:embed="rId5"/>
          <a:srcRect/>
          <a:stretch>
            <a:fillRect/>
          </a:stretch>
        </p:blipFill>
        <p:spPr bwMode="auto">
          <a:xfrm>
            <a:off x="2786050" y="4321511"/>
            <a:ext cx="6143668" cy="2393637"/>
          </a:xfrm>
          <a:prstGeom prst="rect">
            <a:avLst/>
          </a:prstGeom>
          <a:noFill/>
          <a:ln w="9525">
            <a:noFill/>
            <a:miter lim="800000"/>
            <a:headEnd/>
            <a:tailEnd/>
          </a:ln>
          <a:effectLst/>
        </p:spPr>
      </p:pic>
      <p:pic>
        <p:nvPicPr>
          <p:cNvPr id="1029" name="Picture 5">
            <a:hlinkClick r:id="rId6"/>
          </p:cNvPr>
          <p:cNvPicPr>
            <a:picLocks noChangeAspect="1" noChangeArrowheads="1"/>
          </p:cNvPicPr>
          <p:nvPr/>
        </p:nvPicPr>
        <p:blipFill>
          <a:blip r:embed="rId7"/>
          <a:srcRect/>
          <a:stretch>
            <a:fillRect/>
          </a:stretch>
        </p:blipFill>
        <p:spPr bwMode="auto">
          <a:xfrm>
            <a:off x="2767369" y="1918286"/>
            <a:ext cx="6090911" cy="2225094"/>
          </a:xfrm>
          <a:prstGeom prst="rect">
            <a:avLst/>
          </a:prstGeom>
          <a:noFill/>
          <a:ln w="9525">
            <a:noFill/>
            <a:miter lim="800000"/>
            <a:headEnd/>
            <a:tailEnd/>
          </a:ln>
          <a:effectLst/>
        </p:spPr>
      </p:pic>
      <p:sp>
        <p:nvSpPr>
          <p:cNvPr id="14" name="TextBox 13"/>
          <p:cNvSpPr txBox="1"/>
          <p:nvPr/>
        </p:nvSpPr>
        <p:spPr>
          <a:xfrm>
            <a:off x="357158" y="2571744"/>
            <a:ext cx="2332177" cy="369332"/>
          </a:xfrm>
          <a:prstGeom prst="rect">
            <a:avLst/>
          </a:prstGeom>
          <a:noFill/>
        </p:spPr>
        <p:txBody>
          <a:bodyPr wrap="none" rtlCol="0">
            <a:spAutoFit/>
          </a:bodyPr>
          <a:lstStyle/>
          <a:p>
            <a:r>
              <a:rPr lang="en-US" b="1" dirty="0" smtClean="0">
                <a:solidFill>
                  <a:srgbClr val="FFC000"/>
                </a:solidFill>
              </a:rPr>
              <a:t>Australian Curriculum:</a:t>
            </a:r>
            <a:endParaRPr lang="en-AU" b="1" dirty="0">
              <a:solidFill>
                <a:srgbClr val="FFC000"/>
              </a:solidFill>
            </a:endParaRPr>
          </a:p>
        </p:txBody>
      </p:sp>
      <p:sp>
        <p:nvSpPr>
          <p:cNvPr id="15" name="TextBox 14"/>
          <p:cNvSpPr txBox="1"/>
          <p:nvPr/>
        </p:nvSpPr>
        <p:spPr>
          <a:xfrm>
            <a:off x="1553324" y="5286388"/>
            <a:ext cx="1089850" cy="369332"/>
          </a:xfrm>
          <a:prstGeom prst="rect">
            <a:avLst/>
          </a:prstGeom>
          <a:noFill/>
        </p:spPr>
        <p:txBody>
          <a:bodyPr wrap="none" rtlCol="0">
            <a:spAutoFit/>
          </a:bodyPr>
          <a:lstStyle/>
          <a:p>
            <a:r>
              <a:rPr lang="en-US" b="1" dirty="0" smtClean="0">
                <a:solidFill>
                  <a:srgbClr val="FFC000"/>
                </a:solidFill>
              </a:rPr>
              <a:t>AusVELS:</a:t>
            </a:r>
            <a:endParaRPr lang="en-AU" b="1" dirty="0">
              <a:solidFill>
                <a:srgbClr val="FFC0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931</TotalTime>
  <Words>1455</Words>
  <Application>Microsoft Office PowerPoint</Application>
  <PresentationFormat>On-screen Show (4:3)</PresentationFormat>
  <Paragraphs>238</Paragraphs>
  <Slides>33</Slides>
  <Notes>3</Notes>
  <HiddenSlides>0</HiddenSlides>
  <MMClips>1</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Trek</vt:lpstr>
      <vt:lpstr>The PROGRESSIVE CURRICULUM FRAMEWORKS &amp; Capacity Matrices:   a companion to both the  Australian curriculum &amp; aUSvels</vt:lpstr>
      <vt:lpstr>All of the following documents are free and can be found on the website </vt:lpstr>
      <vt:lpstr>All images throughout the presentation can be clicked on/selected to open online versions of the files:</vt:lpstr>
      <vt:lpstr>Curriculum….</vt:lpstr>
      <vt:lpstr>Curriculum….</vt:lpstr>
      <vt:lpstr>Curriculum….</vt:lpstr>
      <vt:lpstr>Curriculum IS MEANT TO:</vt:lpstr>
      <vt:lpstr>PCF Introduction:</vt:lpstr>
      <vt:lpstr>PCF Introduction (Online):</vt:lpstr>
      <vt:lpstr>PCF Introduction:</vt:lpstr>
      <vt:lpstr>PCF Introduction:</vt:lpstr>
      <vt:lpstr>PCF Introduction: MATHS</vt:lpstr>
      <vt:lpstr>PCF Introduction: ENGLISH</vt:lpstr>
      <vt:lpstr>FIRST STEPS CONTINUUM….</vt:lpstr>
      <vt:lpstr>PROGRESSIVE FIRST STEPS CONTINUUM  (not yet available: pending copyright approval)</vt:lpstr>
      <vt:lpstr>Using the frameworks: tutorials</vt:lpstr>
      <vt:lpstr>Using the frameworks: tutorials</vt:lpstr>
      <vt:lpstr>Using the frameworks: tutorials</vt:lpstr>
      <vt:lpstr>Using the frameworks: tutorials</vt:lpstr>
      <vt:lpstr>Using the frameworks: tutorials</vt:lpstr>
      <vt:lpstr>Using the frameworks: tutorials</vt:lpstr>
      <vt:lpstr>abstract</vt:lpstr>
      <vt:lpstr>BackGROUND:</vt:lpstr>
      <vt:lpstr>The progressive capacity matrices</vt:lpstr>
      <vt:lpstr>The progressive capacity matrices</vt:lpstr>
      <vt:lpstr>The progressive capacity matrices</vt:lpstr>
      <vt:lpstr>The progressive capacity matrices</vt:lpstr>
      <vt:lpstr>The progressive capacity matrices</vt:lpstr>
      <vt:lpstr>The progressive capacity matrices</vt:lpstr>
      <vt:lpstr>The progressive capacity matrices</vt:lpstr>
      <vt:lpstr>The progressive capacity matrices</vt:lpstr>
      <vt:lpstr>Capacity matrices and progressive capacity matrices can be used across all disciplines</vt:lpstr>
      <vt:lpstr>The progressive capacity matrices</vt:lpstr>
    </vt:vector>
  </TitlesOfParts>
  <Company>ST ALOYSIUS 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companion guide to the Australian national curriculum</dc:title>
  <dc:creator>Administrator</dc:creator>
  <cp:lastModifiedBy>Anton R</cp:lastModifiedBy>
  <cp:revision>72</cp:revision>
  <dcterms:created xsi:type="dcterms:W3CDTF">2012-11-04T00:07:09Z</dcterms:created>
  <dcterms:modified xsi:type="dcterms:W3CDTF">2015-06-07T06:11:11Z</dcterms:modified>
</cp:coreProperties>
</file>