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872092-A9FE-4B30-B7EA-052B7ED9BC03}">
  <a:tblStyle styleId="{AA872092-A9FE-4B30-B7EA-052B7ED9BC03}" styleName="Table_0">
    <a:wholeTbl>
      <a:tcStyle>
        <a:tcBdr>
          <a:lef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2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9575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258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144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512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836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2527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556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52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857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671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05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2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768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754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724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0780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95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828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9999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5069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257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757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08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5593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791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9924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9822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53846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15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97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449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000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564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366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48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94FF8A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899" cy="240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>
              <a:spcBef>
                <a:spcPts val="0"/>
              </a:spcBef>
              <a:buSzPct val="100000"/>
              <a:defRPr sz="4800"/>
            </a:lvl1pPr>
            <a:lvl2pPr algn="r">
              <a:spcBef>
                <a:spcPts val="0"/>
              </a:spcBef>
              <a:buSzPct val="100000"/>
              <a:defRPr sz="6000"/>
            </a:lvl2pPr>
            <a:lvl3pPr algn="r">
              <a:spcBef>
                <a:spcPts val="0"/>
              </a:spcBef>
              <a:buSzPct val="100000"/>
              <a:defRPr sz="6000"/>
            </a:lvl3pPr>
            <a:lvl4pPr algn="r">
              <a:spcBef>
                <a:spcPts val="0"/>
              </a:spcBef>
              <a:buSzPct val="100000"/>
              <a:defRPr sz="6000"/>
            </a:lvl4pPr>
            <a:lvl5pPr algn="r">
              <a:spcBef>
                <a:spcPts val="0"/>
              </a:spcBef>
              <a:buSzPct val="100000"/>
              <a:defRPr sz="6000"/>
            </a:lvl5pPr>
            <a:lvl6pPr algn="r">
              <a:spcBef>
                <a:spcPts val="0"/>
              </a:spcBef>
              <a:buSzPct val="100000"/>
              <a:defRPr sz="6000"/>
            </a:lvl6pPr>
            <a:lvl7pPr algn="r">
              <a:spcBef>
                <a:spcPts val="0"/>
              </a:spcBef>
              <a:buSzPct val="100000"/>
              <a:defRPr sz="6000"/>
            </a:lvl7pPr>
            <a:lvl8pPr algn="r">
              <a:spcBef>
                <a:spcPts val="0"/>
              </a:spcBef>
              <a:buSzPct val="100000"/>
              <a:defRPr sz="6000"/>
            </a:lvl8pPr>
            <a:lvl9pPr algn="r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4800"/>
            </a:lvl1pPr>
            <a:lvl2pPr algn="ctr" rtl="0">
              <a:spcBef>
                <a:spcPts val="0"/>
              </a:spcBef>
              <a:buSzPct val="100000"/>
              <a:defRPr sz="4800"/>
            </a:lvl2pPr>
            <a:lvl3pPr algn="ctr" rtl="0">
              <a:spcBef>
                <a:spcPts val="0"/>
              </a:spcBef>
              <a:buSzPct val="100000"/>
              <a:defRPr sz="4800"/>
            </a:lvl3pPr>
            <a:lvl4pPr algn="ctr" rtl="0">
              <a:spcBef>
                <a:spcPts val="0"/>
              </a:spcBef>
              <a:buSzPct val="100000"/>
              <a:defRPr sz="4800"/>
            </a:lvl4pPr>
            <a:lvl5pPr algn="ctr" rtl="0">
              <a:spcBef>
                <a:spcPts val="0"/>
              </a:spcBef>
              <a:buSzPct val="100000"/>
              <a:defRPr sz="4800"/>
            </a:lvl5pPr>
            <a:lvl6pPr algn="ctr" rtl="0">
              <a:spcBef>
                <a:spcPts val="0"/>
              </a:spcBef>
              <a:buSzPct val="100000"/>
              <a:defRPr sz="4800"/>
            </a:lvl6pPr>
            <a:lvl7pPr algn="ctr" rtl="0">
              <a:spcBef>
                <a:spcPts val="0"/>
              </a:spcBef>
              <a:buSzPct val="100000"/>
              <a:defRPr sz="4800"/>
            </a:lvl7pPr>
            <a:lvl8pPr algn="ctr" rtl="0">
              <a:spcBef>
                <a:spcPts val="0"/>
              </a:spcBef>
              <a:buSzPct val="100000"/>
              <a:defRPr sz="4800"/>
            </a:lvl8pPr>
            <a:lvl9pPr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4ECDC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680600" y="0"/>
            <a:ext cx="34631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3863725"/>
            <a:ext cx="4505399" cy="1910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buClr>
                <a:srgbClr val="FFFFFF"/>
              </a:buClr>
              <a:buSzPct val="100000"/>
              <a:defRPr sz="4000">
                <a:solidFill>
                  <a:srgbClr val="FFFFFF"/>
                </a:solidFill>
              </a:defRPr>
            </a:lvl1pPr>
            <a:lvl2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101100" y="3817851"/>
            <a:ext cx="2446500" cy="1910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1pPr>
            <a:lvl2pPr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2pPr>
            <a:lvl3pPr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3pPr>
            <a:lvl4pPr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4pPr>
            <a:lvl5pPr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5pPr>
            <a:lvl6pPr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6pPr>
            <a:lvl7pPr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7pPr>
            <a:lvl8pPr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8pPr>
            <a:lvl9pPr rtl="0">
              <a:spcBef>
                <a:spcPts val="0"/>
              </a:spcBef>
              <a:buClr>
                <a:srgbClr val="738498"/>
              </a:buClr>
              <a:buSzPct val="100000"/>
              <a:buNone/>
              <a:defRPr sz="2200">
                <a:solidFill>
                  <a:srgbClr val="73849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2767799" cy="6858000"/>
          </a:xfrm>
          <a:prstGeom prst="rect">
            <a:avLst/>
          </a:prstGeom>
          <a:solidFill>
            <a:srgbClr val="F4EB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65233" y="1528066"/>
            <a:ext cx="4809000" cy="433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3A81BA"/>
              </a:buClr>
              <a:buSzPct val="100000"/>
              <a:defRPr sz="3000"/>
            </a:lvl1pPr>
            <a:lvl2pPr rtl="0">
              <a:spcBef>
                <a:spcPts val="0"/>
              </a:spcBef>
              <a:buClr>
                <a:srgbClr val="3A81BA"/>
              </a:buClr>
              <a:buSzPct val="100000"/>
              <a:defRPr sz="3000"/>
            </a:lvl2pPr>
            <a:lvl3pPr rtl="0">
              <a:spcBef>
                <a:spcPts val="0"/>
              </a:spcBef>
              <a:buClr>
                <a:srgbClr val="3A81BA"/>
              </a:buClr>
              <a:buSzPct val="100000"/>
              <a:defRPr sz="3000"/>
            </a:lvl3pPr>
            <a:lvl4pPr rtl="0">
              <a:spcBef>
                <a:spcPts val="0"/>
              </a:spcBef>
              <a:buClr>
                <a:srgbClr val="3A81BA"/>
              </a:buClr>
              <a:buSzPct val="100000"/>
              <a:defRPr sz="3000"/>
            </a:lvl4pPr>
            <a:lvl5pPr rtl="0">
              <a:spcBef>
                <a:spcPts val="0"/>
              </a:spcBef>
              <a:buClr>
                <a:srgbClr val="3A81BA"/>
              </a:buClr>
              <a:buSzPct val="100000"/>
              <a:defRPr sz="3000"/>
            </a:lvl5pPr>
            <a:lvl6pPr rtl="0">
              <a:spcBef>
                <a:spcPts val="0"/>
              </a:spcBef>
              <a:buClr>
                <a:srgbClr val="3A81BA"/>
              </a:buClr>
              <a:buSzPct val="100000"/>
              <a:defRPr sz="3000"/>
            </a:lvl6pPr>
            <a:lvl7pPr rtl="0">
              <a:spcBef>
                <a:spcPts val="0"/>
              </a:spcBef>
              <a:buClr>
                <a:srgbClr val="3A81BA"/>
              </a:buClr>
              <a:buSzPct val="100000"/>
              <a:defRPr sz="3000"/>
            </a:lvl7pPr>
            <a:lvl8pPr rtl="0">
              <a:spcBef>
                <a:spcPts val="0"/>
              </a:spcBef>
              <a:buClr>
                <a:srgbClr val="3A81BA"/>
              </a:buClr>
              <a:buSzPct val="100000"/>
              <a:defRPr sz="3000"/>
            </a:lvl8pPr>
            <a:lvl9pPr>
              <a:spcBef>
                <a:spcPts val="0"/>
              </a:spcBef>
              <a:buClr>
                <a:srgbClr val="3A81BA"/>
              </a:buClr>
              <a:buSzPct val="100000"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45875" y="94200"/>
            <a:ext cx="7761599" cy="651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45875" y="1222954"/>
            <a:ext cx="7761599" cy="441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>
            <a:off x="492972" y="912713"/>
            <a:ext cx="1533600" cy="137699"/>
          </a:xfrm>
          <a:prstGeom prst="rect">
            <a:avLst/>
          </a:prstGeom>
          <a:solidFill>
            <a:srgbClr val="DCFF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137699" cy="6858000"/>
          </a:xfrm>
          <a:prstGeom prst="rect">
            <a:avLst/>
          </a:prstGeom>
          <a:solidFill>
            <a:srgbClr val="DCFFE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91200" y="634299"/>
            <a:ext cx="7761599" cy="657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813272" y="1506188"/>
            <a:ext cx="1533600" cy="137699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137699" cy="6858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91200" y="634299"/>
            <a:ext cx="7761599" cy="657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2501699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buSzPct val="100000"/>
              <a:defRPr sz="2000"/>
            </a:lvl4pPr>
            <a:lvl5pPr rtl="0">
              <a:spcBef>
                <a:spcPts val="0"/>
              </a:spcBef>
              <a:buSzPct val="100000"/>
              <a:defRPr sz="2000"/>
            </a:lvl5pPr>
            <a:lvl6pPr rtl="0">
              <a:spcBef>
                <a:spcPts val="0"/>
              </a:spcBef>
              <a:buSzPct val="100000"/>
              <a:defRPr sz="2000"/>
            </a:lvl6pPr>
            <a:lvl7pPr rtl="0">
              <a:spcBef>
                <a:spcPts val="0"/>
              </a:spcBef>
              <a:buSzPct val="100000"/>
              <a:defRPr sz="2000"/>
            </a:lvl7pPr>
            <a:lvl8pPr rtl="0">
              <a:spcBef>
                <a:spcPts val="0"/>
              </a:spcBef>
              <a:buSzPct val="100000"/>
              <a:defRPr sz="2000"/>
            </a:lvl8pPr>
            <a:lvl9pPr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3321087" y="1857900"/>
            <a:ext cx="2501699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buSzPct val="100000"/>
              <a:defRPr sz="2000"/>
            </a:lvl4pPr>
            <a:lvl5pPr rtl="0">
              <a:spcBef>
                <a:spcPts val="0"/>
              </a:spcBef>
              <a:buSzPct val="100000"/>
              <a:defRPr sz="2000"/>
            </a:lvl5pPr>
            <a:lvl6pPr rtl="0">
              <a:spcBef>
                <a:spcPts val="0"/>
              </a:spcBef>
              <a:buSzPct val="100000"/>
              <a:defRPr sz="2000"/>
            </a:lvl6pPr>
            <a:lvl7pPr rtl="0">
              <a:spcBef>
                <a:spcPts val="0"/>
              </a:spcBef>
              <a:buSzPct val="100000"/>
              <a:defRPr sz="2000"/>
            </a:lvl7pPr>
            <a:lvl8pPr rtl="0">
              <a:spcBef>
                <a:spcPts val="0"/>
              </a:spcBef>
              <a:buSzPct val="100000"/>
              <a:defRPr sz="2000"/>
            </a:lvl8pPr>
            <a:lvl9pPr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5950975" y="1857900"/>
            <a:ext cx="2501699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20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buSzPct val="100000"/>
              <a:defRPr sz="2000"/>
            </a:lvl4pPr>
            <a:lvl5pPr rtl="0">
              <a:spcBef>
                <a:spcPts val="0"/>
              </a:spcBef>
              <a:buSzPct val="100000"/>
              <a:defRPr sz="2000"/>
            </a:lvl5pPr>
            <a:lvl6pPr rtl="0">
              <a:spcBef>
                <a:spcPts val="0"/>
              </a:spcBef>
              <a:buSzPct val="100000"/>
              <a:defRPr sz="2000"/>
            </a:lvl6pPr>
            <a:lvl7pPr rtl="0">
              <a:spcBef>
                <a:spcPts val="0"/>
              </a:spcBef>
              <a:buSzPct val="100000"/>
              <a:defRPr sz="2000"/>
            </a:lvl7pPr>
            <a:lvl8pPr rtl="0">
              <a:spcBef>
                <a:spcPts val="0"/>
              </a:spcBef>
              <a:buSzPct val="100000"/>
              <a:defRPr sz="2000"/>
            </a:lvl8pPr>
            <a:lvl9pPr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813272" y="1506188"/>
            <a:ext cx="1533600" cy="137699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0"/>
            <a:ext cx="137699" cy="6858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91200" y="634299"/>
            <a:ext cx="7761599" cy="657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0" y="0"/>
            <a:ext cx="137699" cy="6858000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813272" y="1506188"/>
            <a:ext cx="1533600" cy="137699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5780100"/>
            <a:ext cx="8229600" cy="940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360"/>
              </a:spcBef>
              <a:buClr>
                <a:srgbClr val="738498"/>
              </a:buClr>
              <a:buSzPct val="100000"/>
              <a:buNone/>
              <a:defRPr sz="1800">
                <a:solidFill>
                  <a:srgbClr val="738498"/>
                </a:solidFill>
              </a:defRPr>
            </a:lvl1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3805198" y="5718588"/>
            <a:ext cx="1533600" cy="137699"/>
          </a:xfrm>
          <a:prstGeom prst="rect">
            <a:avLst/>
          </a:prstGeom>
          <a:solidFill>
            <a:srgbClr val="4ECD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-3" y="6720300"/>
            <a:ext cx="9144000" cy="137699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CFFE8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-3" y="6720300"/>
            <a:ext cx="9144000" cy="137699"/>
          </a:xfrm>
          <a:prstGeom prst="rect">
            <a:avLst/>
          </a:prstGeom>
          <a:solidFill>
            <a:srgbClr val="F4EBA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91200" y="634299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599" cy="441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>
              <a:spcBef>
                <a:spcPts val="480"/>
              </a:spcBef>
              <a:buClr>
                <a:srgbClr val="C7F464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>
              <a:spcBef>
                <a:spcPts val="480"/>
              </a:spcBef>
              <a:buClr>
                <a:srgbClr val="C7F464"/>
              </a:buClr>
              <a:buSzPct val="100000"/>
              <a:buFont typeface="Montserrat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plus.google.com/u/0/+AnthonySperanza/pos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thsperanza.global2.vic.edu.au/" TargetMode="External"/><Relationship Id="rId5" Type="http://schemas.openxmlformats.org/officeDocument/2006/relationships/hyperlink" Target="https://twitter.com/anthsperanza" TargetMode="External"/><Relationship Id="rId4" Type="http://schemas.openxmlformats.org/officeDocument/2006/relationships/hyperlink" Target="http://bit.ly/eppc201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appsforedu.com/add-ons-google-docs-sheets/" TargetMode="External"/><Relationship Id="rId13" Type="http://schemas.openxmlformats.org/officeDocument/2006/relationships/hyperlink" Target="http://tbarrett.edublogs.org/2008/08/23/10-google-forms-for-the-classroom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docs.google.com/document/d/15i1AamaA_47cI-9Wc9Rw_A-Tr7h6yM0lp-xofJImgzI/preview?hl=en&amp;forcehl=1&amp;sle=true" TargetMode="External"/><Relationship Id="rId12" Type="http://schemas.openxmlformats.org/officeDocument/2006/relationships/hyperlink" Target="http://www.educatorstechnology.com/2012/07/10-great-free-google-forms-every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appsforedu.com/creating-self-grading-assessments-with-google-forms/" TargetMode="External"/><Relationship Id="rId11" Type="http://schemas.openxmlformats.org/officeDocument/2006/relationships/hyperlink" Target="https://docs.google.com/presentation/d/16vCipcccfzRx1qCn8esZeRkJFilmTlCK2BaasHbOkK4/edit#slide=id.p" TargetMode="External"/><Relationship Id="rId5" Type="http://schemas.openxmlformats.org/officeDocument/2006/relationships/hyperlink" Target="http://support.google.com/drive/bin/topic.py?hl=en&amp;topic=1360904" TargetMode="External"/><Relationship Id="rId15" Type="http://schemas.openxmlformats.org/officeDocument/2006/relationships/hyperlink" Target="https://sites.google.com/site/colettecassinelli/spreadsheet" TargetMode="External"/><Relationship Id="rId10" Type="http://schemas.openxmlformats.org/officeDocument/2006/relationships/hyperlink" Target="http://bit.ly/fs08hQ" TargetMode="External"/><Relationship Id="rId4" Type="http://schemas.openxmlformats.org/officeDocument/2006/relationships/hyperlink" Target="http://edutraining.googleapps.com/drive/chapter-5" TargetMode="External"/><Relationship Id="rId9" Type="http://schemas.openxmlformats.org/officeDocument/2006/relationships/hyperlink" Target="http://www.googleappsforedu.com/new-google-sheets-prepare-change/#more-985" TargetMode="External"/><Relationship Id="rId14" Type="http://schemas.openxmlformats.org/officeDocument/2006/relationships/hyperlink" Target="https://sites.google.com/site/mydigitalfootprint/innovative-ideas-for-using-google-form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plus.google.com/u/0/+AnthonySperanza/post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thsperanza.global2.vic.edu.au/" TargetMode="External"/><Relationship Id="rId5" Type="http://schemas.openxmlformats.org/officeDocument/2006/relationships/hyperlink" Target="https://twitter.com/anthsperanza" TargetMode="External"/><Relationship Id="rId4" Type="http://schemas.openxmlformats.org/officeDocument/2006/relationships/hyperlink" Target="http://bit.ly/eppc201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FE8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240" y="4807225"/>
            <a:ext cx="1564950" cy="15824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5786025" y="617325"/>
            <a:ext cx="3151800" cy="389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Anthony Speranza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St Mark’s Primary School Dingley, Victoria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ICT / T&amp;L Leader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Debbie Darvell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St Mark’s Primary School,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Dingley, Victoria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Principal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Philip Holmes-Smith,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Director at School Research Evaluation and Measurement Services, Victoria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/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142075" y="278975"/>
            <a:ext cx="5411399" cy="610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4800">
                <a:solidFill>
                  <a:srgbClr val="454F5B"/>
                </a:solidFill>
              </a:rPr>
              <a:t> </a:t>
            </a:r>
            <a:r>
              <a:rPr lang="en" sz="3000">
                <a:solidFill>
                  <a:srgbClr val="454F5B"/>
                </a:solidFill>
              </a:rPr>
              <a:t>Using teacher designed online assessments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3000">
                <a:solidFill>
                  <a:srgbClr val="454F5B"/>
                </a:solidFill>
              </a:rPr>
              <a:t>to drive differentiated instruction in mathematics</a:t>
            </a:r>
          </a:p>
          <a:p>
            <a:pPr algn="ctr" rtl="0">
              <a:spcBef>
                <a:spcPts val="0"/>
              </a:spcBef>
              <a:buNone/>
            </a:pPr>
            <a:endParaRPr sz="3000">
              <a:solidFill>
                <a:srgbClr val="454F5B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endParaRPr sz="3000">
              <a:solidFill>
                <a:srgbClr val="454F5B"/>
              </a:solidFill>
            </a:endParaRPr>
          </a:p>
          <a:p>
            <a:pPr algn="l" rtl="0">
              <a:spcBef>
                <a:spcPts val="0"/>
              </a:spcBef>
              <a:buNone/>
            </a:pPr>
            <a:r>
              <a:rPr lang="en" sz="3500">
                <a:solidFill>
                  <a:schemeClr val="accent1"/>
                </a:solidFill>
              </a:rPr>
              <a:t>This presentation:</a:t>
            </a:r>
          </a:p>
          <a:p>
            <a:pPr algn="l" rtl="0">
              <a:spcBef>
                <a:spcPts val="0"/>
              </a:spcBef>
              <a:buNone/>
            </a:pPr>
            <a:r>
              <a:rPr lang="en" sz="3500" u="sng">
                <a:solidFill>
                  <a:schemeClr val="hlink"/>
                </a:solidFill>
                <a:hlinkClick r:id="rId4"/>
              </a:rPr>
              <a:t>http://bit.ly/eppc2015</a:t>
            </a:r>
          </a:p>
          <a:p>
            <a:pPr algn="l" rtl="0">
              <a:spcBef>
                <a:spcPts val="0"/>
              </a:spcBef>
              <a:buNone/>
            </a:pPr>
            <a:endParaRPr sz="2000">
              <a:solidFill>
                <a:schemeClr val="accent1"/>
              </a:solidFill>
            </a:endParaRPr>
          </a:p>
          <a:p>
            <a:pPr algn="l" rtl="0">
              <a:spcBef>
                <a:spcPts val="0"/>
              </a:spcBef>
              <a:buNone/>
            </a:pPr>
            <a:endParaRPr sz="2000">
              <a:solidFill>
                <a:schemeClr val="accent1"/>
              </a:solidFill>
            </a:endParaRP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accent1"/>
                </a:solidFill>
              </a:rPr>
              <a:t>T: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@anthsperanza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accent1"/>
                </a:solidFill>
              </a:rPr>
              <a:t>B: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anthsperanza.global2.vic.edu.au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chemeClr val="accent1"/>
                </a:solidFill>
              </a:rPr>
              <a:t>G: </a:t>
            </a:r>
            <a:r>
              <a:rPr lang="en" sz="2000" u="sng">
                <a:solidFill>
                  <a:schemeClr val="hlink"/>
                </a:solidFill>
                <a:hlinkClick r:id="rId7"/>
              </a:rPr>
              <a:t>+AnthonySperanza</a:t>
            </a:r>
          </a:p>
          <a:p>
            <a:pPr algn="ctr" rtl="0">
              <a:spcBef>
                <a:spcPts val="0"/>
              </a:spcBef>
              <a:buNone/>
            </a:pPr>
            <a:endParaRPr sz="2000">
              <a:solidFill>
                <a:schemeClr val="accent1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endParaRPr sz="2000">
              <a:solidFill>
                <a:schemeClr val="accent1"/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endParaRPr sz="3000">
              <a:solidFill>
                <a:srgbClr val="454F5B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212349" y="127566"/>
            <a:ext cx="8745899" cy="669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80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ctrTitle"/>
          </p:nvPr>
        </p:nvSpPr>
        <p:spPr>
          <a:xfrm>
            <a:off x="142075" y="6181250"/>
            <a:ext cx="8924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rgbClr val="3A81BA"/>
                </a:solidFill>
              </a:rPr>
              <a:t>Results are collected and graded using Flubaroo.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0" y="62000"/>
            <a:ext cx="8924399" cy="61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212349" y="127566"/>
            <a:ext cx="8745899" cy="669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80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25" y="0"/>
            <a:ext cx="7804075" cy="6241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142075" y="6257450"/>
            <a:ext cx="8924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rgbClr val="3A81BA"/>
                </a:solidFill>
              </a:rPr>
              <a:t>Students receive an email with their results.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212349" y="127566"/>
            <a:ext cx="8745899" cy="669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70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0" y="55425"/>
            <a:ext cx="8976625" cy="599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ctrTitle"/>
          </p:nvPr>
        </p:nvSpPr>
        <p:spPr>
          <a:xfrm>
            <a:off x="142075" y="6257450"/>
            <a:ext cx="8924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rgbClr val="3A81BA"/>
                </a:solidFill>
              </a:rPr>
              <a:t>Students use their S&amp;S to determine what they know.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0" y="126300"/>
            <a:ext cx="8748725" cy="605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ctrTitle"/>
          </p:nvPr>
        </p:nvSpPr>
        <p:spPr>
          <a:xfrm>
            <a:off x="142075" y="6257450"/>
            <a:ext cx="8924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rgbClr val="3A81BA"/>
                </a:solidFill>
              </a:rPr>
              <a:t>Students learn at their point of need over 6 explicit lessons.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56" y="126329"/>
            <a:ext cx="8061427" cy="604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ctrTitle"/>
          </p:nvPr>
        </p:nvSpPr>
        <p:spPr>
          <a:xfrm>
            <a:off x="142075" y="6257450"/>
            <a:ext cx="8924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rgbClr val="3A81BA"/>
                </a:solidFill>
              </a:rPr>
              <a:t>Students take the same test as a post-assessment.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075" y="117400"/>
            <a:ext cx="8472400" cy="614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142075" y="6257450"/>
            <a:ext cx="8924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rgbClr val="3A81BA"/>
                </a:solidFill>
              </a:rPr>
              <a:t>Students receive their results and track their growth.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>
            <a:off x="142075" y="6257450"/>
            <a:ext cx="8924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rgbClr val="3A81BA"/>
                </a:solidFill>
              </a:rPr>
              <a:t>Pre &amp; Post Assessment of learning has been collected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152400"/>
            <a:ext cx="4543425" cy="60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212349" y="127566"/>
            <a:ext cx="8745899" cy="669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80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25" y="127574"/>
            <a:ext cx="8924399" cy="40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50" y="4567750"/>
            <a:ext cx="2910300" cy="13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825" y="4443202"/>
            <a:ext cx="2377674" cy="142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3256700" y="4567737"/>
            <a:ext cx="2962199" cy="137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Effect size &gt;0.59 (n=125)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Effect size of 0.86 once anomalies were removed (n=110)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ctrTitle"/>
          </p:nvPr>
        </p:nvSpPr>
        <p:spPr>
          <a:xfrm>
            <a:off x="142075" y="6257450"/>
            <a:ext cx="8924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rgbClr val="3A81BA"/>
                </a:solidFill>
              </a:rPr>
              <a:t>Evaluation and reflection of teaching &amp; learning.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-77500" y="136900"/>
            <a:ext cx="9324899" cy="61298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 txBox="1"/>
          <p:nvPr/>
        </p:nvSpPr>
        <p:spPr>
          <a:xfrm>
            <a:off x="212349" y="127566"/>
            <a:ext cx="8745899" cy="669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80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635" y="127575"/>
            <a:ext cx="6706792" cy="612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6956275" y="1202266"/>
            <a:ext cx="524999" cy="699900"/>
          </a:xfrm>
          <a:prstGeom prst="ellipse">
            <a:avLst/>
          </a:prstGeom>
          <a:noFill/>
          <a:ln w="19050" cap="flat">
            <a:solidFill>
              <a:srgbClr val="D50F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7033800" y="4268375"/>
            <a:ext cx="524999" cy="699900"/>
          </a:xfrm>
          <a:prstGeom prst="ellipse">
            <a:avLst/>
          </a:prstGeom>
          <a:noFill/>
          <a:ln w="19050" cap="flat">
            <a:solidFill>
              <a:srgbClr val="D50F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6021175" y="5219350"/>
            <a:ext cx="524999" cy="699900"/>
          </a:xfrm>
          <a:prstGeom prst="ellipse">
            <a:avLst/>
          </a:prstGeom>
          <a:noFill/>
          <a:ln w="19050" cap="flat">
            <a:solidFill>
              <a:srgbClr val="D50F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1338625" y="2694750"/>
            <a:ext cx="524999" cy="699900"/>
          </a:xfrm>
          <a:prstGeom prst="ellipse">
            <a:avLst/>
          </a:prstGeom>
          <a:noFill/>
          <a:ln w="19050" cap="flat">
            <a:solidFill>
              <a:srgbClr val="D50F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2783825" y="243741"/>
            <a:ext cx="524999" cy="699900"/>
          </a:xfrm>
          <a:prstGeom prst="ellipse">
            <a:avLst/>
          </a:prstGeom>
          <a:noFill/>
          <a:ln w="19050" cap="flat">
            <a:solidFill>
              <a:srgbClr val="D50F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2783825" y="5130716"/>
            <a:ext cx="524999" cy="699900"/>
          </a:xfrm>
          <a:prstGeom prst="ellipse">
            <a:avLst/>
          </a:prstGeom>
          <a:noFill/>
          <a:ln w="19050" cap="flat">
            <a:solidFill>
              <a:srgbClr val="D50F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288725" y="4833287"/>
            <a:ext cx="2495100" cy="44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Time saved means more time for learning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7033800" y="682866"/>
            <a:ext cx="2110200" cy="44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Saved on paper and printing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42075" y="2168766"/>
            <a:ext cx="2110200" cy="44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Teachers are able to track students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6672125" y="5517825"/>
            <a:ext cx="2110200" cy="44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Immediate feedback is given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7112675" y="3554216"/>
            <a:ext cx="2110200" cy="44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Neither students nor teacher have to mark the test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12350" y="130866"/>
            <a:ext cx="2495100" cy="44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Pre and Post data is automatically collected to ascertain effectiveness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ctrTitle"/>
          </p:nvPr>
        </p:nvSpPr>
        <p:spPr>
          <a:xfrm>
            <a:off x="142075" y="6257450"/>
            <a:ext cx="89244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rgbClr val="3A81BA"/>
                </a:solidFill>
              </a:rPr>
              <a:t>Google Forms and formative assessment in maths.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340675" y="5919250"/>
            <a:ext cx="3998999" cy="3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Students learn at their point of need</a:t>
            </a:r>
          </a:p>
        </p:txBody>
      </p:sp>
      <p:sp>
        <p:nvSpPr>
          <p:cNvPr id="181" name="Shape 181"/>
          <p:cNvSpPr/>
          <p:nvPr/>
        </p:nvSpPr>
        <p:spPr>
          <a:xfrm>
            <a:off x="4402500" y="5517816"/>
            <a:ext cx="524999" cy="699900"/>
          </a:xfrm>
          <a:prstGeom prst="ellipse">
            <a:avLst/>
          </a:prstGeom>
          <a:noFill/>
          <a:ln w="19050" cap="flat">
            <a:solidFill>
              <a:srgbClr val="D50F2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165233" y="1528066"/>
            <a:ext cx="4809000" cy="433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Assessment for, </a:t>
            </a:r>
            <a:r>
              <a:rPr lang="en" sz="3600">
                <a:solidFill>
                  <a:srgbClr val="FF0000"/>
                </a:solidFill>
              </a:rPr>
              <a:t>as</a:t>
            </a:r>
            <a:r>
              <a:rPr lang="en" sz="3600"/>
              <a:t> and of learning.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794" y="6200250"/>
            <a:ext cx="602649" cy="6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794" y="6200250"/>
            <a:ext cx="602649" cy="6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45875" y="94200"/>
            <a:ext cx="7761599" cy="651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Setting The Scene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568175" y="1249174"/>
            <a:ext cx="7761599" cy="44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The mathematics data across the school varied from year to year - inconsistent - WHY?</a:t>
            </a:r>
          </a:p>
          <a:p>
            <a:pPr lvl="0"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Needed a F - 6 continuum &amp; collective notion of how we were teaching and the links between levels</a:t>
            </a:r>
          </a:p>
          <a:p>
            <a:pPr lvl="0"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Focus on cohesion and alignment</a:t>
            </a:r>
          </a:p>
          <a:p>
            <a:pPr lvl="0"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Concept of </a:t>
            </a:r>
            <a:r>
              <a:rPr lang="en" sz="2400" u="sng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growth</a:t>
            </a: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 not being challenged</a:t>
            </a:r>
          </a:p>
          <a:p>
            <a:pPr lvl="0" rtl="0">
              <a:spcBef>
                <a:spcPts val="600"/>
              </a:spcBef>
              <a:buNone/>
            </a:pPr>
            <a:endParaRPr sz="2400">
              <a:solidFill>
                <a:srgbClr val="C7F4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914400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35250" y="-1135248"/>
            <a:ext cx="6878675" cy="9149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914400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914400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hape 21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6881"/>
            <a:ext cx="9144002" cy="676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46881"/>
            <a:ext cx="9144002" cy="676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794" y="6200250"/>
            <a:ext cx="602649" cy="6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45875" y="94200"/>
            <a:ext cx="7761599" cy="651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Direct Instruction Model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45875" y="2248550"/>
            <a:ext cx="7761599" cy="466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rtl="0">
              <a:spcBef>
                <a:spcPts val="600"/>
              </a:spcBef>
              <a:buNone/>
            </a:pPr>
            <a:r>
              <a:rPr lang="en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Zbar, V (2011) -  ‘Ensuring a more personalised approach: A strategy for differentiated teaching in schools’, Occasional paper 121, Centre for Strategic Education, IARTV, East Melbourne.</a:t>
            </a:r>
          </a:p>
          <a:p>
            <a:pPr lvl="0"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25" name="Shape 225"/>
          <p:cNvGraphicFramePr/>
          <p:nvPr/>
        </p:nvGraphicFramePr>
        <p:xfrm>
          <a:off x="445875" y="1145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{AA872092-A9FE-4B30-B7EA-052B7ED9BC03}</a:tableStyleId>
              </a:tblPr>
              <a:tblGrid>
                <a:gridCol w="8026850"/>
              </a:tblGrid>
              <a:tr h="933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/>
                        <a:t>BEGINNING OF LESSON (10m)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" b="1"/>
                        <a:t>The Hook:</a:t>
                      </a:r>
                      <a:r>
                        <a:rPr lang="en"/>
                        <a:t> Grab students’ attention and put them in a receptive frame of mind.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" b="1"/>
                        <a:t>Learning Intentions: </a:t>
                      </a:r>
                      <a:r>
                        <a:rPr lang="en"/>
                        <a:t>Make the learning intentions and success criteria clear to students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" b="1"/>
                        <a:t>Activate / Review:</a:t>
                      </a:r>
                      <a:r>
                        <a:rPr lang="en"/>
                        <a:t> Activate prior knowledge and review relevant prior learning </a:t>
                      </a:r>
                    </a:p>
                  </a:txBody>
                  <a:tcPr marL="91425" marR="91425" marT="91425" marB="91425"/>
                </a:tc>
              </a:tr>
              <a:tr h="9339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/>
                        <a:t>PRESENTATION (10m)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" b="1"/>
                        <a:t>Teacher Input: </a:t>
                      </a:r>
                      <a:r>
                        <a:rPr lang="en"/>
                        <a:t>Explicitly teach the CONCEPT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" b="1"/>
                        <a:t>Teacher Input: </a:t>
                      </a:r>
                      <a:r>
                        <a:rPr lang="en"/>
                        <a:t>Explicitly teach the SKILL</a:t>
                      </a:r>
                    </a:p>
                    <a:p>
                      <a:pPr marL="457200" lvl="0" indent="-31750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" b="1"/>
                        <a:t>Check for understanding:</a:t>
                      </a:r>
                      <a:r>
                        <a:rPr lang="en"/>
                        <a:t> Monitor whether students ‘got it’ before preceding</a:t>
                      </a:r>
                    </a:p>
                  </a:txBody>
                  <a:tcPr marL="91425" marR="91425" marT="91425" marB="91425"/>
                </a:tc>
              </a:tr>
              <a:tr h="2083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/>
                        <a:t>GUIDED PRACTICE (30m)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" b="1"/>
                        <a:t>Development &amp; Engagement: </a:t>
                      </a:r>
                      <a:r>
                        <a:rPr lang="en"/>
                        <a:t>Develop student understanding of the concept or skill through activities and exercises.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" b="1"/>
                        <a:t>Feedback and Individual Support:</a:t>
                      </a:r>
                      <a:r>
                        <a:rPr lang="en"/>
                        <a:t> Move around the room to determine the level of mastery and provide feedback as needed.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Arial"/>
                        <a:buNone/>
                      </a:pPr>
                      <a:endParaRPr/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and / or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 b="1"/>
                        <a:t>INDEPENDENT PRACTICE (30m)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en" b="1"/>
                        <a:t>Application: </a:t>
                      </a:r>
                      <a:r>
                        <a:rPr lang="en"/>
                        <a:t>Get students to apply the concept or skill in different contexts</a:t>
                      </a:r>
                    </a:p>
                  </a:txBody>
                  <a:tcPr marL="91425" marR="91425" marT="91425" marB="91425"/>
                </a:tc>
              </a:tr>
              <a:tr h="7422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b="1"/>
                        <a:t>REVIEW (5m)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"/>
                        <a:t>Bring the lesson to conclusion, review and clarify key points.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794" y="6200250"/>
            <a:ext cx="602649" cy="6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45875" y="94200"/>
            <a:ext cx="7761599" cy="651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senior maths curriculum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568175" y="1249174"/>
            <a:ext cx="7761599" cy="44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60%~ differentiated and explicit in applied mathematics and number</a:t>
            </a:r>
          </a:p>
          <a:p>
            <a:pPr lvl="0"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20%~ mixed ability problem solving</a:t>
            </a:r>
          </a:p>
          <a:p>
            <a:pPr lvl="0"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10%~ mixed ability number facts and drills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233479" y="133250"/>
            <a:ext cx="2452800" cy="433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Appendix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794" y="6200250"/>
            <a:ext cx="602649" cy="6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2944675" y="446875"/>
            <a:ext cx="5902199" cy="539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2944675" y="343550"/>
            <a:ext cx="5902199" cy="568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TRAINING / HOW TO - FORMS &amp; FLUBAROO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Google Apps training on forms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Google support on forms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Creating self-grading assessments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Using Google Forms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New Add-ons for Docs and Sheets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The new Google Sheets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OTHER IDEAS WITH FORMS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0"/>
              </a:rPr>
              <a:t>86 ways to use google forms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Google forms for everything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2"/>
              </a:rPr>
              <a:t>10 great free google forms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10 google forms for the classroom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4"/>
              </a:rPr>
              <a:t>Innovative ideas for using google forms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15"/>
              </a:rPr>
              <a:t>Uses for google forms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REFERENCES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Hattie, J. (2009). Visible learning: A synthesis of 800+ meta-analyses on achievement. Abingdon: Routledge.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Hattie, J. (2012). Visible learning for teachers: Maximizing impact on learning. Abingdon: Routledge.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Zbar, V (2011) -  ‘Ensuring a more personalised approach: A strategy for differentiated teaching in schools’, Occasional paper 121, Centre for Strategic Education, IARTV, East Melbourne.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225" y="1583925"/>
            <a:ext cx="5460950" cy="19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45875" y="1085450"/>
            <a:ext cx="6425100" cy="48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 free service provided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by Google available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from Google Drive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algn="r" rtl="0">
              <a:spcBef>
                <a:spcPts val="0"/>
              </a:spcBef>
              <a:buNone/>
            </a:pPr>
            <a:r>
              <a:rPr lang="en"/>
              <a:t>Forms are created</a:t>
            </a:r>
          </a:p>
          <a:p>
            <a:pPr algn="r" rtl="0">
              <a:spcBef>
                <a:spcPts val="0"/>
              </a:spcBef>
              <a:buNone/>
            </a:pPr>
            <a:r>
              <a:rPr lang="en"/>
              <a:t>and stored in</a:t>
            </a:r>
          </a:p>
          <a:p>
            <a:pPr algn="r">
              <a:spcBef>
                <a:spcPts val="0"/>
              </a:spcBef>
              <a:buNone/>
            </a:pPr>
            <a:r>
              <a:rPr lang="en"/>
              <a:t>your Drive.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32"/>
          <a:stretch/>
        </p:blipFill>
        <p:spPr>
          <a:xfrm>
            <a:off x="354850" y="3133250"/>
            <a:ext cx="1474949" cy="3356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1498175" y="5742121"/>
            <a:ext cx="3706634" cy="403913"/>
          </a:xfrm>
          <a:custGeom>
            <a:avLst/>
            <a:gdLst/>
            <a:ahLst/>
            <a:cxnLst/>
            <a:rect l="0" t="0" r="0" b="0"/>
            <a:pathLst>
              <a:path w="69012" h="9621" extrusionOk="0">
                <a:moveTo>
                  <a:pt x="69012" y="0"/>
                </a:moveTo>
                <a:cubicBezTo>
                  <a:pt x="63438" y="1592"/>
                  <a:pt x="47070" y="9289"/>
                  <a:pt x="35568" y="9555"/>
                </a:cubicBezTo>
                <a:cubicBezTo>
                  <a:pt x="24066" y="9820"/>
                  <a:pt x="5928" y="2919"/>
                  <a:pt x="0" y="1592"/>
                </a:cubicBezTo>
              </a:path>
            </a:pathLst>
          </a:custGeom>
          <a:noFill/>
          <a:ln w="28575" cap="flat">
            <a:solidFill>
              <a:srgbClr val="009925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249" name="Shape 249"/>
          <p:cNvSpPr/>
          <p:nvPr/>
        </p:nvSpPr>
        <p:spPr>
          <a:xfrm rot="-9463921" flipH="1">
            <a:off x="4084194" y="2079668"/>
            <a:ext cx="4062430" cy="337735"/>
          </a:xfrm>
          <a:custGeom>
            <a:avLst/>
            <a:gdLst/>
            <a:ahLst/>
            <a:cxnLst/>
            <a:rect l="0" t="0" r="0" b="0"/>
            <a:pathLst>
              <a:path w="108295" h="50586" extrusionOk="0">
                <a:moveTo>
                  <a:pt x="0" y="0"/>
                </a:moveTo>
                <a:cubicBezTo>
                  <a:pt x="7255" y="7432"/>
                  <a:pt x="25481" y="36186"/>
                  <a:pt x="43531" y="44592"/>
                </a:cubicBezTo>
                <a:cubicBezTo>
                  <a:pt x="61580" y="52997"/>
                  <a:pt x="97501" y="49457"/>
                  <a:pt x="108295" y="50431"/>
                </a:cubicBezTo>
              </a:path>
            </a:pathLst>
          </a:custGeom>
          <a:noFill/>
          <a:ln w="28575" cap="flat">
            <a:solidFill>
              <a:srgbClr val="009925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445875" y="94200"/>
            <a:ext cx="7761599" cy="651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a Google Form?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794" y="6200250"/>
            <a:ext cx="602649" cy="6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568175" y="1249175"/>
            <a:ext cx="7761599" cy="49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In 2011 we began to train staff in data literacy.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6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Through analysing PATM and NAPLAN data, teachers began to see the value of being data literate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6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6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This precipitated need to engage in whole school professional development in the area of mathematics</a:t>
            </a:r>
          </a:p>
          <a:p>
            <a:pPr lvl="0"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1551" y="1339877"/>
            <a:ext cx="2807772" cy="1464924"/>
          </a:xfrm>
          <a:prstGeom prst="rect">
            <a:avLst/>
          </a:prstGeom>
          <a:noFill/>
          <a:ln w="76200" cap="flat">
            <a:solidFill>
              <a:srgbClr val="D50F25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56" name="Shape 25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50" y="1165227"/>
            <a:ext cx="5740699" cy="18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250" y="3471550"/>
            <a:ext cx="2190750" cy="313744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x="1844725" y="1194424"/>
            <a:ext cx="3941288" cy="343688"/>
          </a:xfrm>
          <a:custGeom>
            <a:avLst/>
            <a:gdLst/>
            <a:ahLst/>
            <a:cxnLst/>
            <a:rect l="0" t="0" r="0" b="0"/>
            <a:pathLst>
              <a:path w="182615" h="11944" extrusionOk="0">
                <a:moveTo>
                  <a:pt x="182615" y="11944"/>
                </a:moveTo>
                <a:cubicBezTo>
                  <a:pt x="163769" y="9997"/>
                  <a:pt x="99977" y="1326"/>
                  <a:pt x="69542" y="265"/>
                </a:cubicBezTo>
                <a:cubicBezTo>
                  <a:pt x="39106" y="-796"/>
                  <a:pt x="11590" y="4689"/>
                  <a:pt x="0" y="5574"/>
                </a:cubicBezTo>
              </a:path>
            </a:pathLst>
          </a:custGeom>
          <a:noFill/>
          <a:ln w="28575" cap="flat">
            <a:solidFill>
              <a:srgbClr val="009925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259" name="Shape 259"/>
          <p:cNvSpPr/>
          <p:nvPr/>
        </p:nvSpPr>
        <p:spPr>
          <a:xfrm>
            <a:off x="8382000" y="2353475"/>
            <a:ext cx="369356" cy="3517820"/>
          </a:xfrm>
          <a:custGeom>
            <a:avLst/>
            <a:gdLst/>
            <a:ahLst/>
            <a:cxnLst/>
            <a:rect l="0" t="0" r="0" b="0"/>
            <a:pathLst>
              <a:path w="15085" h="95554" extrusionOk="0">
                <a:moveTo>
                  <a:pt x="0" y="0"/>
                </a:moveTo>
                <a:cubicBezTo>
                  <a:pt x="2477" y="8670"/>
                  <a:pt x="13979" y="36098"/>
                  <a:pt x="14864" y="52024"/>
                </a:cubicBezTo>
                <a:cubicBezTo>
                  <a:pt x="15748" y="67949"/>
                  <a:pt x="6901" y="88299"/>
                  <a:pt x="5309" y="95554"/>
                </a:cubicBezTo>
              </a:path>
            </a:pathLst>
          </a:custGeom>
          <a:noFill/>
          <a:ln w="28575" cap="flat">
            <a:solidFill>
              <a:srgbClr val="009925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277975" y="5569675"/>
            <a:ext cx="65541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Work with data and information easily, from one location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45875" y="94200"/>
            <a:ext cx="7761599" cy="651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Design, send, collect, analyse, export.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45875" y="94200"/>
            <a:ext cx="7761599" cy="651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Creating a Google Form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24" y="2608199"/>
            <a:ext cx="4591650" cy="291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/>
        </p:nvSpPr>
        <p:spPr>
          <a:xfrm rot="-2440391">
            <a:off x="1169300" y="628949"/>
            <a:ext cx="3500609" cy="5054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Add a title</a:t>
            </a:r>
          </a:p>
        </p:txBody>
      </p:sp>
      <p:sp>
        <p:nvSpPr>
          <p:cNvPr id="269" name="Shape 269"/>
          <p:cNvSpPr txBox="1"/>
          <p:nvPr/>
        </p:nvSpPr>
        <p:spPr>
          <a:xfrm rot="-1799216">
            <a:off x="3150573" y="1115146"/>
            <a:ext cx="3346921" cy="522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Design a question</a:t>
            </a:r>
          </a:p>
        </p:txBody>
      </p:sp>
      <p:sp>
        <p:nvSpPr>
          <p:cNvPr id="270" name="Shape 270"/>
          <p:cNvSpPr txBox="1"/>
          <p:nvPr/>
        </p:nvSpPr>
        <p:spPr>
          <a:xfrm rot="-878715">
            <a:off x="5485101" y="1636030"/>
            <a:ext cx="3203688" cy="5373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Determine question type</a:t>
            </a:r>
          </a:p>
        </p:txBody>
      </p:sp>
      <p:sp>
        <p:nvSpPr>
          <p:cNvPr id="271" name="Shape 271"/>
          <p:cNvSpPr txBox="1"/>
          <p:nvPr/>
        </p:nvSpPr>
        <p:spPr>
          <a:xfrm rot="-533832">
            <a:off x="5685436" y="3519425"/>
            <a:ext cx="3175307" cy="5399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Provide possible answers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5109500" y="5003316"/>
            <a:ext cx="3954900" cy="5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Add as many questions as you like!</a:t>
            </a:r>
          </a:p>
        </p:txBody>
      </p:sp>
      <p:cxnSp>
        <p:nvCxnSpPr>
          <p:cNvPr id="273" name="Shape 273"/>
          <p:cNvCxnSpPr>
            <a:stCxn id="268" idx="1"/>
          </p:cNvCxnSpPr>
          <p:nvPr/>
        </p:nvCxnSpPr>
        <p:spPr>
          <a:xfrm>
            <a:off x="1592105" y="2022420"/>
            <a:ext cx="600" cy="879600"/>
          </a:xfrm>
          <a:prstGeom prst="straightConnector1">
            <a:avLst/>
          </a:prstGeom>
          <a:noFill/>
          <a:ln w="28575" cap="flat">
            <a:solidFill>
              <a:srgbClr val="0099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4" name="Shape 274"/>
          <p:cNvCxnSpPr>
            <a:stCxn id="269" idx="1"/>
          </p:cNvCxnSpPr>
          <p:nvPr/>
        </p:nvCxnSpPr>
        <p:spPr>
          <a:xfrm flipH="1">
            <a:off x="2260083" y="2212869"/>
            <a:ext cx="1114500" cy="1537799"/>
          </a:xfrm>
          <a:prstGeom prst="straightConnector1">
            <a:avLst/>
          </a:prstGeom>
          <a:noFill/>
          <a:ln w="28575" cap="flat">
            <a:solidFill>
              <a:srgbClr val="0099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5" name="Shape 275"/>
          <p:cNvCxnSpPr>
            <a:stCxn id="270" idx="1"/>
          </p:cNvCxnSpPr>
          <p:nvPr/>
        </p:nvCxnSpPr>
        <p:spPr>
          <a:xfrm flipH="1">
            <a:off x="2260246" y="2309698"/>
            <a:ext cx="3276900" cy="1802400"/>
          </a:xfrm>
          <a:prstGeom prst="straightConnector1">
            <a:avLst/>
          </a:prstGeom>
          <a:noFill/>
          <a:ln w="28575" cap="flat">
            <a:solidFill>
              <a:srgbClr val="0099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6" name="Shape 276"/>
          <p:cNvCxnSpPr>
            <a:stCxn id="271" idx="1"/>
          </p:cNvCxnSpPr>
          <p:nvPr/>
        </p:nvCxnSpPr>
        <p:spPr>
          <a:xfrm flipH="1">
            <a:off x="2324740" y="4034967"/>
            <a:ext cx="3379800" cy="361500"/>
          </a:xfrm>
          <a:prstGeom prst="straightConnector1">
            <a:avLst/>
          </a:prstGeom>
          <a:noFill/>
          <a:ln w="28575" cap="flat">
            <a:solidFill>
              <a:srgbClr val="009925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7" name="Shape 277"/>
          <p:cNvCxnSpPr>
            <a:stCxn id="272" idx="1"/>
          </p:cNvCxnSpPr>
          <p:nvPr/>
        </p:nvCxnSpPr>
        <p:spPr>
          <a:xfrm flipH="1">
            <a:off x="1511000" y="5274066"/>
            <a:ext cx="3598500" cy="52200"/>
          </a:xfrm>
          <a:prstGeom prst="straightConnector1">
            <a:avLst/>
          </a:prstGeom>
          <a:noFill/>
          <a:ln w="28575" cap="flat">
            <a:solidFill>
              <a:srgbClr val="009925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45875" y="94200"/>
            <a:ext cx="7761599" cy="651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Types of items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0025" y="1622998"/>
            <a:ext cx="7583950" cy="405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650" y="4515578"/>
            <a:ext cx="1716560" cy="15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2298925" y="3891000"/>
            <a:ext cx="4037999" cy="216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500" b="1">
                <a:solidFill>
                  <a:srgbClr val="D50F25"/>
                </a:solidFill>
                <a:latin typeface="Open Sans"/>
                <a:ea typeface="Open Sans"/>
                <a:cs typeface="Open Sans"/>
                <a:sym typeface="Open Sans"/>
              </a:rPr>
              <a:t>No more!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2000" b="1">
                <a:solidFill>
                  <a:srgbClr val="D50F25"/>
                </a:solidFill>
              </a:rPr>
              <a:t>X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437125" y="1222954"/>
            <a:ext cx="7761599" cy="441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/>
              <a:t>Mark and assess responses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/>
              <a:t>Analyse data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381000" rtl="0">
              <a:spcBef>
                <a:spcPts val="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/>
              <a:t>Email scores and results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45875" y="94200"/>
            <a:ext cx="7761599" cy="651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Self-grading forms with Flubaroo</a:t>
            </a:r>
          </a:p>
        </p:txBody>
      </p:sp>
      <p:pic>
        <p:nvPicPr>
          <p:cNvPr id="292" name="Shape 29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2202" y="1430300"/>
            <a:ext cx="3231324" cy="2056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FE8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240" y="4807225"/>
            <a:ext cx="1564950" cy="158242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>
            <a:spLocks noGrp="1"/>
          </p:cNvSpPr>
          <p:nvPr>
            <p:ph type="subTitle" idx="1"/>
          </p:nvPr>
        </p:nvSpPr>
        <p:spPr>
          <a:xfrm>
            <a:off x="5786025" y="617325"/>
            <a:ext cx="3151800" cy="389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/>
              <a:t>Anthony Speranza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St Mark’s Primary School Dingley, Victoria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ICT / T&amp;L Leader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Debbie Darvell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St Mark’s Primary School,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Dingley, Victoria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Principal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Philip Holmes-Smith,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Director at School Research Evaluation and Measurement Services, Victoria</a:t>
            </a:r>
          </a:p>
          <a:p>
            <a:pPr lvl="0" rtl="0">
              <a:spcBef>
                <a:spcPts val="0"/>
              </a:spcBef>
              <a:buNone/>
            </a:pPr>
            <a:endParaRPr sz="1600"/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ctrTitle"/>
          </p:nvPr>
        </p:nvSpPr>
        <p:spPr>
          <a:xfrm>
            <a:off x="142075" y="278975"/>
            <a:ext cx="5411399" cy="6108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>
                <a:solidFill>
                  <a:srgbClr val="454F5B"/>
                </a:solidFill>
              </a:rPr>
              <a:t> </a:t>
            </a:r>
            <a:r>
              <a:rPr lang="en" sz="3000">
                <a:solidFill>
                  <a:srgbClr val="454F5B"/>
                </a:solidFill>
              </a:rPr>
              <a:t>Using teacher designed online assessments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3000">
                <a:solidFill>
                  <a:srgbClr val="454F5B"/>
                </a:solidFill>
              </a:rPr>
              <a:t>to drive differentiated instruction in mathematics</a:t>
            </a:r>
          </a:p>
          <a:p>
            <a:pPr lvl="0" algn="ctr" rtl="0">
              <a:spcBef>
                <a:spcPts val="0"/>
              </a:spcBef>
              <a:buNone/>
            </a:pPr>
            <a:endParaRPr sz="3000">
              <a:solidFill>
                <a:srgbClr val="454F5B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3000">
              <a:solidFill>
                <a:srgbClr val="454F5B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3500">
                <a:solidFill>
                  <a:schemeClr val="accent1"/>
                </a:solidFill>
              </a:rPr>
              <a:t>This presentation: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3500" u="sng">
                <a:solidFill>
                  <a:schemeClr val="hlink"/>
                </a:solidFill>
                <a:hlinkClick r:id="rId4"/>
              </a:rPr>
              <a:t>http://bit.ly/eppc2015</a:t>
            </a:r>
          </a:p>
          <a:p>
            <a:pPr lvl="0" algn="l" rtl="0">
              <a:spcBef>
                <a:spcPts val="0"/>
              </a:spcBef>
              <a:buNone/>
            </a:pPr>
            <a:endParaRPr sz="2000">
              <a:solidFill>
                <a:schemeClr val="accent1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2000">
              <a:solidFill>
                <a:schemeClr val="accent1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2000">
                <a:solidFill>
                  <a:schemeClr val="accent1"/>
                </a:solidFill>
              </a:rPr>
              <a:t>T: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@anthsperanza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2000">
                <a:solidFill>
                  <a:schemeClr val="accent1"/>
                </a:solidFill>
              </a:rPr>
              <a:t>B: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anthsperanza.global2.vic.edu.au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en" sz="2000">
                <a:solidFill>
                  <a:schemeClr val="accent1"/>
                </a:solidFill>
              </a:rPr>
              <a:t>G: </a:t>
            </a:r>
            <a:r>
              <a:rPr lang="en" sz="2000" u="sng">
                <a:solidFill>
                  <a:schemeClr val="hlink"/>
                </a:solidFill>
                <a:hlinkClick r:id="rId7"/>
              </a:rPr>
              <a:t>+AnthonySperanza</a:t>
            </a:r>
          </a:p>
          <a:p>
            <a:pPr lvl="0" algn="ctr" rtl="0">
              <a:spcBef>
                <a:spcPts val="0"/>
              </a:spcBef>
              <a:buNone/>
            </a:pPr>
            <a:endParaRPr sz="2000">
              <a:solidFill>
                <a:schemeClr val="accen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2000">
              <a:solidFill>
                <a:schemeClr val="accen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3000">
              <a:solidFill>
                <a:srgbClr val="454F5B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794" y="6200250"/>
            <a:ext cx="602649" cy="6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45875" y="94200"/>
            <a:ext cx="7761599" cy="651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568175" y="1249174"/>
            <a:ext cx="7761599" cy="44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Having observed the mathematics program...</a:t>
            </a:r>
          </a:p>
          <a:p>
            <a:pPr lvl="0" rtl="0">
              <a:spcBef>
                <a:spcPts val="600"/>
              </a:spcBef>
              <a:buNone/>
            </a:pPr>
            <a:endParaRPr sz="6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The leadership &amp; Maths leader examined the cohesion of the maths program across the school</a:t>
            </a:r>
          </a:p>
          <a:p>
            <a:pPr lvl="0" rtl="0">
              <a:spcBef>
                <a:spcPts val="600"/>
              </a:spcBef>
              <a:buNone/>
            </a:pPr>
            <a:endParaRPr sz="6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Focussed on designing assessment that was used for pre &amp; post assessment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6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Monitored student growth for each unit</a:t>
            </a:r>
          </a:p>
          <a:p>
            <a:pPr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Refined &amp; aligned the units of work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45875" y="94200"/>
            <a:ext cx="7761599" cy="651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Assessment in mathematics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794" y="6200250"/>
            <a:ext cx="602649" cy="6093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568175" y="1249175"/>
            <a:ext cx="7761599" cy="49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Previous assessment schedule for mathematics was not revealing accurate and useful information about students</a:t>
            </a:r>
          </a:p>
          <a:p>
            <a:pPr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PLTs developed more rigorous use of pre and post assessments to inform teaching points</a:t>
            </a:r>
          </a:p>
          <a:p>
            <a:pPr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●"/>
            </a:pPr>
            <a:r>
              <a:rPr lang="en"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Senior year teachers began to explore the use of Google Forms to improve the efficiency and effectiveness of teaching and learning cycle in mathematics</a:t>
            </a:r>
          </a:p>
          <a:p>
            <a:pPr lvl="0" rtl="0">
              <a:spcBef>
                <a:spcPts val="600"/>
              </a:spcBef>
              <a:buNone/>
            </a:pPr>
            <a:endParaRPr sz="24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199" y="560575"/>
            <a:ext cx="6104798" cy="55796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426200" y="5091950"/>
            <a:ext cx="85320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3A81BA"/>
                </a:solidFill>
              </a:rPr>
              <a:t>Google Forms and formative assessment in maths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940700" y="-89654"/>
            <a:ext cx="7198199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Teaching a differentiated unit of time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" y="0"/>
            <a:ext cx="9008326" cy="611667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142075" y="5091950"/>
            <a:ext cx="8924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>
                <a:solidFill>
                  <a:srgbClr val="3A81BA"/>
                </a:solidFill>
              </a:rPr>
              <a:t>A P-8 Scope &amp; Sequence of outcomes in student friendly language.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212349" y="127566"/>
            <a:ext cx="8745899" cy="669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10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5" y="51375"/>
            <a:ext cx="9001926" cy="60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ctrTitle"/>
          </p:nvPr>
        </p:nvSpPr>
        <p:spPr>
          <a:xfrm>
            <a:off x="142075" y="5871275"/>
            <a:ext cx="8924400" cy="76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rgbClr val="3A81BA"/>
                </a:solidFill>
              </a:rPr>
              <a:t>Designing a pre-assessment to determine student’s prior knowledge.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212349" y="127566"/>
            <a:ext cx="8745899" cy="669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800">
              <a:solidFill>
                <a:srgbClr val="4646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50" y="51374"/>
            <a:ext cx="9006526" cy="610530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42075" y="5871275"/>
            <a:ext cx="8924400" cy="76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rgbClr val="3A81BA"/>
                </a:solidFill>
              </a:rPr>
              <a:t>Link is shared, students complete the assessment.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On-screen Show (4:3)</PresentationFormat>
  <Paragraphs>187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Montserrat</vt:lpstr>
      <vt:lpstr>Open Sans</vt:lpstr>
      <vt:lpstr>Desdemona template</vt:lpstr>
      <vt:lpstr> Using teacher designed online assessments to drive differentiated instruction in mathematics   This presentation: http://bit.ly/eppc2015   T: @anthsperanza B: anthsperanza.global2.vic.edu.au G: +AnthonySperanza   </vt:lpstr>
      <vt:lpstr>Setting The Scene</vt:lpstr>
      <vt:lpstr>PowerPoint Presentation</vt:lpstr>
      <vt:lpstr>PowerPoint Presentation</vt:lpstr>
      <vt:lpstr>Assessment in mathematics</vt:lpstr>
      <vt:lpstr>Google Forms and formative assessment in maths</vt:lpstr>
      <vt:lpstr>A P-8 Scope &amp; Sequence of outcomes in student friendly language.</vt:lpstr>
      <vt:lpstr>Designing a pre-assessment to determine student’s prior knowledge.</vt:lpstr>
      <vt:lpstr>Link is shared, students complete the assessment.</vt:lpstr>
      <vt:lpstr>Results are collected and graded using Flubaroo.</vt:lpstr>
      <vt:lpstr>Students receive an email with their results.</vt:lpstr>
      <vt:lpstr>Students use their S&amp;S to determine what they know.</vt:lpstr>
      <vt:lpstr>Students learn at their point of need over 6 explicit lessons.</vt:lpstr>
      <vt:lpstr>Students take the same test as a post-assessment.</vt:lpstr>
      <vt:lpstr>Students receive their results and track their growth.</vt:lpstr>
      <vt:lpstr>Pre &amp; Post Assessment of learning has been collected</vt:lpstr>
      <vt:lpstr>Evaluation and reflection of teaching &amp; learning.</vt:lpstr>
      <vt:lpstr>Google Forms and formative assessment in maths.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Instruction Model</vt:lpstr>
      <vt:lpstr>Our senior maths curriculum</vt:lpstr>
      <vt:lpstr>PowerPoint Presentation</vt:lpstr>
      <vt:lpstr>What is a Google Form?</vt:lpstr>
      <vt:lpstr>Design, send, collect, analyse, export.</vt:lpstr>
      <vt:lpstr>Creating a Google Form</vt:lpstr>
      <vt:lpstr>Types of items</vt:lpstr>
      <vt:lpstr>Self-grading forms with Flubaroo</vt:lpstr>
      <vt:lpstr> Using teacher designed online assessments to drive differentiated instruction in mathematics   This presentation: http://bit.ly/eppc2015   T: @anthsperanza B: anthsperanza.global2.vic.edu.au G: +AnthonySperanza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Using teacher designed online assessments to drive differentiated instruction in mathematics   This presentation: http://bit.ly/eppc2015   T: @anthsperanza B: anthsperanza.global2.vic.edu.au G: +AnthonySperanza   </dc:title>
  <cp:lastModifiedBy>Anthony Speranza</cp:lastModifiedBy>
  <cp:revision>3</cp:revision>
  <dcterms:modified xsi:type="dcterms:W3CDTF">2015-05-18T05:40:04Z</dcterms:modified>
</cp:coreProperties>
</file>