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6" r:id="rId4"/>
    <p:sldId id="267" r:id="rId5"/>
    <p:sldId id="258" r:id="rId6"/>
    <p:sldId id="261" r:id="rId7"/>
    <p:sldId id="268" r:id="rId8"/>
    <p:sldId id="269" r:id="rId9"/>
    <p:sldId id="265" r:id="rId10"/>
    <p:sldId id="270" r:id="rId11"/>
    <p:sldId id="271" r:id="rId12"/>
    <p:sldId id="273" r:id="rId13"/>
    <p:sldId id="272" r:id="rId14"/>
    <p:sldId id="275" r:id="rId15"/>
    <p:sldId id="259" r:id="rId16"/>
    <p:sldId id="260" r:id="rId17"/>
    <p:sldId id="262" r:id="rId18"/>
    <p:sldId id="263" r:id="rId19"/>
    <p:sldId id="276" r:id="rId20"/>
    <p:sldId id="274" r:id="rId21"/>
    <p:sldId id="26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30" autoAdjust="0"/>
    <p:restoredTop sz="94660"/>
  </p:normalViewPr>
  <p:slideViewPr>
    <p:cSldViewPr>
      <p:cViewPr varScale="1">
        <p:scale>
          <a:sx n="68" d="100"/>
          <a:sy n="68" d="100"/>
        </p:scale>
        <p:origin x="-2040"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01B057-BDCB-8D4F-BFAA-0CE722331440}" type="datetimeFigureOut">
              <a:rPr lang="en-US" smtClean="0"/>
              <a:t>29/05/15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1720EA-6BE9-1240-83ED-AC292A4B2F2E}" type="slidenum">
              <a:rPr lang="en-AU" smtClean="0"/>
              <a:t>‹#›</a:t>
            </a:fld>
            <a:endParaRPr lang="en-AU"/>
          </a:p>
        </p:txBody>
      </p:sp>
    </p:spTree>
    <p:extLst>
      <p:ext uri="{BB962C8B-B14F-4D97-AF65-F5344CB8AC3E}">
        <p14:creationId xmlns:p14="http://schemas.microsoft.com/office/powerpoint/2010/main" val="29596753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B1720EA-6BE9-1240-83ED-AC292A4B2F2E}" type="slidenum">
              <a:rPr lang="en-AU" smtClean="0"/>
              <a:t>2</a:t>
            </a:fld>
            <a:endParaRPr lang="en-AU"/>
          </a:p>
        </p:txBody>
      </p:sp>
    </p:spTree>
    <p:extLst>
      <p:ext uri="{BB962C8B-B14F-4D97-AF65-F5344CB8AC3E}">
        <p14:creationId xmlns:p14="http://schemas.microsoft.com/office/powerpoint/2010/main" val="3884842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9E1746E5-4B30-42C5-81C7-5D0EA07428D1}" type="datetimeFigureOut">
              <a:rPr lang="en-AU" smtClean="0"/>
              <a:t>29/05/15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316515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E1746E5-4B30-42C5-81C7-5D0EA07428D1}" type="datetimeFigureOut">
              <a:rPr lang="en-AU" smtClean="0"/>
              <a:t>29/05/15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1224577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E1746E5-4B30-42C5-81C7-5D0EA07428D1}" type="datetimeFigureOut">
              <a:rPr lang="en-AU" smtClean="0"/>
              <a:t>29/05/15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2448351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E1746E5-4B30-42C5-81C7-5D0EA07428D1}" type="datetimeFigureOut">
              <a:rPr lang="en-AU" smtClean="0"/>
              <a:t>29/05/15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340136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1746E5-4B30-42C5-81C7-5D0EA07428D1}" type="datetimeFigureOut">
              <a:rPr lang="en-AU" smtClean="0"/>
              <a:t>29/05/15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1824368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E1746E5-4B30-42C5-81C7-5D0EA07428D1}" type="datetimeFigureOut">
              <a:rPr lang="en-AU" smtClean="0"/>
              <a:t>29/05/15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445407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E1746E5-4B30-42C5-81C7-5D0EA07428D1}" type="datetimeFigureOut">
              <a:rPr lang="en-AU" smtClean="0"/>
              <a:t>29/05/15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215608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E1746E5-4B30-42C5-81C7-5D0EA07428D1}" type="datetimeFigureOut">
              <a:rPr lang="en-AU" smtClean="0"/>
              <a:t>29/05/15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103198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1746E5-4B30-42C5-81C7-5D0EA07428D1}" type="datetimeFigureOut">
              <a:rPr lang="en-AU" smtClean="0"/>
              <a:t>29/05/15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217983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746E5-4B30-42C5-81C7-5D0EA07428D1}" type="datetimeFigureOut">
              <a:rPr lang="en-AU" smtClean="0"/>
              <a:t>29/05/15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1109561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1746E5-4B30-42C5-81C7-5D0EA07428D1}" type="datetimeFigureOut">
              <a:rPr lang="en-AU" smtClean="0"/>
              <a:t>29/05/15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C4A200B-34CE-4CF6-9A7F-BA0E33A7013C}" type="slidenum">
              <a:rPr lang="en-AU" smtClean="0"/>
              <a:t>‹#›</a:t>
            </a:fld>
            <a:endParaRPr lang="en-AU"/>
          </a:p>
        </p:txBody>
      </p:sp>
    </p:spTree>
    <p:extLst>
      <p:ext uri="{BB962C8B-B14F-4D97-AF65-F5344CB8AC3E}">
        <p14:creationId xmlns:p14="http://schemas.microsoft.com/office/powerpoint/2010/main" val="35147755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746E5-4B30-42C5-81C7-5D0EA07428D1}" type="datetimeFigureOut">
              <a:rPr lang="en-AU" smtClean="0"/>
              <a:t>29/05/15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A200B-34CE-4CF6-9A7F-BA0E33A7013C}" type="slidenum">
              <a:rPr lang="en-AU" smtClean="0"/>
              <a:t>‹#›</a:t>
            </a:fld>
            <a:endParaRPr lang="en-AU"/>
          </a:p>
        </p:txBody>
      </p:sp>
    </p:spTree>
    <p:extLst>
      <p:ext uri="{BB962C8B-B14F-4D97-AF65-F5344CB8AC3E}">
        <p14:creationId xmlns:p14="http://schemas.microsoft.com/office/powerpoint/2010/main" val="2296565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76672"/>
            <a:ext cx="7772400" cy="2763738"/>
          </a:xfrm>
          <a:solidFill>
            <a:srgbClr val="D7E4BD"/>
          </a:solidFill>
        </p:spPr>
        <p:txBody>
          <a:bodyPr>
            <a:normAutofit/>
          </a:bodyPr>
          <a:lstStyle/>
          <a:p>
            <a:r>
              <a:rPr lang="en-AU" dirty="0" smtClean="0"/>
              <a:t>Building Assessment Literacy with </a:t>
            </a:r>
            <a:r>
              <a:rPr lang="en-AU" dirty="0"/>
              <a:t>T</a:t>
            </a:r>
            <a:r>
              <a:rPr lang="en-AU" dirty="0" smtClean="0"/>
              <a:t>eachers and Students: </a:t>
            </a:r>
            <a:br>
              <a:rPr lang="en-AU" dirty="0" smtClean="0"/>
            </a:br>
            <a:r>
              <a:rPr lang="en-AU" dirty="0" smtClean="0"/>
              <a:t>New Challenges?</a:t>
            </a:r>
            <a:endParaRPr lang="en-AU" dirty="0"/>
          </a:p>
        </p:txBody>
      </p:sp>
      <p:sp>
        <p:nvSpPr>
          <p:cNvPr id="3" name="Subtitle 2"/>
          <p:cNvSpPr>
            <a:spLocks noGrp="1"/>
          </p:cNvSpPr>
          <p:nvPr>
            <p:ph type="subTitle" idx="1"/>
          </p:nvPr>
        </p:nvSpPr>
        <p:spPr>
          <a:solidFill>
            <a:schemeClr val="accent4">
              <a:lumMod val="40000"/>
              <a:lumOff val="60000"/>
            </a:schemeClr>
          </a:solidFill>
        </p:spPr>
        <p:txBody>
          <a:bodyPr>
            <a:normAutofit fontScale="92500" lnSpcReduction="20000"/>
          </a:bodyPr>
          <a:lstStyle/>
          <a:p>
            <a:r>
              <a:rPr lang="en-AU" dirty="0" smtClean="0"/>
              <a:t>Marie Brennan</a:t>
            </a:r>
          </a:p>
          <a:p>
            <a:r>
              <a:rPr lang="en-AU" dirty="0" smtClean="0"/>
              <a:t>Victoria University, Melbourne</a:t>
            </a:r>
          </a:p>
          <a:p>
            <a:r>
              <a:rPr lang="en-AU" dirty="0" smtClean="0"/>
              <a:t>ACER EPCC Conference, Sydney May 2015	</a:t>
            </a:r>
            <a:endParaRPr lang="en-AU" dirty="0"/>
          </a:p>
        </p:txBody>
      </p:sp>
    </p:spTree>
    <p:extLst>
      <p:ext uri="{BB962C8B-B14F-4D97-AF65-F5344CB8AC3E}">
        <p14:creationId xmlns:p14="http://schemas.microsoft.com/office/powerpoint/2010/main" val="151761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AU" dirty="0" smtClean="0"/>
              <a:t>Social assessment literacies</a:t>
            </a:r>
            <a:endParaRPr lang="en-AU" dirty="0"/>
          </a:p>
        </p:txBody>
      </p:sp>
      <p:sp>
        <p:nvSpPr>
          <p:cNvPr id="3" name="Content Placeholder 2"/>
          <p:cNvSpPr>
            <a:spLocks noGrp="1"/>
          </p:cNvSpPr>
          <p:nvPr>
            <p:ph idx="1"/>
          </p:nvPr>
        </p:nvSpPr>
        <p:spPr/>
        <p:txBody>
          <a:bodyPr>
            <a:normAutofit fontScale="92500"/>
          </a:bodyPr>
          <a:lstStyle/>
          <a:p>
            <a:r>
              <a:rPr lang="en-AU" dirty="0" smtClean="0"/>
              <a:t>Which students and groups of students are privileged and dis-privileged by which kinds of assessment? </a:t>
            </a:r>
          </a:p>
          <a:p>
            <a:r>
              <a:rPr lang="en-AU" dirty="0" smtClean="0"/>
              <a:t>i.e. assessment is not only an internal  feedback loop: it must pay attention to the long-term, intra-community and inter-generational effects and the purposes of learning and education.  </a:t>
            </a:r>
          </a:p>
          <a:p>
            <a:r>
              <a:rPr lang="en-AU" dirty="0" smtClean="0"/>
              <a:t>Whose knowledge, which relationships, whose domain of action would act on this?</a:t>
            </a:r>
            <a:endParaRPr lang="en-AU" dirty="0"/>
          </a:p>
        </p:txBody>
      </p:sp>
    </p:spTree>
    <p:extLst>
      <p:ext uri="{BB962C8B-B14F-4D97-AF65-F5344CB8AC3E}">
        <p14:creationId xmlns:p14="http://schemas.microsoft.com/office/powerpoint/2010/main" val="96200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AU" dirty="0" smtClean="0"/>
              <a:t>Repertoires of assessment</a:t>
            </a:r>
            <a:endParaRPr lang="en-AU" dirty="0"/>
          </a:p>
        </p:txBody>
      </p:sp>
      <p:sp>
        <p:nvSpPr>
          <p:cNvPr id="3" name="Content Placeholder 2"/>
          <p:cNvSpPr>
            <a:spLocks noGrp="1"/>
          </p:cNvSpPr>
          <p:nvPr>
            <p:ph idx="1"/>
          </p:nvPr>
        </p:nvSpPr>
        <p:spPr>
          <a:xfrm>
            <a:off x="457200" y="1600200"/>
            <a:ext cx="8229600" cy="4925144"/>
          </a:xfrm>
        </p:spPr>
        <p:txBody>
          <a:bodyPr>
            <a:normAutofit fontScale="85000" lnSpcReduction="20000"/>
          </a:bodyPr>
          <a:lstStyle/>
          <a:p>
            <a:r>
              <a:rPr lang="en-AU" dirty="0" smtClean="0"/>
              <a:t>Black &amp; </a:t>
            </a:r>
            <a:r>
              <a:rPr lang="en-AU" dirty="0" err="1" smtClean="0"/>
              <a:t>Wiliam’s</a:t>
            </a:r>
            <a:r>
              <a:rPr lang="en-AU" dirty="0" smtClean="0"/>
              <a:t> (1998) among the first to demonstrate that good formative assessment increased achievement on tests; need to focus on good teaching, including the active use of assessment throughout teaching and learning activities, not just the end of units/years. </a:t>
            </a:r>
          </a:p>
          <a:p>
            <a:r>
              <a:rPr lang="en-AU" dirty="0" smtClean="0"/>
              <a:t>Need: teachers and students actively engaged in formative assessment </a:t>
            </a:r>
            <a:r>
              <a:rPr lang="en-AU" dirty="0" err="1" smtClean="0"/>
              <a:t>thoughout</a:t>
            </a:r>
            <a:r>
              <a:rPr lang="en-AU" dirty="0" smtClean="0"/>
              <a:t>, e.g. good questioning, feedback loops, observation, dialogue, self- and peer-debate, observation and monitoring, performance, portfolio construction, social/relationship and affect demonstration, among many other elements of good teaching and learning environments.  </a:t>
            </a:r>
            <a:endParaRPr lang="en-AU" dirty="0"/>
          </a:p>
        </p:txBody>
      </p:sp>
    </p:spTree>
    <p:extLst>
      <p:ext uri="{BB962C8B-B14F-4D97-AF65-F5344CB8AC3E}">
        <p14:creationId xmlns:p14="http://schemas.microsoft.com/office/powerpoint/2010/main" val="2676754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496944" cy="1728192"/>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en-AU" dirty="0" smtClean="0"/>
              <a:t>7 teacher competences for assessment: assessment literacy for teachers’ school level assessment activities</a:t>
            </a:r>
            <a:endParaRPr lang="en-AU" dirty="0"/>
          </a:p>
        </p:txBody>
      </p:sp>
      <p:sp>
        <p:nvSpPr>
          <p:cNvPr id="3" name="Content Placeholder 2"/>
          <p:cNvSpPr>
            <a:spLocks noGrp="1"/>
          </p:cNvSpPr>
          <p:nvPr>
            <p:ph idx="1"/>
          </p:nvPr>
        </p:nvSpPr>
        <p:spPr>
          <a:xfrm>
            <a:off x="251520" y="2132856"/>
            <a:ext cx="8568952" cy="4725144"/>
          </a:xfrm>
        </p:spPr>
        <p:txBody>
          <a:bodyPr>
            <a:normAutofit fontScale="85000" lnSpcReduction="20000"/>
          </a:bodyPr>
          <a:lstStyle/>
          <a:p>
            <a:pPr marL="514350" indent="-514350">
              <a:buFont typeface="+mj-lt"/>
              <a:buAutoNum type="arabicPeriod"/>
            </a:pPr>
            <a:r>
              <a:rPr lang="en-AU" dirty="0" smtClean="0"/>
              <a:t>Connecting assessments to clear purposes</a:t>
            </a:r>
          </a:p>
          <a:p>
            <a:pPr marL="514350" indent="-514350">
              <a:buFont typeface="+mj-lt"/>
              <a:buAutoNum type="arabicPeriod"/>
            </a:pPr>
            <a:r>
              <a:rPr lang="en-AU" dirty="0" smtClean="0"/>
              <a:t>Clarifying achievement expectations</a:t>
            </a:r>
          </a:p>
          <a:p>
            <a:pPr marL="514350" indent="-514350">
              <a:buFont typeface="+mj-lt"/>
              <a:buAutoNum type="arabicPeriod"/>
            </a:pPr>
            <a:r>
              <a:rPr lang="en-AU" dirty="0" smtClean="0"/>
              <a:t>Applying proper assessment methods</a:t>
            </a:r>
          </a:p>
          <a:p>
            <a:pPr marL="514350" indent="-514350">
              <a:buFont typeface="+mj-lt"/>
              <a:buAutoNum type="arabicPeriod"/>
            </a:pPr>
            <a:r>
              <a:rPr lang="en-AU" dirty="0" smtClean="0"/>
              <a:t>Developing quality assessment exercises scoring criteria and appropriate sampling</a:t>
            </a:r>
          </a:p>
          <a:p>
            <a:pPr marL="514350" indent="-514350">
              <a:buFont typeface="+mj-lt"/>
              <a:buAutoNum type="arabicPeriod"/>
            </a:pPr>
            <a:r>
              <a:rPr lang="en-AU" dirty="0" smtClean="0"/>
              <a:t>Avoiding bias in assessment</a:t>
            </a:r>
          </a:p>
          <a:p>
            <a:pPr marL="514350" indent="-514350">
              <a:buFont typeface="+mj-lt"/>
              <a:buAutoNum type="arabicPeriod"/>
            </a:pPr>
            <a:r>
              <a:rPr lang="en-AU" dirty="0" smtClean="0"/>
              <a:t>Communicating effectively about student achievement </a:t>
            </a:r>
          </a:p>
          <a:p>
            <a:pPr marL="514350" indent="-514350">
              <a:buFont typeface="+mj-lt"/>
              <a:buAutoNum type="arabicPeriod"/>
            </a:pPr>
            <a:r>
              <a:rPr lang="en-AU" dirty="0" smtClean="0"/>
              <a:t>Using assessment as an instructional intervention</a:t>
            </a:r>
          </a:p>
          <a:p>
            <a:pPr marL="0" indent="0" algn="r">
              <a:buNone/>
            </a:pPr>
            <a:r>
              <a:rPr lang="en-AU" dirty="0" err="1" smtClean="0"/>
              <a:t>Stiggins</a:t>
            </a:r>
            <a:r>
              <a:rPr lang="en-AU" dirty="0" smtClean="0"/>
              <a:t> (1999: 25-27</a:t>
            </a:r>
            <a:r>
              <a:rPr lang="en-AU" dirty="0" smtClean="0"/>
              <a:t>)</a:t>
            </a:r>
          </a:p>
          <a:p>
            <a:pPr marL="0" indent="0">
              <a:buNone/>
            </a:pPr>
            <a:r>
              <a:rPr lang="en-AU" dirty="0" smtClean="0"/>
              <a:t>NOTE: THIS ONLY FOCUSSES ON THE TEACHER: STUDENT COMPETENCES FOR ASSESSMENT NEED FURTHER ATTENTION</a:t>
            </a:r>
            <a:endParaRPr lang="en-AU" dirty="0" smtClean="0"/>
          </a:p>
          <a:p>
            <a:pPr marL="0" indent="0" algn="r">
              <a:buNone/>
            </a:pPr>
            <a:endParaRPr lang="en-AU" dirty="0"/>
          </a:p>
        </p:txBody>
      </p:sp>
    </p:spTree>
    <p:extLst>
      <p:ext uri="{BB962C8B-B14F-4D97-AF65-F5344CB8AC3E}">
        <p14:creationId xmlns:p14="http://schemas.microsoft.com/office/powerpoint/2010/main" val="165340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style>
          <a:lnRef idx="2">
            <a:schemeClr val="accent4"/>
          </a:lnRef>
          <a:fillRef idx="1">
            <a:schemeClr val="lt1"/>
          </a:fillRef>
          <a:effectRef idx="0">
            <a:schemeClr val="accent4"/>
          </a:effectRef>
          <a:fontRef idx="minor">
            <a:schemeClr val="dk1"/>
          </a:fontRef>
        </p:style>
        <p:txBody>
          <a:bodyPr>
            <a:noAutofit/>
          </a:bodyPr>
          <a:lstStyle/>
          <a:p>
            <a:r>
              <a:rPr lang="en-US" sz="3600" dirty="0" smtClean="0"/>
              <a:t> Assessment </a:t>
            </a:r>
            <a:r>
              <a:rPr lang="en-US" sz="3600" dirty="0"/>
              <a:t>improves learning when it is used to support five key strategies in learning:</a:t>
            </a:r>
            <a:endParaRPr lang="en-AU" sz="3600" dirty="0"/>
          </a:p>
        </p:txBody>
      </p:sp>
      <p:sp>
        <p:nvSpPr>
          <p:cNvPr id="3" name="Content Placeholder 2"/>
          <p:cNvSpPr>
            <a:spLocks noGrp="1"/>
          </p:cNvSpPr>
          <p:nvPr>
            <p:ph idx="1"/>
          </p:nvPr>
        </p:nvSpPr>
        <p:spPr>
          <a:xfrm>
            <a:off x="539552" y="2132856"/>
            <a:ext cx="8280920" cy="4392488"/>
          </a:xfrm>
        </p:spPr>
        <p:txBody>
          <a:bodyPr>
            <a:normAutofit fontScale="85000" lnSpcReduction="20000"/>
          </a:bodyPr>
          <a:lstStyle/>
          <a:p>
            <a:r>
              <a:rPr lang="en-US" dirty="0"/>
              <a:t> </a:t>
            </a:r>
            <a:r>
              <a:rPr lang="en-US" dirty="0" smtClean="0"/>
              <a:t>Clarifying</a:t>
            </a:r>
            <a:r>
              <a:rPr lang="en-US" dirty="0"/>
              <a:t>, sharing, and understanding learning intentions and criteria for success</a:t>
            </a:r>
            <a:endParaRPr lang="en-AU" dirty="0"/>
          </a:p>
          <a:p>
            <a:pPr lvl="0"/>
            <a:r>
              <a:rPr lang="en-US" dirty="0"/>
              <a:t>Engineering classroom discussions, activities, and tasks that elicit evidence of student achievement</a:t>
            </a:r>
            <a:endParaRPr lang="en-AU" dirty="0"/>
          </a:p>
          <a:p>
            <a:pPr lvl="0"/>
            <a:r>
              <a:rPr lang="en-US" dirty="0"/>
              <a:t>Providing feedback that moves learning forward</a:t>
            </a:r>
            <a:endParaRPr lang="en-AU" dirty="0"/>
          </a:p>
          <a:p>
            <a:pPr lvl="0"/>
            <a:r>
              <a:rPr lang="en-US" dirty="0"/>
              <a:t>Activating students as learning resources for one another</a:t>
            </a:r>
            <a:endParaRPr lang="en-AU" dirty="0"/>
          </a:p>
          <a:p>
            <a:pPr lvl="0"/>
            <a:r>
              <a:rPr lang="en-US" dirty="0"/>
              <a:t>Activating students as owners of their own </a:t>
            </a:r>
            <a:r>
              <a:rPr lang="en-US" dirty="0" smtClean="0"/>
              <a:t>learning</a:t>
            </a:r>
            <a:endParaRPr lang="en-AU" dirty="0"/>
          </a:p>
          <a:p>
            <a:pPr lvl="0"/>
            <a:endParaRPr lang="en-AU" dirty="0"/>
          </a:p>
          <a:p>
            <a:pPr marL="0" lvl="0" indent="0" algn="r">
              <a:buNone/>
            </a:pPr>
            <a:r>
              <a:rPr lang="en-US" dirty="0" err="1" smtClean="0"/>
              <a:t>Wiliam</a:t>
            </a:r>
            <a:r>
              <a:rPr lang="en-US" dirty="0"/>
              <a:t>, D. (2011). </a:t>
            </a:r>
            <a:r>
              <a:rPr lang="en-US" i="1" dirty="0"/>
              <a:t>Embedded formative assessment</a:t>
            </a:r>
            <a:r>
              <a:rPr lang="en-US" dirty="0"/>
              <a:t>. Bloomington, IN: Solution Tree.</a:t>
            </a:r>
            <a:endParaRPr lang="en-AU" dirty="0"/>
          </a:p>
        </p:txBody>
      </p:sp>
    </p:spTree>
    <p:extLst>
      <p:ext uri="{BB962C8B-B14F-4D97-AF65-F5344CB8AC3E}">
        <p14:creationId xmlns:p14="http://schemas.microsoft.com/office/powerpoint/2010/main" val="1555297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1143000"/>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en-AU" dirty="0" smtClean="0"/>
              <a:t>Huge </a:t>
            </a:r>
            <a:r>
              <a:rPr lang="en-AU" dirty="0" smtClean="0"/>
              <a:t>assessment </a:t>
            </a:r>
            <a:r>
              <a:rPr lang="en-AU" dirty="0" smtClean="0"/>
              <a:t>repertoire </a:t>
            </a:r>
            <a:r>
              <a:rPr lang="en-AU" dirty="0" smtClean="0"/>
              <a:t>already used, invented, extended, underway ….</a:t>
            </a:r>
            <a:endParaRPr lang="en-AU" dirty="0"/>
          </a:p>
        </p:txBody>
      </p:sp>
      <p:sp>
        <p:nvSpPr>
          <p:cNvPr id="3" name="Content Placeholder 2"/>
          <p:cNvSpPr>
            <a:spLocks noGrp="1"/>
          </p:cNvSpPr>
          <p:nvPr>
            <p:ph idx="1"/>
          </p:nvPr>
        </p:nvSpPr>
        <p:spPr/>
        <p:txBody>
          <a:bodyPr/>
          <a:lstStyle/>
          <a:p>
            <a:r>
              <a:rPr lang="en-AU" dirty="0" smtClean="0"/>
              <a:t>Observation and monitoring, both systematic and </a:t>
            </a:r>
            <a:r>
              <a:rPr lang="en-AU" dirty="0" smtClean="0"/>
              <a:t>informal</a:t>
            </a:r>
          </a:p>
          <a:p>
            <a:r>
              <a:rPr lang="en-AU" dirty="0" smtClean="0"/>
              <a:t>Personal communication</a:t>
            </a:r>
            <a:endParaRPr lang="en-AU" dirty="0" smtClean="0"/>
          </a:p>
          <a:p>
            <a:r>
              <a:rPr lang="en-AU" dirty="0" smtClean="0"/>
              <a:t>Selecting a </a:t>
            </a:r>
            <a:r>
              <a:rPr lang="en-AU" dirty="0" smtClean="0"/>
              <a:t>response e.g. multi-choice,</a:t>
            </a:r>
            <a:endParaRPr lang="en-AU" dirty="0" smtClean="0"/>
          </a:p>
          <a:p>
            <a:r>
              <a:rPr lang="en-AU" dirty="0" smtClean="0"/>
              <a:t>Constructing a response (short, long, with and without preparation)</a:t>
            </a:r>
          </a:p>
          <a:p>
            <a:r>
              <a:rPr lang="en-AU" dirty="0" smtClean="0"/>
              <a:t>Portfolio assessment</a:t>
            </a:r>
          </a:p>
          <a:p>
            <a:r>
              <a:rPr lang="en-AU" dirty="0" smtClean="0"/>
              <a:t>Performance assessment</a:t>
            </a:r>
            <a:endParaRPr lang="en-AU" dirty="0"/>
          </a:p>
        </p:txBody>
      </p:sp>
    </p:spTree>
    <p:extLst>
      <p:ext uri="{BB962C8B-B14F-4D97-AF65-F5344CB8AC3E}">
        <p14:creationId xmlns:p14="http://schemas.microsoft.com/office/powerpoint/2010/main" val="2111317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274638"/>
            <a:ext cx="8363272" cy="1138138"/>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en-AU" dirty="0" smtClean="0"/>
              <a:t>An Observer’s checklist: evaluating the lesson</a:t>
            </a:r>
            <a:r>
              <a:rPr lang="en-AU" dirty="0"/>
              <a:t> </a:t>
            </a:r>
            <a:r>
              <a:rPr lang="en-AU" dirty="0" smtClean="0"/>
              <a:t>(</a:t>
            </a:r>
            <a:r>
              <a:rPr lang="en-AU" sz="2700" dirty="0" smtClean="0"/>
              <a:t>MACOS Evaluation Booklet p.89)</a:t>
            </a:r>
            <a:endParaRPr lang="en-AU" dirty="0"/>
          </a:p>
        </p:txBody>
      </p:sp>
      <p:sp>
        <p:nvSpPr>
          <p:cNvPr id="3" name="Content Placeholder 2"/>
          <p:cNvSpPr>
            <a:spLocks noGrp="1"/>
          </p:cNvSpPr>
          <p:nvPr>
            <p:ph idx="1"/>
          </p:nvPr>
        </p:nvSpPr>
        <p:spPr>
          <a:xfrm>
            <a:off x="251520" y="1600200"/>
            <a:ext cx="8712968" cy="4853136"/>
          </a:xfrm>
        </p:spPr>
        <p:txBody>
          <a:bodyPr>
            <a:normAutofit fontScale="92500" lnSpcReduction="20000"/>
          </a:bodyPr>
          <a:lstStyle/>
          <a:p>
            <a:pPr marL="0" indent="0">
              <a:buNone/>
            </a:pPr>
            <a:r>
              <a:rPr lang="en-AU" dirty="0" smtClean="0"/>
              <a:t>Factual questions ------Opinion questions</a:t>
            </a:r>
          </a:p>
          <a:p>
            <a:pPr marL="0" indent="0">
              <a:buNone/>
            </a:pPr>
            <a:r>
              <a:rPr lang="en-AU" dirty="0" smtClean="0"/>
              <a:t>Short answer   -----------lengthy response</a:t>
            </a:r>
          </a:p>
          <a:p>
            <a:pPr marL="0" indent="0">
              <a:buNone/>
            </a:pPr>
            <a:r>
              <a:rPr lang="en-AU" dirty="0" smtClean="0"/>
              <a:t>Qs from teacher mostly ----mostly from students</a:t>
            </a:r>
            <a:endParaRPr lang="en-AU" dirty="0"/>
          </a:p>
          <a:p>
            <a:pPr marL="0" indent="0">
              <a:buNone/>
            </a:pPr>
            <a:r>
              <a:rPr lang="en-AU" dirty="0" smtClean="0"/>
              <a:t>Exchanges largely S to T --------------largely S to S</a:t>
            </a:r>
          </a:p>
          <a:p>
            <a:pPr marL="0" indent="0">
              <a:buNone/>
            </a:pPr>
            <a:r>
              <a:rPr lang="en-AU" dirty="0" smtClean="0"/>
              <a:t>T sets &amp; controls agenda ----</a:t>
            </a:r>
            <a:r>
              <a:rPr lang="en-AU" dirty="0" err="1" smtClean="0"/>
              <a:t>Ss</a:t>
            </a:r>
            <a:r>
              <a:rPr lang="en-AU" dirty="0" smtClean="0"/>
              <a:t> initiate topics</a:t>
            </a:r>
          </a:p>
          <a:p>
            <a:pPr marL="0" indent="0">
              <a:buNone/>
            </a:pPr>
            <a:r>
              <a:rPr lang="en-AU" dirty="0" smtClean="0"/>
              <a:t>T role: Authority----------T role: non-participant</a:t>
            </a:r>
          </a:p>
          <a:p>
            <a:pPr marL="0" indent="0">
              <a:buNone/>
            </a:pPr>
            <a:r>
              <a:rPr lang="en-AU" dirty="0" smtClean="0"/>
              <a:t>S no clear sense of purpose ----</a:t>
            </a:r>
            <a:r>
              <a:rPr lang="en-AU" dirty="0" err="1" smtClean="0"/>
              <a:t>Ss</a:t>
            </a:r>
            <a:r>
              <a:rPr lang="en-AU" dirty="0" smtClean="0"/>
              <a:t> clear sense of P</a:t>
            </a:r>
          </a:p>
          <a:p>
            <a:pPr marL="0" indent="0">
              <a:buNone/>
            </a:pPr>
            <a:r>
              <a:rPr lang="en-AU" dirty="0" smtClean="0"/>
              <a:t>Less than 1/3 student </a:t>
            </a:r>
            <a:r>
              <a:rPr lang="en-AU" dirty="0" err="1" smtClean="0"/>
              <a:t>p’pation</a:t>
            </a:r>
            <a:r>
              <a:rPr lang="en-AU" dirty="0" smtClean="0"/>
              <a:t> ----almost all S </a:t>
            </a:r>
            <a:r>
              <a:rPr lang="en-AU" dirty="0" err="1" smtClean="0"/>
              <a:t>p’p</a:t>
            </a:r>
            <a:endParaRPr lang="en-AU" dirty="0" smtClean="0"/>
          </a:p>
          <a:p>
            <a:pPr marL="0" indent="0">
              <a:buNone/>
            </a:pPr>
            <a:r>
              <a:rPr lang="en-AU" dirty="0" smtClean="0"/>
              <a:t>Student interest low ------S interest high</a:t>
            </a:r>
          </a:p>
          <a:p>
            <a:pPr marL="0" indent="0">
              <a:buNone/>
            </a:pPr>
            <a:r>
              <a:rPr lang="en-AU" dirty="0" smtClean="0"/>
              <a:t>Class is noisy --------Class is quiet</a:t>
            </a:r>
          </a:p>
          <a:p>
            <a:pPr marL="0" indent="0">
              <a:buNone/>
            </a:pPr>
            <a:endParaRPr lang="en-AU" dirty="0"/>
          </a:p>
        </p:txBody>
      </p:sp>
    </p:spTree>
    <p:extLst>
      <p:ext uri="{BB962C8B-B14F-4D97-AF65-F5344CB8AC3E}">
        <p14:creationId xmlns:p14="http://schemas.microsoft.com/office/powerpoint/2010/main" val="2463651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AU" dirty="0" smtClean="0"/>
              <a:t>Student assessment literacy</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Under-valued and under-documented yet central – can’t assess properly without student engagement</a:t>
            </a:r>
          </a:p>
          <a:p>
            <a:r>
              <a:rPr lang="en-AU" dirty="0" smtClean="0"/>
              <a:t>Self-evaluation, peer-feedback and meta-cognitive analyses of progress build language for analysis, links to other knowledge or transferability to other domains of action, reflexivity and self-monitoring, capacities to work across difference</a:t>
            </a:r>
          </a:p>
          <a:p>
            <a:r>
              <a:rPr lang="en-AU" dirty="0" smtClean="0"/>
              <a:t>Importance of dialogue</a:t>
            </a:r>
          </a:p>
          <a:p>
            <a:r>
              <a:rPr lang="en-AU" dirty="0" smtClean="0"/>
              <a:t>Assessment by Exhibition, Performance and Student-led conferences are relatively recent developments in need of local analysis and systemic infrastructure </a:t>
            </a:r>
            <a:r>
              <a:rPr lang="en-AU" dirty="0" err="1" smtClean="0"/>
              <a:t>eg</a:t>
            </a:r>
            <a:r>
              <a:rPr lang="en-AU" dirty="0" smtClean="0"/>
              <a:t> materials sharing/development</a:t>
            </a:r>
            <a:endParaRPr lang="en-AU" dirty="0"/>
          </a:p>
        </p:txBody>
      </p:sp>
    </p:spTree>
    <p:extLst>
      <p:ext uri="{BB962C8B-B14F-4D97-AF65-F5344CB8AC3E}">
        <p14:creationId xmlns:p14="http://schemas.microsoft.com/office/powerpoint/2010/main" val="2587571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r>
              <a:rPr lang="en-AU" sz="3600" dirty="0" smtClean="0"/>
              <a:t>Supporting Student Assessment literacy</a:t>
            </a:r>
            <a:endParaRPr lang="en-AU" sz="3600" dirty="0"/>
          </a:p>
        </p:txBody>
      </p:sp>
      <p:sp>
        <p:nvSpPr>
          <p:cNvPr id="3" name="Content Placeholder 2"/>
          <p:cNvSpPr>
            <a:spLocks noGrp="1"/>
          </p:cNvSpPr>
          <p:nvPr>
            <p:ph idx="1"/>
          </p:nvPr>
        </p:nvSpPr>
        <p:spPr/>
        <p:txBody>
          <a:bodyPr>
            <a:normAutofit fontScale="92500" lnSpcReduction="10000"/>
          </a:bodyPr>
          <a:lstStyle/>
          <a:p>
            <a:r>
              <a:rPr lang="en-AU" dirty="0" smtClean="0"/>
              <a:t>In classroom: opportunities for building language through dialogue, performance and reflection</a:t>
            </a:r>
          </a:p>
          <a:p>
            <a:r>
              <a:rPr lang="en-AU" dirty="0" smtClean="0"/>
              <a:t>In school policy</a:t>
            </a:r>
          </a:p>
          <a:p>
            <a:r>
              <a:rPr lang="en-AU" dirty="0" smtClean="0"/>
              <a:t>Between home/community and school</a:t>
            </a:r>
          </a:p>
          <a:p>
            <a:r>
              <a:rPr lang="en-AU" dirty="0" smtClean="0"/>
              <a:t>Performing learning and widening assessment participation (for, of and as learning and balance among them)</a:t>
            </a:r>
          </a:p>
          <a:p>
            <a:r>
              <a:rPr lang="en-AU" dirty="0" smtClean="0"/>
              <a:t>In school governance</a:t>
            </a:r>
          </a:p>
          <a:p>
            <a:r>
              <a:rPr lang="en-AU" dirty="0" smtClean="0"/>
              <a:t>In feedback loops to systemic agencies</a:t>
            </a:r>
            <a:endParaRPr lang="en-AU" dirty="0"/>
          </a:p>
        </p:txBody>
      </p:sp>
    </p:spTree>
    <p:extLst>
      <p:ext uri="{BB962C8B-B14F-4D97-AF65-F5344CB8AC3E}">
        <p14:creationId xmlns:p14="http://schemas.microsoft.com/office/powerpoint/2010/main" val="3483391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a:bodyPr>
          <a:lstStyle/>
          <a:p>
            <a:r>
              <a:rPr lang="en-AU" sz="3600" dirty="0" smtClean="0"/>
              <a:t>Supporting teacher assessment literacies</a:t>
            </a:r>
            <a:endParaRPr lang="en-AU" sz="3600" dirty="0"/>
          </a:p>
        </p:txBody>
      </p:sp>
      <p:sp>
        <p:nvSpPr>
          <p:cNvPr id="3" name="Content Placeholder 2"/>
          <p:cNvSpPr>
            <a:spLocks noGrp="1"/>
          </p:cNvSpPr>
          <p:nvPr>
            <p:ph idx="1"/>
          </p:nvPr>
        </p:nvSpPr>
        <p:spPr>
          <a:xfrm>
            <a:off x="457200" y="1600200"/>
            <a:ext cx="8507288" cy="4997152"/>
          </a:xfrm>
        </p:spPr>
        <p:txBody>
          <a:bodyPr>
            <a:normAutofit fontScale="85000" lnSpcReduction="10000"/>
          </a:bodyPr>
          <a:lstStyle/>
          <a:p>
            <a:r>
              <a:rPr lang="en-AU" dirty="0" smtClean="0"/>
              <a:t>Structured professional development with other teachers using real-life scenarios makes significant difference: developing shared discourse</a:t>
            </a:r>
          </a:p>
          <a:p>
            <a:r>
              <a:rPr lang="en-AU" dirty="0" smtClean="0"/>
              <a:t>Supporting development and embedding of formative assessment processes makes more difference to student learning than end-on or summative assessment (</a:t>
            </a:r>
            <a:r>
              <a:rPr lang="en-AU" dirty="0" err="1" smtClean="0"/>
              <a:t>Wiliam</a:t>
            </a:r>
            <a:r>
              <a:rPr lang="en-AU" dirty="0" smtClean="0"/>
              <a:t> 2011) but both are needed: balancing purposes</a:t>
            </a:r>
          </a:p>
          <a:p>
            <a:r>
              <a:rPr lang="en-AU" dirty="0" smtClean="0"/>
              <a:t>Moderation processes for development and moderation of student work samples gives opportunities for checking ‘judgement-in-context’ (Cooksey et al. 2007) : extending repertoires and judgement capacities for formative and summative activities</a:t>
            </a:r>
            <a:endParaRPr lang="en-AU" dirty="0"/>
          </a:p>
        </p:txBody>
      </p:sp>
    </p:spTree>
    <p:extLst>
      <p:ext uri="{BB962C8B-B14F-4D97-AF65-F5344CB8AC3E}">
        <p14:creationId xmlns:p14="http://schemas.microsoft.com/office/powerpoint/2010/main" val="3895626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fontScale="90000"/>
          </a:bodyPr>
          <a:lstStyle/>
          <a:p>
            <a:r>
              <a:rPr lang="en-AU" dirty="0" smtClean="0"/>
              <a:t>Parallel Assessment curriculum: teachers and students</a:t>
            </a:r>
            <a:endParaRPr lang="en-AU" dirty="0"/>
          </a:p>
        </p:txBody>
      </p:sp>
      <p:sp>
        <p:nvSpPr>
          <p:cNvPr id="3" name="Content Placeholder 2"/>
          <p:cNvSpPr>
            <a:spLocks noGrp="1"/>
          </p:cNvSpPr>
          <p:nvPr>
            <p:ph idx="1"/>
          </p:nvPr>
        </p:nvSpPr>
        <p:spPr/>
        <p:txBody>
          <a:bodyPr>
            <a:normAutofit lnSpcReduction="10000"/>
          </a:bodyPr>
          <a:lstStyle/>
          <a:p>
            <a:r>
              <a:rPr lang="en-AU" dirty="0" smtClean="0"/>
              <a:t>High intellectual quality: critical reading of the world and education system; unpacking purposes and diverse practices of assessment</a:t>
            </a:r>
          </a:p>
          <a:p>
            <a:r>
              <a:rPr lang="en-AU" dirty="0" smtClean="0"/>
              <a:t>Supportive learning environments that encourage dialogue, making the tacit explicit in diverse forms, innovation and risk-taking (i.e. learning)</a:t>
            </a:r>
          </a:p>
          <a:p>
            <a:r>
              <a:rPr lang="en-AU" dirty="0" smtClean="0"/>
              <a:t>Use diversity as a resource for innovation</a:t>
            </a:r>
            <a:r>
              <a:rPr lang="en-AU" smtClean="0"/>
              <a:t>, collaboration </a:t>
            </a:r>
            <a:r>
              <a:rPr lang="en-AU" dirty="0" smtClean="0"/>
              <a:t>and identity</a:t>
            </a:r>
            <a:r>
              <a:rPr lang="en-AU" smtClean="0"/>
              <a:t>-building</a:t>
            </a:r>
            <a:endParaRPr lang="en-AU" dirty="0"/>
          </a:p>
        </p:txBody>
      </p:sp>
    </p:spTree>
    <p:extLst>
      <p:ext uri="{BB962C8B-B14F-4D97-AF65-F5344CB8AC3E}">
        <p14:creationId xmlns:p14="http://schemas.microsoft.com/office/powerpoint/2010/main" val="470633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35696" y="5013176"/>
            <a:ext cx="5486400" cy="566738"/>
          </a:xfrm>
        </p:spPr>
        <p:style>
          <a:lnRef idx="2">
            <a:schemeClr val="dk1"/>
          </a:lnRef>
          <a:fillRef idx="1">
            <a:schemeClr val="lt1"/>
          </a:fillRef>
          <a:effectRef idx="0">
            <a:schemeClr val="dk1"/>
          </a:effectRef>
          <a:fontRef idx="minor">
            <a:schemeClr val="dk1"/>
          </a:fontRef>
        </p:style>
        <p:txBody>
          <a:bodyPr>
            <a:normAutofit fontScale="90000"/>
          </a:bodyPr>
          <a:lstStyle/>
          <a:p>
            <a:r>
              <a:rPr lang="en-AU" dirty="0" smtClean="0"/>
              <a:t/>
            </a:r>
            <a:br>
              <a:rPr lang="en-AU" dirty="0" smtClean="0"/>
            </a:br>
            <a:r>
              <a:rPr lang="en-AU" dirty="0" err="1" smtClean="0"/>
              <a:t>Tanberg</a:t>
            </a:r>
            <a:r>
              <a:rPr lang="en-AU" dirty="0" smtClean="0"/>
              <a:t>, from  Hyde &amp; Brennan 1979: Good Work, Keep it up: Real Evaluation.  </a:t>
            </a:r>
            <a:r>
              <a:rPr lang="en-AU" i="1" dirty="0" smtClean="0"/>
              <a:t>Studies in Society  2 </a:t>
            </a:r>
            <a:r>
              <a:rPr lang="en-AU" dirty="0" smtClean="0"/>
              <a:t>July. </a:t>
            </a:r>
            <a:endParaRPr lang="en-AU" dirty="0"/>
          </a:p>
        </p:txBody>
      </p:sp>
      <p:pic>
        <p:nvPicPr>
          <p:cNvPr id="7" name="Picture Placeholder 6"/>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l="-3301" t="369" r="-21546" b="-2396"/>
          <a:stretch/>
        </p:blipFill>
        <p:spPr>
          <a:xfrm>
            <a:off x="2950732" y="298783"/>
            <a:ext cx="3081461" cy="4873895"/>
          </a:xfrm>
        </p:spPr>
      </p:pic>
      <p:sp>
        <p:nvSpPr>
          <p:cNvPr id="6" name="Text Placeholder 5"/>
          <p:cNvSpPr>
            <a:spLocks noGrp="1"/>
          </p:cNvSpPr>
          <p:nvPr>
            <p:ph type="body" sz="half" idx="2"/>
          </p:nvPr>
        </p:nvSpPr>
        <p:spPr>
          <a:xfrm>
            <a:off x="107504" y="0"/>
            <a:ext cx="5486400" cy="45719"/>
          </a:xfrm>
        </p:spPr>
        <p:txBody>
          <a:bodyPr>
            <a:normAutofit fontScale="25000" lnSpcReduction="20000"/>
          </a:bodyPr>
          <a:lstStyle/>
          <a:p>
            <a:endParaRPr lang="en-AU" dirty="0"/>
          </a:p>
        </p:txBody>
      </p:sp>
    </p:spTree>
    <p:extLst>
      <p:ext uri="{BB962C8B-B14F-4D97-AF65-F5344CB8AC3E}">
        <p14:creationId xmlns:p14="http://schemas.microsoft.com/office/powerpoint/2010/main" val="529571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36496" cy="1143000"/>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en-AU" dirty="0" smtClean="0"/>
              <a:t>Supporting students and teachers through infrastructure and public discourse</a:t>
            </a:r>
            <a:endParaRPr lang="en-AU" dirty="0"/>
          </a:p>
        </p:txBody>
      </p:sp>
      <p:sp>
        <p:nvSpPr>
          <p:cNvPr id="3" name="Content Placeholder 2"/>
          <p:cNvSpPr>
            <a:spLocks noGrp="1"/>
          </p:cNvSpPr>
          <p:nvPr>
            <p:ph idx="1"/>
          </p:nvPr>
        </p:nvSpPr>
        <p:spPr>
          <a:xfrm>
            <a:off x="323528" y="1600200"/>
            <a:ext cx="8496944" cy="5069160"/>
          </a:xfrm>
        </p:spPr>
        <p:txBody>
          <a:bodyPr>
            <a:normAutofit fontScale="77500" lnSpcReduction="20000"/>
          </a:bodyPr>
          <a:lstStyle/>
          <a:p>
            <a:r>
              <a:rPr lang="en-AU" dirty="0" smtClean="0"/>
              <a:t>Sample commentaries </a:t>
            </a:r>
            <a:r>
              <a:rPr lang="en-AU" dirty="0"/>
              <a:t>on both instruments and student work by both teachers and students </a:t>
            </a:r>
            <a:r>
              <a:rPr lang="en-AU" dirty="0" smtClean="0"/>
              <a:t>readily available</a:t>
            </a:r>
            <a:r>
              <a:rPr lang="en-AU" dirty="0"/>
              <a:t>.  </a:t>
            </a:r>
            <a:endParaRPr lang="en-AU" dirty="0" smtClean="0"/>
          </a:p>
          <a:p>
            <a:r>
              <a:rPr lang="en-AU" dirty="0"/>
              <a:t>I</a:t>
            </a:r>
            <a:r>
              <a:rPr lang="en-AU" dirty="0" smtClean="0"/>
              <a:t>nfrastructure supporting teacher professional learning communities across and within schools (including ICT for rural and remote schools) – for moderation, for development of assessment </a:t>
            </a:r>
            <a:r>
              <a:rPr lang="en-AU" b="1" i="1" dirty="0" smtClean="0"/>
              <a:t>AS</a:t>
            </a:r>
            <a:r>
              <a:rPr lang="en-AU" dirty="0" smtClean="0"/>
              <a:t> teaching and learning, widening repertoires of formative (including diagnostic) assessment and balancing with summative/external assessment</a:t>
            </a:r>
          </a:p>
          <a:p>
            <a:r>
              <a:rPr lang="en-AU" dirty="0" smtClean="0"/>
              <a:t>More flexible external/summative assessments paying attention to diversity of background, curriculum purposes and relevance of diverse purposes of assessment</a:t>
            </a:r>
            <a:endParaRPr lang="en-AU" dirty="0"/>
          </a:p>
          <a:p>
            <a:r>
              <a:rPr lang="en-AU" dirty="0" smtClean="0"/>
              <a:t>Ongoing debates about relationships among curriculum, pedagogies and assessment, including re-entry/re-teaching, addressing the persistent gaps in learning that are evident from year 3 on, to build intrinsic learning investment by all. </a:t>
            </a:r>
            <a:endParaRPr lang="en-AU" dirty="0"/>
          </a:p>
        </p:txBody>
      </p:sp>
    </p:spTree>
    <p:extLst>
      <p:ext uri="{BB962C8B-B14F-4D97-AF65-F5344CB8AC3E}">
        <p14:creationId xmlns:p14="http://schemas.microsoft.com/office/powerpoint/2010/main" val="496555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AU" dirty="0" smtClean="0"/>
              <a:t>References</a:t>
            </a:r>
            <a:endParaRPr lang="en-AU" dirty="0"/>
          </a:p>
        </p:txBody>
      </p:sp>
      <p:sp>
        <p:nvSpPr>
          <p:cNvPr id="3" name="Content Placeholder 2"/>
          <p:cNvSpPr>
            <a:spLocks noGrp="1"/>
          </p:cNvSpPr>
          <p:nvPr>
            <p:ph idx="1"/>
          </p:nvPr>
        </p:nvSpPr>
        <p:spPr>
          <a:xfrm>
            <a:off x="251520" y="1484784"/>
            <a:ext cx="8568952" cy="4925144"/>
          </a:xfrm>
        </p:spPr>
        <p:txBody>
          <a:bodyPr>
            <a:noAutofit/>
          </a:bodyPr>
          <a:lstStyle/>
          <a:p>
            <a:pPr lvl="0"/>
            <a:r>
              <a:rPr lang="en-AU" sz="1800" dirty="0"/>
              <a:t>Connelly, S., </a:t>
            </a:r>
            <a:r>
              <a:rPr lang="en-AU" sz="1800" dirty="0" err="1"/>
              <a:t>Klenowski</a:t>
            </a:r>
            <a:r>
              <a:rPr lang="en-AU" sz="1800" dirty="0"/>
              <a:t>, V. &amp; Wyatt-Smith, C. (2012) Moderation and consistency of teacher judgement: teachers’ views. </a:t>
            </a:r>
            <a:r>
              <a:rPr lang="en-AU" sz="1800" i="1" dirty="0"/>
              <a:t>British Educational Research Journal 38(4)</a:t>
            </a:r>
            <a:r>
              <a:rPr lang="en-AU" sz="1800" dirty="0"/>
              <a:t> 593-614. Cooksey, R., </a:t>
            </a:r>
            <a:r>
              <a:rPr lang="en-AU" sz="1800" dirty="0" err="1"/>
              <a:t>Freebody</a:t>
            </a:r>
            <a:r>
              <a:rPr lang="en-AU" sz="1800" dirty="0"/>
              <a:t>, P. &amp; Wyatt-Smith, C. (2007) Assessment as Judgement-in-context: Analysing how teachers evaluate student writing. </a:t>
            </a:r>
            <a:r>
              <a:rPr lang="en-AU" sz="1800" i="1" dirty="0" err="1"/>
              <a:t>Educationa</a:t>
            </a:r>
            <a:r>
              <a:rPr lang="en-AU" sz="1800" i="1" dirty="0"/>
              <a:t> research and Evaluation 13 (5)</a:t>
            </a:r>
            <a:r>
              <a:rPr lang="en-AU" sz="1800" dirty="0"/>
              <a:t>, 401-434. </a:t>
            </a:r>
          </a:p>
          <a:p>
            <a:pPr lvl="0"/>
            <a:r>
              <a:rPr lang="en-AU" sz="1800" dirty="0" err="1"/>
              <a:t>Klenowski</a:t>
            </a:r>
            <a:r>
              <a:rPr lang="en-AU" sz="1800" dirty="0"/>
              <a:t>, V. (2011) Assessment </a:t>
            </a:r>
            <a:r>
              <a:rPr lang="en-AU" sz="1800" dirty="0" err="1"/>
              <a:t>reformand</a:t>
            </a:r>
            <a:r>
              <a:rPr lang="en-AU" sz="1800" dirty="0"/>
              <a:t> educational change in Australia. In </a:t>
            </a:r>
            <a:r>
              <a:rPr lang="en-AU" sz="1800" dirty="0" err="1"/>
              <a:t>R.Berry</a:t>
            </a:r>
            <a:r>
              <a:rPr lang="en-AU" sz="1800" dirty="0"/>
              <a:t> </a:t>
            </a:r>
            <a:r>
              <a:rPr lang="en-AU" sz="1800" dirty="0" err="1"/>
              <a:t>nad</a:t>
            </a:r>
            <a:r>
              <a:rPr lang="en-AU" sz="1800" dirty="0"/>
              <a:t> B. Adamson (</a:t>
            </a:r>
            <a:r>
              <a:rPr lang="en-AU" sz="1800" dirty="0" err="1"/>
              <a:t>Eds</a:t>
            </a:r>
            <a:r>
              <a:rPr lang="en-AU" sz="1800" dirty="0"/>
              <a:t>) </a:t>
            </a:r>
            <a:r>
              <a:rPr lang="en-AU" sz="1800" i="1" dirty="0"/>
              <a:t>Assessment Reform in Education</a:t>
            </a:r>
            <a:r>
              <a:rPr lang="en-AU" sz="1800" dirty="0"/>
              <a:t>.  Education </a:t>
            </a:r>
            <a:r>
              <a:rPr lang="en-AU" sz="1800" dirty="0" err="1"/>
              <a:t>ni</a:t>
            </a:r>
            <a:r>
              <a:rPr lang="en-AU" sz="1800" dirty="0"/>
              <a:t> the Asia-Pacific Region: Issues, Concerns and Prospects 14. :63-74. </a:t>
            </a:r>
          </a:p>
          <a:p>
            <a:pPr lvl="0"/>
            <a:r>
              <a:rPr lang="en-AU" sz="1800" dirty="0" err="1"/>
              <a:t>Klenowski</a:t>
            </a:r>
            <a:r>
              <a:rPr lang="en-AU" sz="1800" dirty="0"/>
              <a:t>, V. &amp; Adie, L. (2009) Moderation as judgement practice: Reconciling system level accountability and local level practice. </a:t>
            </a:r>
            <a:r>
              <a:rPr lang="en-AU" sz="1800" i="1" dirty="0"/>
              <a:t>Curriculum Perspectives 29(1)</a:t>
            </a:r>
            <a:r>
              <a:rPr lang="en-AU" sz="1800" dirty="0"/>
              <a:t>: 10-28. </a:t>
            </a:r>
          </a:p>
          <a:p>
            <a:pPr lvl="0"/>
            <a:r>
              <a:rPr lang="en-AU" sz="1800" dirty="0" err="1"/>
              <a:t>Popham</a:t>
            </a:r>
            <a:r>
              <a:rPr lang="en-AU" sz="1800" dirty="0"/>
              <a:t>, J. </a:t>
            </a:r>
          </a:p>
          <a:p>
            <a:pPr lvl="0"/>
            <a:r>
              <a:rPr lang="en-AU" sz="1800" dirty="0" err="1"/>
              <a:t>Stiggins</a:t>
            </a:r>
            <a:r>
              <a:rPr lang="en-AU" sz="1800" dirty="0"/>
              <a:t>, R. (2002) Assessment crisis: The absence of assessment for learning. </a:t>
            </a:r>
            <a:r>
              <a:rPr lang="en-AU" sz="1800" i="1" dirty="0"/>
              <a:t>Phi </a:t>
            </a:r>
            <a:r>
              <a:rPr lang="en-AU" sz="1800" i="1" dirty="0" err="1"/>
              <a:t>Delata</a:t>
            </a:r>
            <a:r>
              <a:rPr lang="en-AU" sz="1800" i="1" dirty="0"/>
              <a:t> </a:t>
            </a:r>
            <a:r>
              <a:rPr lang="en-AU" sz="1800" i="1" dirty="0" err="1"/>
              <a:t>Kappan</a:t>
            </a:r>
            <a:r>
              <a:rPr lang="en-AU" sz="1800" i="1" dirty="0"/>
              <a:t> 83(10)</a:t>
            </a:r>
            <a:r>
              <a:rPr lang="en-AU" sz="1800" dirty="0"/>
              <a:t> 758-65. </a:t>
            </a:r>
          </a:p>
          <a:p>
            <a:pPr lvl="0"/>
            <a:r>
              <a:rPr lang="en-US" sz="1800" dirty="0" err="1"/>
              <a:t>Wiliam</a:t>
            </a:r>
            <a:r>
              <a:rPr lang="en-US" sz="1800" dirty="0"/>
              <a:t>, D. (2011). </a:t>
            </a:r>
            <a:r>
              <a:rPr lang="en-US" sz="1800" i="1" dirty="0"/>
              <a:t>Embedded formative assessment</a:t>
            </a:r>
            <a:r>
              <a:rPr lang="en-US" sz="1800" dirty="0"/>
              <a:t>. Bloomington, IN: Solution Tree. </a:t>
            </a:r>
            <a:endParaRPr lang="en-AU" sz="1800" dirty="0"/>
          </a:p>
          <a:p>
            <a:pPr lvl="0"/>
            <a:r>
              <a:rPr lang="en-US" sz="1800" dirty="0" err="1"/>
              <a:t>Wiliam</a:t>
            </a:r>
            <a:r>
              <a:rPr lang="en-US" sz="1800" dirty="0"/>
              <a:t>, D. (2011). What is assessment for learning? </a:t>
            </a:r>
            <a:r>
              <a:rPr lang="en-US" sz="1800" i="1" dirty="0"/>
              <a:t>Studies in Educational Evaluation, </a:t>
            </a:r>
            <a:r>
              <a:rPr lang="en-US" sz="1800" b="1" dirty="0"/>
              <a:t>37</a:t>
            </a:r>
            <a:r>
              <a:rPr lang="en-US" sz="1800" dirty="0"/>
              <a:t>(1), 2-14</a:t>
            </a:r>
            <a:r>
              <a:rPr lang="en-US" sz="1800" dirty="0" smtClean="0"/>
              <a:t>.</a:t>
            </a:r>
            <a:endParaRPr lang="en-AU" sz="1800" dirty="0"/>
          </a:p>
        </p:txBody>
      </p:sp>
    </p:spTree>
    <p:extLst>
      <p:ext uri="{BB962C8B-B14F-4D97-AF65-F5344CB8AC3E}">
        <p14:creationId xmlns:p14="http://schemas.microsoft.com/office/powerpoint/2010/main" val="822220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188640"/>
            <a:ext cx="8229600" cy="1008112"/>
          </a:xfrm>
        </p:spPr>
        <p:style>
          <a:lnRef idx="2">
            <a:schemeClr val="accent4"/>
          </a:lnRef>
          <a:fillRef idx="1">
            <a:schemeClr val="lt1"/>
          </a:fillRef>
          <a:effectRef idx="0">
            <a:schemeClr val="accent4"/>
          </a:effectRef>
          <a:fontRef idx="minor">
            <a:schemeClr val="dk1"/>
          </a:fontRef>
        </p:style>
        <p:txBody>
          <a:bodyPr/>
          <a:lstStyle/>
          <a:p>
            <a:r>
              <a:rPr lang="en-AU" dirty="0" smtClean="0"/>
              <a:t>Assessment</a:t>
            </a:r>
            <a:endParaRPr lang="en-AU" dirty="0"/>
          </a:p>
        </p:txBody>
      </p:sp>
      <p:sp>
        <p:nvSpPr>
          <p:cNvPr id="6" name="Content Placeholder 5"/>
          <p:cNvSpPr>
            <a:spLocks noGrp="1"/>
          </p:cNvSpPr>
          <p:nvPr>
            <p:ph idx="1"/>
          </p:nvPr>
        </p:nvSpPr>
        <p:spPr>
          <a:xfrm>
            <a:off x="179512" y="1412776"/>
            <a:ext cx="8651304" cy="5437521"/>
          </a:xfrm>
        </p:spPr>
        <p:txBody>
          <a:bodyPr>
            <a:noAutofit/>
          </a:bodyPr>
          <a:lstStyle/>
          <a:p>
            <a:r>
              <a:rPr lang="en-AU" sz="2800" dirty="0" smtClean="0"/>
              <a:t>Assessment is an emotionally-laden </a:t>
            </a:r>
            <a:r>
              <a:rPr lang="en-AU" sz="2800" dirty="0" smtClean="0"/>
              <a:t>term – always about values and contestation about knowledge, about the purposes of education – and often used to control teachers, schools and students</a:t>
            </a:r>
          </a:p>
          <a:p>
            <a:r>
              <a:rPr lang="en-AU" sz="2800" dirty="0" smtClean="0"/>
              <a:t>Evidence-eliciting techniques: producing data as proxy for the largely unseen: learning </a:t>
            </a:r>
            <a:endParaRPr lang="en-AU" sz="2800" dirty="0"/>
          </a:p>
          <a:p>
            <a:r>
              <a:rPr lang="en-AU" sz="2800" dirty="0" smtClean="0"/>
              <a:t>Centrally re learning: by students and by teachers – and then whether schools and systems provide adequate learning environments (aka infrastructure, school culture, supports) to maximise</a:t>
            </a:r>
          </a:p>
          <a:p>
            <a:r>
              <a:rPr lang="en-AU" sz="2800" dirty="0" smtClean="0"/>
              <a:t>Knowledge – relationships – action </a:t>
            </a:r>
          </a:p>
        </p:txBody>
      </p:sp>
    </p:spTree>
    <p:extLst>
      <p:ext uri="{BB962C8B-B14F-4D97-AF65-F5344CB8AC3E}">
        <p14:creationId xmlns:p14="http://schemas.microsoft.com/office/powerpoint/2010/main" val="3263357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532440" cy="1224136"/>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en-AU" dirty="0" smtClean="0"/>
              <a:t>Evidence of learning used for many purposes</a:t>
            </a:r>
            <a:endParaRPr lang="en-AU" dirty="0"/>
          </a:p>
        </p:txBody>
      </p:sp>
      <p:sp>
        <p:nvSpPr>
          <p:cNvPr id="3" name="Content Placeholder 2"/>
          <p:cNvSpPr>
            <a:spLocks noGrp="1"/>
          </p:cNvSpPr>
          <p:nvPr>
            <p:ph idx="1"/>
          </p:nvPr>
        </p:nvSpPr>
        <p:spPr>
          <a:xfrm>
            <a:off x="251520" y="1600200"/>
            <a:ext cx="8435280" cy="5069160"/>
          </a:xfrm>
        </p:spPr>
        <p:txBody>
          <a:bodyPr>
            <a:normAutofit fontScale="70000" lnSpcReduction="20000"/>
          </a:bodyPr>
          <a:lstStyle/>
          <a:p>
            <a:pPr marL="0" indent="0">
              <a:buNone/>
            </a:pPr>
            <a:r>
              <a:rPr lang="en-AU" dirty="0" smtClean="0"/>
              <a:t>CLASSROOM </a:t>
            </a:r>
            <a:r>
              <a:rPr lang="en-AU" dirty="0"/>
              <a:t>LEVEL: </a:t>
            </a:r>
          </a:p>
          <a:p>
            <a:pPr marL="0" indent="0">
              <a:buNone/>
            </a:pPr>
            <a:r>
              <a:rPr lang="en-AU" dirty="0"/>
              <a:t>	a) student reflection and metacognition  (assessment </a:t>
            </a:r>
            <a:r>
              <a:rPr lang="en-AU" i="1" dirty="0"/>
              <a:t>as 	</a:t>
            </a:r>
            <a:r>
              <a:rPr lang="en-AU" dirty="0"/>
              <a:t>learning )</a:t>
            </a:r>
          </a:p>
          <a:p>
            <a:pPr marL="0" indent="0">
              <a:buNone/>
            </a:pPr>
            <a:r>
              <a:rPr lang="en-AU" dirty="0"/>
              <a:t>	b) assessment </a:t>
            </a:r>
            <a:r>
              <a:rPr lang="en-AU" i="1" dirty="0"/>
              <a:t>for</a:t>
            </a:r>
            <a:r>
              <a:rPr lang="en-AU" dirty="0"/>
              <a:t> learning (</a:t>
            </a:r>
            <a:r>
              <a:rPr lang="en-AU" dirty="0" smtClean="0"/>
              <a:t>formative; diagnostic) 	(</a:t>
            </a:r>
            <a:r>
              <a:rPr lang="en-AU" dirty="0"/>
              <a:t>student and teacher)</a:t>
            </a:r>
          </a:p>
          <a:p>
            <a:pPr marL="0" indent="0">
              <a:buNone/>
            </a:pPr>
            <a:r>
              <a:rPr lang="en-AU" dirty="0"/>
              <a:t>	c) assessment </a:t>
            </a:r>
            <a:r>
              <a:rPr lang="en-AU" i="1" dirty="0"/>
              <a:t>of</a:t>
            </a:r>
            <a:r>
              <a:rPr lang="en-AU" dirty="0"/>
              <a:t> learning (summative) (Student and </a:t>
            </a:r>
            <a:r>
              <a:rPr lang="en-AU" dirty="0" smtClean="0"/>
              <a:t>	teacher</a:t>
            </a:r>
            <a:r>
              <a:rPr lang="en-AU" dirty="0"/>
              <a:t>)</a:t>
            </a:r>
          </a:p>
          <a:p>
            <a:pPr marL="0" indent="0">
              <a:buNone/>
            </a:pPr>
            <a:r>
              <a:rPr lang="en-AU" dirty="0" smtClean="0"/>
              <a:t>ACCOUNTABILITY </a:t>
            </a:r>
            <a:r>
              <a:rPr lang="en-AU" dirty="0"/>
              <a:t>– FOCUS;</a:t>
            </a:r>
          </a:p>
          <a:p>
            <a:pPr marL="0" indent="0">
              <a:buNone/>
            </a:pPr>
            <a:r>
              <a:rPr lang="en-AU" dirty="0"/>
              <a:t>	a) group progress</a:t>
            </a:r>
          </a:p>
          <a:p>
            <a:pPr marL="0" indent="0">
              <a:buNone/>
            </a:pPr>
            <a:r>
              <a:rPr lang="en-AU" dirty="0"/>
              <a:t>	b) school effectiveness</a:t>
            </a:r>
          </a:p>
          <a:p>
            <a:pPr marL="0" indent="0">
              <a:buNone/>
            </a:pPr>
            <a:r>
              <a:rPr lang="en-AU" dirty="0"/>
              <a:t>	c) system quality</a:t>
            </a:r>
          </a:p>
          <a:p>
            <a:pPr marL="0" indent="0">
              <a:buNone/>
            </a:pPr>
            <a:r>
              <a:rPr lang="en-AU" dirty="0"/>
              <a:t>	d) national system </a:t>
            </a:r>
            <a:endParaRPr lang="en-AU" dirty="0" smtClean="0"/>
          </a:p>
          <a:p>
            <a:pPr marL="0" indent="0">
              <a:buNone/>
            </a:pPr>
            <a:endParaRPr lang="en-AU" dirty="0" smtClean="0"/>
          </a:p>
          <a:p>
            <a:pPr marL="0" indent="0">
              <a:buNone/>
            </a:pPr>
            <a:r>
              <a:rPr lang="en-AU" dirty="0" smtClean="0"/>
              <a:t>NEED FOR CLARITY RE PURPOSES IN ORDER TO DESIGN WELL, EVEN THOUGH MANY ‘INSTRUMENTS’ CAN SERVE SEVERAL PURPOSES. </a:t>
            </a:r>
            <a:endParaRPr lang="en-AU" dirty="0"/>
          </a:p>
          <a:p>
            <a:endParaRPr lang="en-AU" dirty="0"/>
          </a:p>
        </p:txBody>
      </p:sp>
    </p:spTree>
    <p:extLst>
      <p:ext uri="{BB962C8B-B14F-4D97-AF65-F5344CB8AC3E}">
        <p14:creationId xmlns:p14="http://schemas.microsoft.com/office/powerpoint/2010/main" val="1000119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AU" dirty="0" smtClean="0"/>
              <a:t>Assessment Literacy?</a:t>
            </a:r>
            <a:endParaRPr lang="en-AU" dirty="0"/>
          </a:p>
        </p:txBody>
      </p:sp>
      <p:sp>
        <p:nvSpPr>
          <p:cNvPr id="6" name="Content Placeholder 5"/>
          <p:cNvSpPr>
            <a:spLocks noGrp="1"/>
          </p:cNvSpPr>
          <p:nvPr>
            <p:ph idx="1"/>
          </p:nvPr>
        </p:nvSpPr>
        <p:spPr>
          <a:xfrm>
            <a:off x="457200" y="1600200"/>
            <a:ext cx="8363272" cy="4997152"/>
          </a:xfrm>
        </p:spPr>
        <p:txBody>
          <a:bodyPr>
            <a:normAutofit fontScale="85000" lnSpcReduction="20000"/>
          </a:bodyPr>
          <a:lstStyle/>
          <a:p>
            <a:r>
              <a:rPr lang="en-AU" dirty="0" smtClean="0"/>
              <a:t>Traditionally defined as skills, knowledge and understanding residing in the individual but also needs to be seen as a literacy:  ‘a visible social practice with language, text and discourse’ (Gee 2003)	  </a:t>
            </a:r>
          </a:p>
          <a:p>
            <a:r>
              <a:rPr lang="en-AU" dirty="0" err="1" smtClean="0"/>
              <a:t>Klenowski</a:t>
            </a:r>
            <a:r>
              <a:rPr lang="en-AU" dirty="0" smtClean="0"/>
              <a:t> (2011: 68) argues that ‘to raise the assessment literacy of teachers there is a need to understand, and practice, the fundamental principles of assessment design’, including fitness for purpose and positive contribution to </a:t>
            </a:r>
            <a:r>
              <a:rPr lang="en-AU" dirty="0" smtClean="0"/>
              <a:t>learning’.    </a:t>
            </a:r>
            <a:endParaRPr lang="en-AU" dirty="0" smtClean="0"/>
          </a:p>
          <a:p>
            <a:r>
              <a:rPr lang="en-AU" dirty="0" smtClean="0"/>
              <a:t>i.e. building practices that develop understandings , judgement and practices of assessment, e.g. practising assessment </a:t>
            </a:r>
            <a:r>
              <a:rPr lang="en-AU" b="1" i="1" dirty="0" smtClean="0"/>
              <a:t>of</a:t>
            </a:r>
            <a:r>
              <a:rPr lang="en-AU" dirty="0" smtClean="0"/>
              <a:t>, </a:t>
            </a:r>
            <a:r>
              <a:rPr lang="en-AU" b="1" i="1" dirty="0" smtClean="0"/>
              <a:t>for</a:t>
            </a:r>
            <a:r>
              <a:rPr lang="en-AU" dirty="0" smtClean="0"/>
              <a:t> and </a:t>
            </a:r>
            <a:r>
              <a:rPr lang="en-AU" b="1" i="1" dirty="0" smtClean="0"/>
              <a:t>as</a:t>
            </a:r>
            <a:r>
              <a:rPr lang="en-AU" dirty="0" smtClean="0"/>
              <a:t> learning through dialogue, performance, design and evaluation, examining and exploring effects and outcomes of activities</a:t>
            </a:r>
            <a:endParaRPr lang="en-AU" dirty="0"/>
          </a:p>
        </p:txBody>
      </p:sp>
    </p:spTree>
    <p:extLst>
      <p:ext uri="{BB962C8B-B14F-4D97-AF65-F5344CB8AC3E}">
        <p14:creationId xmlns:p14="http://schemas.microsoft.com/office/powerpoint/2010/main" val="3864108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AU" dirty="0" smtClean="0"/>
              <a:t>Current context for assessment</a:t>
            </a:r>
            <a:endParaRPr lang="en-AU" dirty="0"/>
          </a:p>
        </p:txBody>
      </p:sp>
      <p:sp>
        <p:nvSpPr>
          <p:cNvPr id="3" name="Content Placeholder 2"/>
          <p:cNvSpPr>
            <a:spLocks noGrp="1"/>
          </p:cNvSpPr>
          <p:nvPr>
            <p:ph idx="1"/>
          </p:nvPr>
        </p:nvSpPr>
        <p:spPr/>
        <p:txBody>
          <a:bodyPr>
            <a:normAutofit lnSpcReduction="10000"/>
          </a:bodyPr>
          <a:lstStyle/>
          <a:p>
            <a:r>
              <a:rPr lang="en-AU" dirty="0" smtClean="0"/>
              <a:t>Economic uncertainty: testing argued to contribute to improving economic competitiveness </a:t>
            </a:r>
          </a:p>
          <a:p>
            <a:r>
              <a:rPr lang="en-AU" dirty="0" smtClean="0"/>
              <a:t>Dominant policy and media discourse is ‘rule by numbers’  - centralised</a:t>
            </a:r>
          </a:p>
          <a:p>
            <a:r>
              <a:rPr lang="en-AU" dirty="0" smtClean="0"/>
              <a:t>Worsening of stratification and inequality</a:t>
            </a:r>
          </a:p>
          <a:p>
            <a:r>
              <a:rPr lang="en-AU" dirty="0" smtClean="0"/>
              <a:t>Introduction of standards-based assessment</a:t>
            </a:r>
          </a:p>
          <a:p>
            <a:r>
              <a:rPr lang="en-AU" dirty="0" smtClean="0"/>
              <a:t>Strong emphasis on school-based innovation – but little infrastructure to support it.</a:t>
            </a:r>
          </a:p>
        </p:txBody>
      </p:sp>
    </p:spTree>
    <p:extLst>
      <p:ext uri="{BB962C8B-B14F-4D97-AF65-F5344CB8AC3E}">
        <p14:creationId xmlns:p14="http://schemas.microsoft.com/office/powerpoint/2010/main" val="2857669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en-AU" dirty="0" smtClean="0"/>
              <a:t>Imbalances of assessment purposes?</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Teachers learning to ‘read’ data, including large-scale statistical data: necessary but insufficient</a:t>
            </a:r>
          </a:p>
          <a:p>
            <a:r>
              <a:rPr lang="en-AU" dirty="0" smtClean="0"/>
              <a:t>Immersion in this measurement approach can skew time, valued criteria, narrow the repertoire of assessment practices in classrooms, and change school culture</a:t>
            </a:r>
          </a:p>
          <a:p>
            <a:r>
              <a:rPr lang="en-AU" dirty="0" smtClean="0"/>
              <a:t>Over-reliance on summative impedes attention to meeting student learning needs (</a:t>
            </a:r>
            <a:r>
              <a:rPr lang="en-AU" dirty="0" err="1" smtClean="0"/>
              <a:t>Stiggins</a:t>
            </a:r>
            <a:r>
              <a:rPr lang="en-AU" dirty="0" smtClean="0"/>
              <a:t> 2002)</a:t>
            </a:r>
            <a:endParaRPr lang="en-AU" dirty="0"/>
          </a:p>
          <a:p>
            <a:r>
              <a:rPr lang="en-AU" u="sng" dirty="0" smtClean="0"/>
              <a:t>Issue</a:t>
            </a:r>
            <a:r>
              <a:rPr lang="en-AU" dirty="0" smtClean="0"/>
              <a:t>: how to balance diversity of needed range of assessment purposes and practices?</a:t>
            </a:r>
            <a:endParaRPr lang="en-AU" dirty="0"/>
          </a:p>
        </p:txBody>
      </p:sp>
    </p:spTree>
    <p:extLst>
      <p:ext uri="{BB962C8B-B14F-4D97-AF65-F5344CB8AC3E}">
        <p14:creationId xmlns:p14="http://schemas.microsoft.com/office/powerpoint/2010/main" val="121628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fontScale="90000"/>
          </a:bodyPr>
          <a:lstStyle/>
          <a:p>
            <a:r>
              <a:rPr lang="en-AU" dirty="0" smtClean="0"/>
              <a:t>Imbalance among curriculum, pedagogies and assessment</a:t>
            </a:r>
            <a:endParaRPr lang="en-AU" dirty="0"/>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r>
              <a:rPr lang="en-AU" dirty="0" smtClean="0"/>
              <a:t>Assessment is often the driver of curriculum and pedagogical change; often tied to past habits of teaching and sorting and selecting expectations.</a:t>
            </a:r>
          </a:p>
          <a:p>
            <a:r>
              <a:rPr lang="en-AU" dirty="0" smtClean="0"/>
              <a:t>If we focus too much on assessment, we lose sight of educational purposes and practices. </a:t>
            </a:r>
          </a:p>
          <a:p>
            <a:r>
              <a:rPr lang="en-AU" dirty="0" smtClean="0"/>
              <a:t>How adapt to changing world where all students stay to 17? Where content knowledge is vastly expanded?  How do curriculum and pedagogies need to change?  How might assessment support or even drive those changes, and develop new strategies of feedback and action? </a:t>
            </a:r>
            <a:endParaRPr lang="en-AU" dirty="0"/>
          </a:p>
        </p:txBody>
      </p:sp>
    </p:spTree>
    <p:extLst>
      <p:ext uri="{BB962C8B-B14F-4D97-AF65-F5344CB8AC3E}">
        <p14:creationId xmlns:p14="http://schemas.microsoft.com/office/powerpoint/2010/main" val="2269006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en-AU" dirty="0" smtClean="0"/>
              <a:t>Political assessment literacy?</a:t>
            </a:r>
            <a:endParaRPr lang="en-AU" dirty="0"/>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r>
              <a:rPr lang="en-AU" dirty="0" smtClean="0"/>
              <a:t>Reading the world: Understanding not only the data of accountability-driven assessment but also the limits and dangers and possible cost-benefits. </a:t>
            </a:r>
            <a:endParaRPr lang="en-AU" dirty="0"/>
          </a:p>
          <a:p>
            <a:r>
              <a:rPr lang="en-AU" dirty="0" smtClean="0"/>
              <a:t>Paying attention to which assessment purposes are being addressed and working to balance them – in classrooms, within schools and their communities, and across the system</a:t>
            </a:r>
            <a:endParaRPr lang="en-AU" dirty="0"/>
          </a:p>
          <a:p>
            <a:r>
              <a:rPr lang="en-AU" dirty="0" smtClean="0"/>
              <a:t>Using educational judgement and collective activity to re-balance curriculum, pedagogies and assessment activities. Rethinking the teacher role in relation to wider assessment responsibilities (knowledge, relationships and action)</a:t>
            </a:r>
            <a:endParaRPr lang="en-AU" dirty="0"/>
          </a:p>
        </p:txBody>
      </p:sp>
    </p:spTree>
    <p:extLst>
      <p:ext uri="{BB962C8B-B14F-4D97-AF65-F5344CB8AC3E}">
        <p14:creationId xmlns:p14="http://schemas.microsoft.com/office/powerpoint/2010/main" val="3680997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836</TotalTime>
  <Words>1654</Words>
  <Application>Microsoft Macintosh PowerPoint</Application>
  <PresentationFormat>On-screen Show (4:3)</PresentationFormat>
  <Paragraphs>122</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Building Assessment Literacy with Teachers and Students:  New Challenges?</vt:lpstr>
      <vt:lpstr> Tanberg, from  Hyde &amp; Brennan 1979: Good Work, Keep it up: Real Evaluation.  Studies in Society  2 July. </vt:lpstr>
      <vt:lpstr>Assessment</vt:lpstr>
      <vt:lpstr>Evidence of learning used for many purposes</vt:lpstr>
      <vt:lpstr>Assessment Literacy?</vt:lpstr>
      <vt:lpstr>Current context for assessment</vt:lpstr>
      <vt:lpstr>Imbalances of assessment purposes?</vt:lpstr>
      <vt:lpstr>Imbalance among curriculum, pedagogies and assessment</vt:lpstr>
      <vt:lpstr>Political assessment literacy?</vt:lpstr>
      <vt:lpstr>Social assessment literacies</vt:lpstr>
      <vt:lpstr>Repertoires of assessment</vt:lpstr>
      <vt:lpstr>7 teacher competences for assessment: assessment literacy for teachers’ school level assessment activities</vt:lpstr>
      <vt:lpstr> Assessment improves learning when it is used to support five key strategies in learning:</vt:lpstr>
      <vt:lpstr>Huge assessment repertoire already used, invented, extended, underway ….</vt:lpstr>
      <vt:lpstr>An Observer’s checklist: evaluating the lesson (MACOS Evaluation Booklet p.89)</vt:lpstr>
      <vt:lpstr>Student assessment literacy</vt:lpstr>
      <vt:lpstr>Supporting Student Assessment literacy</vt:lpstr>
      <vt:lpstr>Supporting teacher assessment literacies</vt:lpstr>
      <vt:lpstr>Parallel Assessment curriculum: teachers and students</vt:lpstr>
      <vt:lpstr>Supporting students and teachers through infrastructure and public discourse</vt:lpstr>
      <vt:lpstr>References</vt:lpstr>
    </vt:vector>
  </TitlesOfParts>
  <Company>Victoria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Assessment Literacy with teachers and students:  New Challenges</dc:title>
  <dc:creator>Marie Brennan</dc:creator>
  <cp:lastModifiedBy>marie brennan</cp:lastModifiedBy>
  <cp:revision>51</cp:revision>
  <dcterms:created xsi:type="dcterms:W3CDTF">2015-05-20T02:35:53Z</dcterms:created>
  <dcterms:modified xsi:type="dcterms:W3CDTF">2015-05-29T01:06:01Z</dcterms:modified>
</cp:coreProperties>
</file>