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sldIdLst>
    <p:sldId id="290" r:id="rId3"/>
    <p:sldId id="266" r:id="rId4"/>
    <p:sldId id="289" r:id="rId5"/>
    <p:sldId id="267" r:id="rId6"/>
    <p:sldId id="268" r:id="rId7"/>
    <p:sldId id="264" r:id="rId8"/>
    <p:sldId id="292" r:id="rId9"/>
    <p:sldId id="293" r:id="rId10"/>
    <p:sldId id="274" r:id="rId11"/>
    <p:sldId id="284" r:id="rId12"/>
    <p:sldId id="294" r:id="rId13"/>
    <p:sldId id="279" r:id="rId14"/>
    <p:sldId id="291" r:id="rId15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1208" autoAdjust="0"/>
  </p:normalViewPr>
  <p:slideViewPr>
    <p:cSldViewPr showGuides="1">
      <p:cViewPr varScale="1">
        <p:scale>
          <a:sx n="45" d="100"/>
          <a:sy n="45" d="100"/>
        </p:scale>
        <p:origin x="255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781290527675142E-2"/>
          <c:y val="0.1063438086191773"/>
          <c:w val="0.91827901960288238"/>
          <c:h val="0.836056754603204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Conventions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25.6</c:v>
                </c:pt>
                <c:pt idx="1">
                  <c:v>45</c:v>
                </c:pt>
                <c:pt idx="2">
                  <c:v>38</c:v>
                </c:pt>
                <c:pt idx="3">
                  <c:v>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Linguistics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78</c:v>
                </c:pt>
                <c:pt idx="1">
                  <c:v>68</c:v>
                </c:pt>
                <c:pt idx="2">
                  <c:v>66</c:v>
                </c:pt>
                <c:pt idx="3">
                  <c:v>79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Sentence Structure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29</c:v>
                </c:pt>
                <c:pt idx="1">
                  <c:v>59</c:v>
                </c:pt>
                <c:pt idx="2">
                  <c:v>46</c:v>
                </c:pt>
                <c:pt idx="3">
                  <c:v>50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Content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62</c:v>
                </c:pt>
                <c:pt idx="1">
                  <c:v>83</c:v>
                </c:pt>
                <c:pt idx="2">
                  <c:v>86</c:v>
                </c:pt>
                <c:pt idx="3">
                  <c:v>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712096"/>
        <c:axId val="203711312"/>
      </c:lineChart>
      <c:catAx>
        <c:axId val="203712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11312"/>
        <c:crosses val="autoZero"/>
        <c:auto val="1"/>
        <c:lblAlgn val="ctr"/>
        <c:lblOffset val="100"/>
        <c:noMultiLvlLbl val="0"/>
      </c:catAx>
      <c:valAx>
        <c:axId val="20371131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Percentile Scores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203712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5687" tIns="47843" rIns="95687" bIns="4784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5687" tIns="47843" rIns="95687" bIns="47843" rtlCol="0"/>
          <a:lstStyle>
            <a:lvl1pPr algn="r">
              <a:defRPr sz="1300"/>
            </a:lvl1pPr>
          </a:lstStyle>
          <a:p>
            <a:fld id="{EE1B60E7-371F-4D57-A57E-BBE80A4B8E3F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7" tIns="47843" rIns="95687" bIns="478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5687" tIns="47843" rIns="95687" bIns="4784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5687" tIns="47843" rIns="95687" bIns="4784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7" cy="496967"/>
          </a:xfrm>
          <a:prstGeom prst="rect">
            <a:avLst/>
          </a:prstGeom>
        </p:spPr>
        <p:txBody>
          <a:bodyPr vert="horz" lIns="95687" tIns="47843" rIns="95687" bIns="47843" rtlCol="0" anchor="b"/>
          <a:lstStyle>
            <a:lvl1pPr algn="r">
              <a:defRPr sz="1300"/>
            </a:lvl1pPr>
          </a:lstStyle>
          <a:p>
            <a:fld id="{A21C98BF-1260-4AF7-933C-4C5680798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98BF-1260-4AF7-933C-4C56807980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3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7466F-4861-455E-AEBE-2255B7C2157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4912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98BF-1260-4AF7-933C-4C56807980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89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7466F-4861-455E-AEBE-2255B7C2157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2037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7466F-4861-455E-AEBE-2255B7C21577}" type="slidenum">
              <a:rPr lang="en-AU" smtClean="0">
                <a:solidFill>
                  <a:prstClr val="black"/>
                </a:solidFill>
              </a:rPr>
              <a:pPr/>
              <a:t>13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1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7466F-4861-455E-AEBE-2255B7C2157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524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7466F-4861-455E-AEBE-2255B7C2157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001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7466F-4861-455E-AEBE-2255B7C2157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3427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7466F-4861-455E-AEBE-2255B7C2157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171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7466F-4861-455E-AEBE-2255B7C2157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530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98BF-1260-4AF7-933C-4C56807980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47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C98BF-1260-4AF7-933C-4C56807980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33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7466F-4861-455E-AEBE-2255B7C2157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625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www.sassconsult.com.au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55B2-5513-44FB-BE0E-B371B37F35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374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www.sassconsult.com.au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55B2-5513-44FB-BE0E-B371B37F35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54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www.sassconsult.com.au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3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d_literacy.org/Language-Literacy-Link-Milestone.html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www.olsel.catholic.edu.a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cs.sa.gov.au/literacy" TargetMode="External"/><Relationship Id="rId5" Type="http://schemas.openxmlformats.org/officeDocument/2006/relationships/hyperlink" Target="http://www.edu.gov.on.ca/eng/literacynumeracy/inspire/research/whatWorks.html" TargetMode="External"/><Relationship Id="rId4" Type="http://schemas.openxmlformats.org/officeDocument/2006/relationships/hyperlink" Target="http://www.australiancurriculum.edu.au/English/Curriculum/F-1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8"/>
          <a:stretch/>
        </p:blipFill>
        <p:spPr>
          <a:xfrm>
            <a:off x="1475656" y="1196752"/>
            <a:ext cx="6120680" cy="4457066"/>
          </a:xfrm>
          <a:prstGeom prst="rect">
            <a:avLst/>
          </a:prstGeom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-1" y="245974"/>
            <a:ext cx="9128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Navigating the Literacy Learning Journey … </a:t>
            </a:r>
          </a:p>
          <a:p>
            <a:pPr algn="ctr"/>
            <a:endParaRPr lang="en-US" sz="2000" dirty="0" smtClean="0">
              <a:solidFill>
                <a:prstClr val="white"/>
              </a:solidFill>
              <a:latin typeface="Gill Sans MT" pitchFamily="34" charset="0"/>
            </a:endParaRPr>
          </a:p>
          <a:p>
            <a:pPr algn="ctr"/>
            <a:endParaRPr lang="en-US" sz="2000" dirty="0">
              <a:solidFill>
                <a:prstClr val="white"/>
              </a:solidFill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604" y="5994201"/>
            <a:ext cx="82251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		</a:t>
            </a: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Amy Woodgate       Evelyn Terry</a:t>
            </a:r>
          </a:p>
          <a:p>
            <a:r>
              <a:rPr lang="en-AU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awoodgate@somerville.qld.edu.au        evelyn@sassconsult.com.au</a:t>
            </a:r>
            <a:endParaRPr lang="en-AU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61" y="2618268"/>
            <a:ext cx="2386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i="1" dirty="0">
                <a:solidFill>
                  <a:srgbClr val="0070C0"/>
                </a:solidFill>
              </a:rPr>
              <a:t>f</a:t>
            </a:r>
            <a:r>
              <a:rPr lang="en-AU" sz="3200" b="1" i="1" dirty="0" smtClean="0">
                <a:solidFill>
                  <a:srgbClr val="0070C0"/>
                </a:solidFill>
              </a:rPr>
              <a:t>rom </a:t>
            </a:r>
          </a:p>
          <a:p>
            <a:r>
              <a:rPr lang="en-AU" sz="3200" b="1" i="1" dirty="0">
                <a:solidFill>
                  <a:srgbClr val="0070C0"/>
                </a:solidFill>
              </a:rPr>
              <a:t>E</a:t>
            </a:r>
            <a:r>
              <a:rPr lang="en-AU" sz="3200" b="1" i="1" dirty="0" smtClean="0">
                <a:solidFill>
                  <a:srgbClr val="0070C0"/>
                </a:solidFill>
              </a:rPr>
              <a:t>arly </a:t>
            </a:r>
            <a:r>
              <a:rPr lang="en-AU" sz="3200" b="1" i="1" dirty="0">
                <a:solidFill>
                  <a:srgbClr val="0070C0"/>
                </a:solidFill>
              </a:rPr>
              <a:t>Y</a:t>
            </a:r>
            <a:r>
              <a:rPr lang="en-AU" sz="3200" b="1" i="1" dirty="0" smtClean="0">
                <a:solidFill>
                  <a:srgbClr val="0070C0"/>
                </a:solidFill>
              </a:rPr>
              <a:t>ears</a:t>
            </a:r>
            <a:endParaRPr lang="en-AU" sz="3200" b="1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2641" y="2730855"/>
            <a:ext cx="1738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to </a:t>
            </a:r>
            <a:endParaRPr lang="en-US" sz="3200" b="1" i="1" dirty="0" smtClean="0">
              <a:solidFill>
                <a:srgbClr val="0070C0"/>
              </a:solidFill>
            </a:endParaRPr>
          </a:p>
          <a:p>
            <a:r>
              <a:rPr lang="en-US" sz="3200" b="1" i="1" dirty="0">
                <a:solidFill>
                  <a:srgbClr val="0070C0"/>
                </a:solidFill>
              </a:rPr>
              <a:t>Y</a:t>
            </a:r>
            <a:r>
              <a:rPr lang="en-US" sz="3200" b="1" i="1" dirty="0" smtClean="0">
                <a:solidFill>
                  <a:srgbClr val="0070C0"/>
                </a:solidFill>
              </a:rPr>
              <a:t>ear </a:t>
            </a:r>
            <a:r>
              <a:rPr lang="en-US" sz="3200" b="1" i="1" dirty="0">
                <a:solidFill>
                  <a:srgbClr val="0070C0"/>
                </a:solidFill>
              </a:rPr>
              <a:t>3 and b</a:t>
            </a:r>
            <a:r>
              <a:rPr lang="en-US" sz="3200" b="1" i="1" dirty="0" smtClean="0">
                <a:solidFill>
                  <a:srgbClr val="0070C0"/>
                </a:solidFill>
              </a:rPr>
              <a:t>eyond</a:t>
            </a:r>
            <a:endParaRPr lang="en-AU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256584"/>
          </a:xfrm>
        </p:spPr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64539430"/>
              </p:ext>
            </p:extLst>
          </p:nvPr>
        </p:nvGraphicFramePr>
        <p:xfrm>
          <a:off x="755576" y="737992"/>
          <a:ext cx="7632848" cy="558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9692" y="30105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0070C0"/>
                </a:solidFill>
              </a:rPr>
              <a:t>OWLS Assessment Results</a:t>
            </a:r>
          </a:p>
        </p:txBody>
      </p:sp>
    </p:spTree>
    <p:extLst>
      <p:ext uri="{BB962C8B-B14F-4D97-AF65-F5344CB8AC3E}">
        <p14:creationId xmlns:p14="http://schemas.microsoft.com/office/powerpoint/2010/main" val="13592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00" y="-829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The current journey – a complex map </a:t>
            </a:r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107" y="2366086"/>
            <a:ext cx="4140577" cy="301470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36307" y="3712215"/>
            <a:ext cx="224259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YEAR 4 </a:t>
            </a:r>
          </a:p>
          <a:p>
            <a:pPr algn="ctr"/>
            <a:r>
              <a:rPr lang="en-AU" dirty="0" smtClean="0"/>
              <a:t>Missed the connection</a:t>
            </a:r>
            <a:endParaRPr lang="en-AU" dirty="0"/>
          </a:p>
        </p:txBody>
      </p:sp>
      <p:sp>
        <p:nvSpPr>
          <p:cNvPr id="6" name="Rounded Rectangle 5"/>
          <p:cNvSpPr/>
          <p:nvPr/>
        </p:nvSpPr>
        <p:spPr>
          <a:xfrm>
            <a:off x="848679" y="1176200"/>
            <a:ext cx="1476047" cy="215537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YEAR 3 </a:t>
            </a:r>
          </a:p>
          <a:p>
            <a:pPr algn="ctr"/>
            <a:r>
              <a:rPr lang="en-AU" dirty="0" smtClean="0"/>
              <a:t>Train delayed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92514" y="3152685"/>
            <a:ext cx="1800200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YEAR 2 </a:t>
            </a:r>
          </a:p>
          <a:p>
            <a:pPr algn="ctr"/>
            <a:r>
              <a:rPr lang="en-AU" dirty="0" smtClean="0"/>
              <a:t>Compass points shifting… is what is in our suitcase at the end of Year 2 what we need to reach the platform at Year 3? </a:t>
            </a:r>
            <a:endParaRPr lang="en-AU" dirty="0"/>
          </a:p>
        </p:txBody>
      </p:sp>
      <p:sp>
        <p:nvSpPr>
          <p:cNvPr id="8" name="Rounded Rectangle 7"/>
          <p:cNvSpPr/>
          <p:nvPr/>
        </p:nvSpPr>
        <p:spPr>
          <a:xfrm>
            <a:off x="1600596" y="5568886"/>
            <a:ext cx="3395119" cy="87581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YEAR 1 </a:t>
            </a:r>
          </a:p>
          <a:p>
            <a:pPr algn="ctr"/>
            <a:r>
              <a:rPr lang="en-AU" dirty="0" smtClean="0"/>
              <a:t>Express to all stations </a:t>
            </a:r>
            <a:endParaRPr lang="en-AU" dirty="0"/>
          </a:p>
        </p:txBody>
      </p:sp>
      <p:sp>
        <p:nvSpPr>
          <p:cNvPr id="9" name="Rounded Rectangle 8"/>
          <p:cNvSpPr/>
          <p:nvPr/>
        </p:nvSpPr>
        <p:spPr>
          <a:xfrm>
            <a:off x="5364088" y="1193370"/>
            <a:ext cx="3096344" cy="10114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PREP </a:t>
            </a:r>
          </a:p>
          <a:p>
            <a:pPr algn="ctr"/>
            <a:r>
              <a:rPr lang="en-AU" dirty="0" smtClean="0"/>
              <a:t>All Stations… All stops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41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110"/>
            <a:ext cx="6059016" cy="854678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Classroom practice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124744"/>
            <a:ext cx="5880883" cy="573325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n-AU" dirty="0"/>
              <a:t>Increase student understanding of </a:t>
            </a:r>
            <a:r>
              <a:rPr lang="en-AU" dirty="0" smtClean="0"/>
              <a:t>“oral </a:t>
            </a:r>
            <a:r>
              <a:rPr lang="en-AU" dirty="0"/>
              <a:t>vs written</a:t>
            </a:r>
            <a:r>
              <a:rPr lang="en-AU" dirty="0" smtClean="0"/>
              <a:t>” language.</a:t>
            </a:r>
            <a:endParaRPr lang="en-AU" dirty="0"/>
          </a:p>
          <a:p>
            <a:pPr>
              <a:lnSpc>
                <a:spcPct val="120000"/>
              </a:lnSpc>
              <a:buClr>
                <a:schemeClr val="tx2"/>
              </a:buClr>
            </a:pPr>
            <a:endParaRPr lang="en-AU" sz="675" dirty="0"/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n-AU" dirty="0" smtClean="0"/>
              <a:t>Explicitly teach of the language based literacy skills esp. sentence structure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endParaRPr lang="en-AU" sz="675" dirty="0"/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n-AU" dirty="0" smtClean="0"/>
              <a:t>Consolidate </a:t>
            </a:r>
            <a:r>
              <a:rPr lang="en-AU" dirty="0"/>
              <a:t>the application</a:t>
            </a:r>
            <a:r>
              <a:rPr lang="en-AU" dirty="0" smtClean="0"/>
              <a:t> of the linguistic elements in functional literacy tasks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endParaRPr lang="en-AU" sz="750" dirty="0"/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n-AU" dirty="0" smtClean="0"/>
              <a:t>Teach language and print based literacy skills across curriculum areas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90" y="1710272"/>
            <a:ext cx="3039710" cy="45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-240462"/>
            <a:ext cx="4427984" cy="1097713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06A803"/>
                </a:solidFill>
              </a:rPr>
              <a:t>  </a:t>
            </a:r>
            <a:r>
              <a:rPr lang="en-AU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Some</a:t>
            </a:r>
            <a:r>
              <a:rPr lang="en-AU" b="1" dirty="0" smtClean="0">
                <a:solidFill>
                  <a:srgbClr val="0070C0"/>
                </a:solidFill>
              </a:rPr>
              <a:t> </a:t>
            </a:r>
            <a:r>
              <a:rPr lang="en-AU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References</a:t>
            </a:r>
            <a:r>
              <a:rPr lang="en-AU" dirty="0" smtClean="0">
                <a:solidFill>
                  <a:srgbClr val="0070C0"/>
                </a:solidFill>
              </a:rPr>
              <a:t>…</a:t>
            </a:r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25144"/>
            <a:ext cx="2765807" cy="1975104"/>
          </a:xfrm>
        </p:spPr>
      </p:pic>
      <p:sp>
        <p:nvSpPr>
          <p:cNvPr id="10" name="TextBox 9"/>
          <p:cNvSpPr txBox="1"/>
          <p:nvPr/>
        </p:nvSpPr>
        <p:spPr>
          <a:xfrm>
            <a:off x="539552" y="834472"/>
            <a:ext cx="792446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prstClr val="black"/>
                </a:solidFill>
              </a:rPr>
              <a:t>Australian Curriculum </a:t>
            </a:r>
            <a:r>
              <a:rPr lang="en-AU" sz="1350" dirty="0">
                <a:solidFill>
                  <a:prstClr val="black"/>
                </a:solidFill>
                <a:hlinkClick r:id="rId4"/>
              </a:rPr>
              <a:t>www.australiancurriculum.edu.au/English/Curriculum/F-10</a:t>
            </a:r>
            <a:endParaRPr lang="en-AU" sz="1350" dirty="0">
              <a:solidFill>
                <a:prstClr val="black"/>
              </a:solidFill>
            </a:endParaRPr>
          </a:p>
          <a:p>
            <a:endParaRPr lang="en-AU" sz="1350" dirty="0">
              <a:solidFill>
                <a:prstClr val="black"/>
              </a:solidFill>
            </a:endParaRPr>
          </a:p>
          <a:p>
            <a:r>
              <a:rPr lang="en-AU" sz="1350" dirty="0" err="1" smtClean="0">
                <a:solidFill>
                  <a:prstClr val="black"/>
                </a:solidFill>
              </a:rPr>
              <a:t>Carrow</a:t>
            </a:r>
            <a:r>
              <a:rPr lang="en-AU" sz="1350" dirty="0" smtClean="0">
                <a:solidFill>
                  <a:prstClr val="black"/>
                </a:solidFill>
              </a:rPr>
              <a:t>-Woolfolk, E. </a:t>
            </a:r>
            <a:r>
              <a:rPr lang="en-AU" sz="1350" i="1" dirty="0" smtClean="0">
                <a:solidFill>
                  <a:prstClr val="black"/>
                </a:solidFill>
              </a:rPr>
              <a:t>OWLS - Oral and Written Language Scales (1996) </a:t>
            </a:r>
            <a:r>
              <a:rPr lang="en-AU" sz="1350" dirty="0" smtClean="0">
                <a:solidFill>
                  <a:prstClr val="black"/>
                </a:solidFill>
              </a:rPr>
              <a:t>American Guidance Service, Circle Pines, MN.</a:t>
            </a:r>
          </a:p>
          <a:p>
            <a:endParaRPr lang="en-AU" sz="1350" dirty="0" smtClean="0">
              <a:solidFill>
                <a:prstClr val="black"/>
              </a:solidFill>
            </a:endParaRPr>
          </a:p>
          <a:p>
            <a:r>
              <a:rPr lang="en-AU" sz="1350" dirty="0" err="1" smtClean="0">
                <a:solidFill>
                  <a:prstClr val="black"/>
                </a:solidFill>
              </a:rPr>
              <a:t>Crevola</a:t>
            </a:r>
            <a:r>
              <a:rPr lang="en-AU" sz="1350" dirty="0" smtClean="0">
                <a:solidFill>
                  <a:prstClr val="black"/>
                </a:solidFill>
              </a:rPr>
              <a:t>, C, Hill, P. &amp; </a:t>
            </a:r>
            <a:r>
              <a:rPr lang="en-AU" sz="1350" dirty="0" err="1" smtClean="0">
                <a:solidFill>
                  <a:prstClr val="black"/>
                </a:solidFill>
              </a:rPr>
              <a:t>Fullan</a:t>
            </a:r>
            <a:r>
              <a:rPr lang="en-AU" sz="1350" dirty="0" smtClean="0">
                <a:solidFill>
                  <a:prstClr val="black"/>
                </a:solidFill>
              </a:rPr>
              <a:t>, M. (2006). Assessment for Learning in Action. </a:t>
            </a:r>
            <a:r>
              <a:rPr lang="en-AU" sz="1350" i="1" dirty="0" smtClean="0">
                <a:solidFill>
                  <a:prstClr val="black"/>
                </a:solidFill>
              </a:rPr>
              <a:t>Orbit, </a:t>
            </a:r>
            <a:r>
              <a:rPr lang="en-AU" sz="1350" dirty="0" smtClean="0">
                <a:solidFill>
                  <a:prstClr val="black"/>
                </a:solidFill>
              </a:rPr>
              <a:t>Vol 36, No 2, 2006</a:t>
            </a:r>
          </a:p>
          <a:p>
            <a:endParaRPr lang="en-AU" sz="1350" dirty="0">
              <a:solidFill>
                <a:prstClr val="black"/>
              </a:solidFill>
            </a:endParaRPr>
          </a:p>
          <a:p>
            <a:r>
              <a:rPr lang="en-AU" sz="1350" dirty="0" smtClean="0">
                <a:solidFill>
                  <a:prstClr val="black"/>
                </a:solidFill>
              </a:rPr>
              <a:t>Love </a:t>
            </a:r>
            <a:r>
              <a:rPr lang="en-AU" sz="1350" dirty="0">
                <a:solidFill>
                  <a:prstClr val="black"/>
                </a:solidFill>
              </a:rPr>
              <a:t>E. &amp; Reilly S. (2006) Words! Words! Words! In </a:t>
            </a:r>
            <a:r>
              <a:rPr lang="en-AU" sz="1350" i="1" dirty="0">
                <a:solidFill>
                  <a:prstClr val="black"/>
                </a:solidFill>
              </a:rPr>
              <a:t>Acquiring Knowledge in Speech, Language and Hearing</a:t>
            </a:r>
            <a:r>
              <a:rPr lang="en-AU" sz="1350" dirty="0">
                <a:solidFill>
                  <a:prstClr val="black"/>
                </a:solidFill>
              </a:rPr>
              <a:t>,             Volume 8,Number 3, 2006.</a:t>
            </a:r>
          </a:p>
          <a:p>
            <a:endParaRPr lang="en-AU" sz="1350" dirty="0">
              <a:solidFill>
                <a:prstClr val="black"/>
              </a:solidFill>
            </a:endParaRPr>
          </a:p>
          <a:p>
            <a:r>
              <a:rPr lang="en-AU" sz="1350" dirty="0" smtClean="0">
                <a:solidFill>
                  <a:prstClr val="black"/>
                </a:solidFill>
              </a:rPr>
              <a:t>Van Barneveld, C. (2008). Using Data to improve Student Achievement. </a:t>
            </a:r>
            <a:r>
              <a:rPr lang="en-AU" sz="1350" i="1" dirty="0" smtClean="0">
                <a:solidFill>
                  <a:prstClr val="black"/>
                </a:solidFill>
              </a:rPr>
              <a:t>What Works? Research into Practice </a:t>
            </a:r>
            <a:r>
              <a:rPr lang="en-AU" sz="1350" i="1" dirty="0" smtClean="0">
                <a:solidFill>
                  <a:prstClr val="black"/>
                </a:solidFill>
                <a:hlinkClick r:id="rId5"/>
              </a:rPr>
              <a:t>www.edu.gov.on.ca/eng/literacynumeracy/inspire/research/whatWorks.html</a:t>
            </a:r>
            <a:endParaRPr lang="en-AU" sz="1350" i="1" dirty="0" smtClean="0">
              <a:solidFill>
                <a:prstClr val="black"/>
              </a:solidFill>
            </a:endParaRPr>
          </a:p>
          <a:p>
            <a:endParaRPr lang="en-AU" sz="1350" dirty="0">
              <a:solidFill>
                <a:prstClr val="black"/>
              </a:solidFill>
            </a:endParaRPr>
          </a:p>
          <a:p>
            <a:r>
              <a:rPr lang="en-AU" sz="1350" dirty="0" smtClean="0">
                <a:solidFill>
                  <a:prstClr val="black"/>
                </a:solidFill>
              </a:rPr>
              <a:t>Van </a:t>
            </a:r>
            <a:r>
              <a:rPr lang="en-AU" sz="1350" dirty="0" err="1" smtClean="0">
                <a:solidFill>
                  <a:prstClr val="black"/>
                </a:solidFill>
              </a:rPr>
              <a:t>Kraayenoord</a:t>
            </a:r>
            <a:r>
              <a:rPr lang="en-AU" sz="1350" dirty="0" smtClean="0">
                <a:solidFill>
                  <a:prstClr val="black"/>
                </a:solidFill>
              </a:rPr>
              <a:t>, CE, Barnett, J., Roberts, D., &amp; Moni, K.B. (1999). Literacy assessment and student diversity; An Australian case study. </a:t>
            </a:r>
            <a:r>
              <a:rPr lang="en-AU" sz="1350" i="1" dirty="0" smtClean="0">
                <a:solidFill>
                  <a:prstClr val="black"/>
                </a:solidFill>
              </a:rPr>
              <a:t>International Journal of Disability, Development and Education, 46</a:t>
            </a:r>
            <a:r>
              <a:rPr lang="en-AU" sz="1350" dirty="0" smtClean="0">
                <a:solidFill>
                  <a:prstClr val="black"/>
                </a:solidFill>
              </a:rPr>
              <a:t>, 51-70.</a:t>
            </a:r>
          </a:p>
          <a:p>
            <a:endParaRPr lang="en-AU" sz="1350" dirty="0">
              <a:solidFill>
                <a:prstClr val="black"/>
              </a:solidFill>
            </a:endParaRPr>
          </a:p>
          <a:p>
            <a:r>
              <a:rPr lang="en-AU" sz="1350" dirty="0" smtClean="0">
                <a:solidFill>
                  <a:prstClr val="black"/>
                </a:solidFill>
              </a:rPr>
              <a:t>Westby </a:t>
            </a:r>
            <a:r>
              <a:rPr lang="en-AU" sz="1350" dirty="0">
                <a:solidFill>
                  <a:prstClr val="black"/>
                </a:solidFill>
              </a:rPr>
              <a:t>Carol (1985) Learning to Talk – Talking to Learn. In Simon C.S. (Ed) </a:t>
            </a:r>
            <a:r>
              <a:rPr lang="en-AU" sz="1350" i="1" dirty="0">
                <a:solidFill>
                  <a:prstClr val="black"/>
                </a:solidFill>
              </a:rPr>
              <a:t>Communication skills and classroom success: Therapy methodologies for language learning disabled students</a:t>
            </a:r>
            <a:r>
              <a:rPr lang="en-AU" sz="1350" dirty="0">
                <a:solidFill>
                  <a:prstClr val="black"/>
                </a:solidFill>
              </a:rPr>
              <a:t>. College Hill, San Diego, pp 182 – </a:t>
            </a:r>
            <a:r>
              <a:rPr lang="en-AU" sz="1350" dirty="0" smtClean="0">
                <a:solidFill>
                  <a:prstClr val="black"/>
                </a:solidFill>
              </a:rPr>
              <a:t>213</a:t>
            </a:r>
          </a:p>
          <a:p>
            <a:endParaRPr lang="en-AU" sz="1350" dirty="0">
              <a:solidFill>
                <a:prstClr val="black"/>
              </a:solidFill>
            </a:endParaRPr>
          </a:p>
          <a:p>
            <a:r>
              <a:rPr lang="en-AU" sz="1350" dirty="0" smtClean="0">
                <a:solidFill>
                  <a:prstClr val="black"/>
                </a:solidFill>
              </a:rPr>
              <a:t>Westwood Peter (2009)  Arguing the case for a simple view of literacy assessment. </a:t>
            </a:r>
            <a:r>
              <a:rPr lang="en-AU" sz="1350" i="1" dirty="0" smtClean="0">
                <a:solidFill>
                  <a:prstClr val="black"/>
                </a:solidFill>
              </a:rPr>
              <a:t>Australian Journal of Learning Difficulties</a:t>
            </a:r>
            <a:r>
              <a:rPr lang="en-AU" sz="1350" dirty="0" smtClean="0">
                <a:solidFill>
                  <a:prstClr val="black"/>
                </a:solidFill>
              </a:rPr>
              <a:t>, Vol. 14, No. 1, May 2009, 3-15</a:t>
            </a:r>
          </a:p>
          <a:p>
            <a:endParaRPr lang="en-AU" sz="1350" dirty="0">
              <a:solidFill>
                <a:prstClr val="black"/>
              </a:solidFill>
            </a:endParaRPr>
          </a:p>
          <a:p>
            <a:r>
              <a:rPr lang="en-AU" sz="1350" dirty="0" smtClean="0">
                <a:solidFill>
                  <a:prstClr val="black"/>
                </a:solidFill>
              </a:rPr>
              <a:t>Engaging </a:t>
            </a:r>
            <a:r>
              <a:rPr lang="en-AU" sz="1350" dirty="0">
                <a:solidFill>
                  <a:prstClr val="black"/>
                </a:solidFill>
              </a:rPr>
              <a:t>in and Exploring Writing </a:t>
            </a:r>
            <a:r>
              <a:rPr lang="en-AU" sz="1350" dirty="0">
                <a:solidFill>
                  <a:prstClr val="black"/>
                </a:solidFill>
                <a:hlinkClick r:id="rId6"/>
              </a:rPr>
              <a:t>www.decs.sa.gov.au/literacy</a:t>
            </a:r>
            <a:endParaRPr lang="en-AU" sz="1350" dirty="0">
              <a:solidFill>
                <a:prstClr val="black"/>
              </a:solidFill>
            </a:endParaRPr>
          </a:p>
          <a:p>
            <a:endParaRPr lang="en-AU" sz="1350" b="1" dirty="0">
              <a:solidFill>
                <a:prstClr val="black"/>
              </a:solidFill>
            </a:endParaRPr>
          </a:p>
          <a:p>
            <a:r>
              <a:rPr lang="en-AU" sz="1350" dirty="0">
                <a:solidFill>
                  <a:prstClr val="black"/>
                </a:solidFill>
              </a:rPr>
              <a:t>OLSEL Research Report   </a:t>
            </a:r>
            <a:r>
              <a:rPr lang="en-AU" sz="1350" dirty="0">
                <a:solidFill>
                  <a:prstClr val="black"/>
                </a:solidFill>
                <a:hlinkClick r:id="rId7"/>
              </a:rPr>
              <a:t>www.olsel.catholic.edu.au</a:t>
            </a:r>
            <a:endParaRPr lang="en-AU" sz="1350" dirty="0">
              <a:solidFill>
                <a:prstClr val="black"/>
              </a:solidFill>
            </a:endParaRPr>
          </a:p>
          <a:p>
            <a:endParaRPr lang="en-AU" sz="1350" dirty="0">
              <a:solidFill>
                <a:prstClr val="black"/>
              </a:solidFill>
            </a:endParaRPr>
          </a:p>
          <a:p>
            <a:r>
              <a:rPr lang="en-AU" sz="1350" dirty="0">
                <a:solidFill>
                  <a:prstClr val="black"/>
                </a:solidFill>
                <a:hlinkClick r:id="rId8"/>
              </a:rPr>
              <a:t>www.pld_literacy.org/Language-Literacy-Link-Milestone.html</a:t>
            </a:r>
            <a:endParaRPr lang="en-AU" sz="1350" dirty="0">
              <a:solidFill>
                <a:prstClr val="black"/>
              </a:solidFill>
            </a:endParaRPr>
          </a:p>
          <a:p>
            <a:endParaRPr lang="en-AU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56792"/>
            <a:ext cx="8928992" cy="3456384"/>
          </a:xfrm>
        </p:spPr>
        <p:txBody>
          <a:bodyPr>
            <a:noAutofit/>
          </a:bodyPr>
          <a:lstStyle/>
          <a:p>
            <a:r>
              <a:rPr lang="en-AU" sz="4800" b="1" i="1" dirty="0">
                <a:solidFill>
                  <a:srgbClr val="0070C0"/>
                </a:solidFill>
              </a:rPr>
              <a:t>The </a:t>
            </a:r>
            <a:r>
              <a:rPr lang="en-AU" sz="4800" b="1" i="1" dirty="0" err="1">
                <a:solidFill>
                  <a:srgbClr val="0070C0"/>
                </a:solidFill>
              </a:rPr>
              <a:t>fussle</a:t>
            </a:r>
            <a:r>
              <a:rPr lang="en-AU" sz="4800" b="1" i="1" dirty="0">
                <a:solidFill>
                  <a:srgbClr val="0070C0"/>
                </a:solidFill>
              </a:rPr>
              <a:t> </a:t>
            </a:r>
            <a:r>
              <a:rPr lang="en-AU" sz="4800" b="1" i="1" dirty="0" err="1">
                <a:solidFill>
                  <a:srgbClr val="0070C0"/>
                </a:solidFill>
              </a:rPr>
              <a:t>grocker</a:t>
            </a:r>
            <a:r>
              <a:rPr lang="en-AU" sz="4800" b="1" i="1" dirty="0">
                <a:solidFill>
                  <a:srgbClr val="0070C0"/>
                </a:solidFill>
              </a:rPr>
              <a:t> </a:t>
            </a:r>
            <a:r>
              <a:rPr lang="en-AU" sz="4800" b="1" i="1" dirty="0" err="1">
                <a:solidFill>
                  <a:srgbClr val="0070C0"/>
                </a:solidFill>
              </a:rPr>
              <a:t>flebbed</a:t>
            </a:r>
            <a:r>
              <a:rPr lang="en-AU" sz="4800" b="1" i="1" dirty="0">
                <a:solidFill>
                  <a:srgbClr val="0070C0"/>
                </a:solidFill>
              </a:rPr>
              <a:t> </a:t>
            </a:r>
            <a:r>
              <a:rPr lang="en-AU" sz="4800" b="1" i="1" dirty="0" err="1">
                <a:solidFill>
                  <a:srgbClr val="0070C0"/>
                </a:solidFill>
              </a:rPr>
              <a:t>lapily</a:t>
            </a:r>
            <a:r>
              <a:rPr lang="en-AU" sz="4800" b="1" i="1" dirty="0">
                <a:solidFill>
                  <a:srgbClr val="0070C0"/>
                </a:solidFill>
              </a:rPr>
              <a:t> </a:t>
            </a:r>
            <a:r>
              <a:rPr lang="en-AU" sz="4800" b="1" i="1" dirty="0" smtClean="0">
                <a:solidFill>
                  <a:srgbClr val="0070C0"/>
                </a:solidFill>
              </a:rPr>
              <a:t>to a </a:t>
            </a:r>
            <a:r>
              <a:rPr lang="en-AU" sz="4800" b="1" i="1" dirty="0" err="1" smtClean="0">
                <a:solidFill>
                  <a:srgbClr val="0070C0"/>
                </a:solidFill>
              </a:rPr>
              <a:t>roosh</a:t>
            </a:r>
            <a:r>
              <a:rPr lang="en-AU" sz="4800" b="1" i="1" dirty="0">
                <a:solidFill>
                  <a:srgbClr val="0070C0"/>
                </a:solidFill>
              </a:rPr>
              <a:t>.</a:t>
            </a:r>
            <a:r>
              <a:rPr lang="en-AU" sz="4800" dirty="0"/>
              <a:t/>
            </a:r>
            <a:br>
              <a:rPr lang="en-AU" sz="4800" dirty="0"/>
            </a:b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26997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67700" cy="994172"/>
          </a:xfrm>
        </p:spPr>
        <p:txBody>
          <a:bodyPr>
            <a:normAutofit fontScale="90000"/>
          </a:bodyPr>
          <a:lstStyle/>
          <a:p>
            <a:r>
              <a:rPr lang="en-AU" sz="3000" b="1" i="1" dirty="0">
                <a:solidFill>
                  <a:srgbClr val="0070C0"/>
                </a:solidFill>
              </a:rPr>
              <a:t>The </a:t>
            </a:r>
            <a:r>
              <a:rPr lang="en-AU" sz="3000" b="1" i="1" dirty="0" err="1">
                <a:solidFill>
                  <a:srgbClr val="0070C0"/>
                </a:solidFill>
              </a:rPr>
              <a:t>fussle</a:t>
            </a:r>
            <a:r>
              <a:rPr lang="en-AU" sz="3000" b="1" i="1" dirty="0">
                <a:solidFill>
                  <a:srgbClr val="0070C0"/>
                </a:solidFill>
              </a:rPr>
              <a:t> </a:t>
            </a:r>
            <a:r>
              <a:rPr lang="en-AU" sz="3000" b="1" i="1" dirty="0" err="1">
                <a:solidFill>
                  <a:srgbClr val="0070C0"/>
                </a:solidFill>
              </a:rPr>
              <a:t>grocker</a:t>
            </a:r>
            <a:r>
              <a:rPr lang="en-AU" sz="3000" b="1" i="1" dirty="0">
                <a:solidFill>
                  <a:srgbClr val="0070C0"/>
                </a:solidFill>
              </a:rPr>
              <a:t> </a:t>
            </a:r>
            <a:r>
              <a:rPr lang="en-AU" sz="3000" b="1" i="1" dirty="0" err="1">
                <a:solidFill>
                  <a:srgbClr val="0070C0"/>
                </a:solidFill>
              </a:rPr>
              <a:t>flebbed</a:t>
            </a:r>
            <a:r>
              <a:rPr lang="en-AU" sz="3000" b="1" i="1" dirty="0">
                <a:solidFill>
                  <a:srgbClr val="0070C0"/>
                </a:solidFill>
              </a:rPr>
              <a:t> </a:t>
            </a:r>
            <a:r>
              <a:rPr lang="en-AU" sz="3000" b="1" i="1" dirty="0" err="1">
                <a:solidFill>
                  <a:srgbClr val="0070C0"/>
                </a:solidFill>
              </a:rPr>
              <a:t>lapily</a:t>
            </a:r>
            <a:r>
              <a:rPr lang="en-AU" sz="3000" b="1" i="1" dirty="0">
                <a:solidFill>
                  <a:srgbClr val="0070C0"/>
                </a:solidFill>
              </a:rPr>
              <a:t> </a:t>
            </a:r>
            <a:r>
              <a:rPr lang="en-AU" sz="3000" b="1" i="1" dirty="0" smtClean="0">
                <a:solidFill>
                  <a:srgbClr val="0070C0"/>
                </a:solidFill>
              </a:rPr>
              <a:t>to a </a:t>
            </a:r>
            <a:r>
              <a:rPr lang="en-AU" sz="3000" b="1" i="1" dirty="0" err="1" smtClean="0">
                <a:solidFill>
                  <a:srgbClr val="0070C0"/>
                </a:solidFill>
              </a:rPr>
              <a:t>roosh</a:t>
            </a:r>
            <a:r>
              <a:rPr lang="en-AU" sz="3000" b="1" i="1" dirty="0">
                <a:solidFill>
                  <a:srgbClr val="0070C0"/>
                </a:solidFill>
              </a:rPr>
              <a:t>.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939" y="1470844"/>
            <a:ext cx="6404942" cy="4819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What </a:t>
            </a:r>
            <a:r>
              <a:rPr lang="en-AU" dirty="0" err="1" smtClean="0"/>
              <a:t>flebbed</a:t>
            </a:r>
            <a:r>
              <a:rPr lang="en-AU" dirty="0" smtClean="0"/>
              <a:t>?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How did he </a:t>
            </a:r>
            <a:r>
              <a:rPr lang="en-AU" dirty="0" err="1" smtClean="0"/>
              <a:t>fleb</a:t>
            </a:r>
            <a:r>
              <a:rPr lang="en-AU" dirty="0" smtClean="0"/>
              <a:t>?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Where did he </a:t>
            </a:r>
            <a:r>
              <a:rPr lang="en-AU" dirty="0" err="1" smtClean="0"/>
              <a:t>fleb</a:t>
            </a:r>
            <a:r>
              <a:rPr lang="en-AU" dirty="0" smtClean="0"/>
              <a:t>?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What sort of </a:t>
            </a:r>
            <a:r>
              <a:rPr lang="en-AU" dirty="0" err="1" smtClean="0"/>
              <a:t>grocker</a:t>
            </a:r>
            <a:r>
              <a:rPr lang="en-AU" dirty="0" smtClean="0"/>
              <a:t> was he?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67280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80120"/>
          </a:xfrm>
        </p:spPr>
        <p:txBody>
          <a:bodyPr>
            <a:normAutofit/>
          </a:bodyPr>
          <a:lstStyle/>
          <a:p>
            <a:r>
              <a:rPr lang="en-AU" sz="2800" b="1" i="1" dirty="0">
                <a:solidFill>
                  <a:srgbClr val="0070C0"/>
                </a:solidFill>
              </a:rPr>
              <a:t>The </a:t>
            </a:r>
            <a:r>
              <a:rPr lang="en-AU" sz="2800" b="1" i="1" dirty="0" err="1">
                <a:solidFill>
                  <a:srgbClr val="0070C0"/>
                </a:solidFill>
              </a:rPr>
              <a:t>fussle</a:t>
            </a:r>
            <a:r>
              <a:rPr lang="en-AU" sz="2800" b="1" i="1" dirty="0">
                <a:solidFill>
                  <a:srgbClr val="0070C0"/>
                </a:solidFill>
              </a:rPr>
              <a:t> </a:t>
            </a:r>
            <a:r>
              <a:rPr lang="en-AU" sz="2800" b="1" i="1" dirty="0" err="1">
                <a:solidFill>
                  <a:srgbClr val="0070C0"/>
                </a:solidFill>
              </a:rPr>
              <a:t>grocker</a:t>
            </a:r>
            <a:r>
              <a:rPr lang="en-AU" sz="2800" b="1" i="1" dirty="0">
                <a:solidFill>
                  <a:srgbClr val="0070C0"/>
                </a:solidFill>
              </a:rPr>
              <a:t> </a:t>
            </a:r>
            <a:r>
              <a:rPr lang="en-AU" sz="2800" b="1" i="1" dirty="0" err="1">
                <a:solidFill>
                  <a:srgbClr val="0070C0"/>
                </a:solidFill>
              </a:rPr>
              <a:t>flebbed</a:t>
            </a:r>
            <a:r>
              <a:rPr lang="en-AU" sz="2800" b="1" i="1" dirty="0">
                <a:solidFill>
                  <a:srgbClr val="0070C0"/>
                </a:solidFill>
              </a:rPr>
              <a:t> </a:t>
            </a:r>
            <a:r>
              <a:rPr lang="en-AU" sz="2800" b="1" i="1" dirty="0" err="1">
                <a:solidFill>
                  <a:srgbClr val="0070C0"/>
                </a:solidFill>
              </a:rPr>
              <a:t>lapily</a:t>
            </a:r>
            <a:r>
              <a:rPr lang="en-AU" sz="2800" b="1" i="1" dirty="0">
                <a:solidFill>
                  <a:srgbClr val="0070C0"/>
                </a:solidFill>
              </a:rPr>
              <a:t> </a:t>
            </a:r>
            <a:r>
              <a:rPr lang="en-AU" sz="2800" b="1" i="1" dirty="0" smtClean="0">
                <a:solidFill>
                  <a:srgbClr val="0070C0"/>
                </a:solidFill>
              </a:rPr>
              <a:t>to a </a:t>
            </a:r>
            <a:r>
              <a:rPr lang="en-AU" sz="2800" b="1" i="1" dirty="0" err="1" smtClean="0">
                <a:solidFill>
                  <a:srgbClr val="0070C0"/>
                </a:solidFill>
              </a:rPr>
              <a:t>roosh</a:t>
            </a:r>
            <a:r>
              <a:rPr lang="en-AU" sz="2800" b="1" i="1" dirty="0">
                <a:solidFill>
                  <a:srgbClr val="06A803"/>
                </a:solidFill>
              </a:rPr>
              <a:t>.</a:t>
            </a:r>
            <a:r>
              <a:rPr lang="en-AU" sz="2800" dirty="0"/>
              <a:t/>
            </a:r>
            <a:br>
              <a:rPr lang="en-AU" sz="2800" dirty="0"/>
            </a:br>
            <a:endParaRPr lang="en-AU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t="12983" r="10681"/>
          <a:stretch/>
        </p:blipFill>
        <p:spPr>
          <a:xfrm>
            <a:off x="678607" y="980728"/>
            <a:ext cx="7786785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7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Print based and </a:t>
            </a:r>
            <a:r>
              <a:rPr lang="en-AU" dirty="0" smtClean="0">
                <a:solidFill>
                  <a:srgbClr val="00B050"/>
                </a:solidFill>
              </a:rPr>
              <a:t>language based </a:t>
            </a:r>
            <a:r>
              <a:rPr lang="en-AU" dirty="0" smtClean="0">
                <a:solidFill>
                  <a:schemeClr val="tx2"/>
                </a:solidFill>
              </a:rPr>
              <a:t/>
            </a:r>
            <a:br>
              <a:rPr lang="en-AU" dirty="0" smtClean="0">
                <a:solidFill>
                  <a:schemeClr val="tx2"/>
                </a:solidFill>
              </a:rPr>
            </a:br>
            <a:r>
              <a:rPr lang="en-AU" dirty="0" smtClean="0">
                <a:solidFill>
                  <a:srgbClr val="0070C0"/>
                </a:solidFill>
              </a:rPr>
              <a:t>core literacy skills</a:t>
            </a:r>
            <a:endParaRPr lang="en-AU" b="1" dirty="0">
              <a:solidFill>
                <a:srgbClr val="0070C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03982" y="2564904"/>
            <a:ext cx="2982818" cy="273630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 flipH="1">
            <a:off x="457200" y="1772816"/>
            <a:ext cx="5914999" cy="4896543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AU" u="sng" dirty="0" smtClean="0">
                <a:solidFill>
                  <a:srgbClr val="002060"/>
                </a:solidFill>
              </a:rPr>
              <a:t>Print based core literacy skills </a:t>
            </a:r>
          </a:p>
          <a:p>
            <a:pPr>
              <a:buClr>
                <a:schemeClr val="tx2"/>
              </a:buClr>
            </a:pPr>
            <a:r>
              <a:rPr lang="en-AU" dirty="0" smtClean="0">
                <a:solidFill>
                  <a:srgbClr val="002060"/>
                </a:solidFill>
              </a:rPr>
              <a:t>Phonological awareness skills</a:t>
            </a:r>
          </a:p>
          <a:p>
            <a:pPr>
              <a:buClr>
                <a:schemeClr val="tx2"/>
              </a:buClr>
            </a:pPr>
            <a:r>
              <a:rPr lang="en-AU" dirty="0" smtClean="0">
                <a:solidFill>
                  <a:srgbClr val="002060"/>
                </a:solidFill>
              </a:rPr>
              <a:t>Letter sound correspondence</a:t>
            </a:r>
          </a:p>
          <a:p>
            <a:pPr>
              <a:buClr>
                <a:schemeClr val="tx2"/>
              </a:buClr>
            </a:pPr>
            <a:r>
              <a:rPr lang="en-AU" dirty="0" smtClean="0">
                <a:solidFill>
                  <a:srgbClr val="002060"/>
                </a:solidFill>
              </a:rPr>
              <a:t>Letter formation</a:t>
            </a:r>
          </a:p>
          <a:p>
            <a:pPr>
              <a:buClr>
                <a:schemeClr val="tx2"/>
              </a:buClr>
            </a:pPr>
            <a:r>
              <a:rPr lang="en-AU" dirty="0" smtClean="0">
                <a:solidFill>
                  <a:srgbClr val="002060"/>
                </a:solidFill>
              </a:rPr>
              <a:t>Spelling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en-AU" u="sng" dirty="0" smtClean="0">
                <a:solidFill>
                  <a:srgbClr val="00B050"/>
                </a:solidFill>
              </a:rPr>
              <a:t>Language based core literacy skills </a:t>
            </a:r>
          </a:p>
          <a:p>
            <a:pPr>
              <a:buClr>
                <a:srgbClr val="00B050"/>
              </a:buClr>
            </a:pPr>
            <a:r>
              <a:rPr lang="en-AU" dirty="0" smtClean="0">
                <a:solidFill>
                  <a:srgbClr val="00B050"/>
                </a:solidFill>
              </a:rPr>
              <a:t>Word choice .. </a:t>
            </a:r>
            <a:r>
              <a:rPr lang="en-AU" dirty="0">
                <a:solidFill>
                  <a:srgbClr val="00B050"/>
                </a:solidFill>
              </a:rPr>
              <a:t>v</a:t>
            </a:r>
            <a:r>
              <a:rPr lang="en-AU" dirty="0" smtClean="0">
                <a:solidFill>
                  <a:srgbClr val="00B050"/>
                </a:solidFill>
              </a:rPr>
              <a:t>ery specific</a:t>
            </a:r>
          </a:p>
          <a:p>
            <a:pPr>
              <a:buClr>
                <a:srgbClr val="00B050"/>
              </a:buClr>
            </a:pPr>
            <a:r>
              <a:rPr lang="en-AU" dirty="0" smtClean="0">
                <a:solidFill>
                  <a:srgbClr val="00B050"/>
                </a:solidFill>
              </a:rPr>
              <a:t>Language structures … rules</a:t>
            </a:r>
          </a:p>
          <a:p>
            <a:pPr>
              <a:buClr>
                <a:srgbClr val="00B050"/>
              </a:buClr>
            </a:pPr>
            <a:r>
              <a:rPr lang="en-AU" dirty="0" smtClean="0">
                <a:solidFill>
                  <a:srgbClr val="00B050"/>
                </a:solidFill>
              </a:rPr>
              <a:t>Syntax rules</a:t>
            </a:r>
          </a:p>
          <a:p>
            <a:pPr>
              <a:buClr>
                <a:srgbClr val="00B050"/>
              </a:buClr>
            </a:pPr>
            <a:r>
              <a:rPr lang="en-AU" dirty="0" smtClean="0">
                <a:solidFill>
                  <a:srgbClr val="00B050"/>
                </a:solidFill>
              </a:rPr>
              <a:t>Punctuation</a:t>
            </a:r>
          </a:p>
          <a:p>
            <a:pPr>
              <a:buClr>
                <a:srgbClr val="00B050"/>
              </a:buClr>
            </a:pPr>
            <a:r>
              <a:rPr lang="en-AU" dirty="0" smtClean="0">
                <a:solidFill>
                  <a:srgbClr val="00B050"/>
                </a:solidFill>
              </a:rPr>
              <a:t>Coherence</a:t>
            </a:r>
          </a:p>
          <a:p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74001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6624736" cy="940966"/>
          </a:xfrm>
        </p:spPr>
        <p:txBody>
          <a:bodyPr>
            <a:normAutofit/>
          </a:bodyPr>
          <a:lstStyle/>
          <a:p>
            <a:r>
              <a:rPr lang="en-AU" sz="40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What were we seeing?</a:t>
            </a:r>
            <a:endParaRPr lang="en-AU" sz="40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 smtClean="0"/>
              <a:t>TASK 1</a:t>
            </a:r>
          </a:p>
          <a:p>
            <a:pPr marL="0" indent="0">
              <a:buNone/>
            </a:pPr>
            <a:r>
              <a:rPr lang="en-AU" dirty="0" smtClean="0"/>
              <a:t>Write a sentence about a picture:</a:t>
            </a:r>
          </a:p>
          <a:p>
            <a:pPr marL="0" indent="0">
              <a:buNone/>
            </a:pPr>
            <a:r>
              <a:rPr lang="en-AU" i="1" dirty="0" smtClean="0"/>
              <a:t>The two girls are playing a great game of football.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TASK 2</a:t>
            </a:r>
          </a:p>
          <a:p>
            <a:pPr marL="0" indent="0">
              <a:buNone/>
            </a:pPr>
            <a:r>
              <a:rPr lang="en-AU" dirty="0" smtClean="0"/>
              <a:t>Retell a story:</a:t>
            </a:r>
            <a:endParaRPr lang="en-AU" dirty="0"/>
          </a:p>
          <a:p>
            <a:pPr marL="0" indent="0">
              <a:buNone/>
            </a:pPr>
            <a:r>
              <a:rPr lang="en-AU" i="1" dirty="0" err="1" smtClean="0"/>
              <a:t>Jeny</a:t>
            </a:r>
            <a:r>
              <a:rPr lang="en-AU" i="1" dirty="0" smtClean="0"/>
              <a:t> was so exited she got her very own </a:t>
            </a:r>
            <a:r>
              <a:rPr lang="en-AU" i="1" dirty="0" err="1" smtClean="0"/>
              <a:t>shiney</a:t>
            </a:r>
            <a:r>
              <a:rPr lang="en-AU" i="1" dirty="0" smtClean="0"/>
              <a:t> red bike she </a:t>
            </a:r>
            <a:r>
              <a:rPr lang="en-AU" i="1" dirty="0" err="1" smtClean="0"/>
              <a:t>dident</a:t>
            </a:r>
            <a:r>
              <a:rPr lang="en-AU" i="1" dirty="0" smtClean="0"/>
              <a:t> want her </a:t>
            </a:r>
            <a:r>
              <a:rPr lang="en-AU" i="1" dirty="0" err="1" smtClean="0"/>
              <a:t>frends</a:t>
            </a:r>
            <a:r>
              <a:rPr lang="en-AU" i="1" dirty="0" smtClean="0"/>
              <a:t> watching and </a:t>
            </a:r>
            <a:r>
              <a:rPr lang="en-AU" i="1" dirty="0" err="1" smtClean="0"/>
              <a:t>laghfing</a:t>
            </a:r>
            <a:r>
              <a:rPr lang="en-AU" i="1" dirty="0" smtClean="0"/>
              <a:t> so she </a:t>
            </a:r>
            <a:r>
              <a:rPr lang="en-AU" i="1" dirty="0" err="1" smtClean="0"/>
              <a:t>cept</a:t>
            </a:r>
            <a:r>
              <a:rPr lang="en-AU" i="1" dirty="0" smtClean="0"/>
              <a:t> her bike in her back yard she </a:t>
            </a:r>
            <a:r>
              <a:rPr lang="en-AU" i="1" dirty="0" err="1" smtClean="0"/>
              <a:t>practes</a:t>
            </a:r>
            <a:r>
              <a:rPr lang="en-AU" i="1" dirty="0" smtClean="0"/>
              <a:t> every </a:t>
            </a:r>
            <a:r>
              <a:rPr lang="en-AU" i="1" dirty="0" err="1" smtClean="0"/>
              <a:t>arfternon</a:t>
            </a:r>
            <a:r>
              <a:rPr lang="en-AU" i="1" dirty="0" smtClean="0"/>
              <a:t> then she rid to school with all her </a:t>
            </a:r>
            <a:r>
              <a:rPr lang="en-AU" i="1" dirty="0" err="1" smtClean="0"/>
              <a:t>frendes</a:t>
            </a:r>
            <a:r>
              <a:rPr lang="en-AU" i="1" dirty="0" smtClean="0"/>
              <a:t>.</a:t>
            </a:r>
            <a:endParaRPr lang="en-AU" i="1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6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Cloud Callout 3"/>
          <p:cNvSpPr/>
          <p:nvPr/>
        </p:nvSpPr>
        <p:spPr>
          <a:xfrm rot="1449133">
            <a:off x="5907555" y="575791"/>
            <a:ext cx="2569395" cy="17563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Why does he not apply what he has learned? </a:t>
            </a:r>
            <a:endParaRPr lang="en-AU" dirty="0"/>
          </a:p>
        </p:txBody>
      </p:sp>
      <p:sp>
        <p:nvSpPr>
          <p:cNvPr id="5" name="Cloud Callout 4"/>
          <p:cNvSpPr/>
          <p:nvPr/>
        </p:nvSpPr>
        <p:spPr>
          <a:xfrm rot="20446724" flipH="1">
            <a:off x="330657" y="397738"/>
            <a:ext cx="2885604" cy="1725553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Why is it not automatic? </a:t>
            </a:r>
            <a:endParaRPr lang="en-AU" dirty="0"/>
          </a:p>
        </p:txBody>
      </p:sp>
      <p:sp>
        <p:nvSpPr>
          <p:cNvPr id="8" name="Cloud Callout 7"/>
          <p:cNvSpPr/>
          <p:nvPr/>
        </p:nvSpPr>
        <p:spPr>
          <a:xfrm rot="19814912" flipH="1">
            <a:off x="251520" y="2853991"/>
            <a:ext cx="2962672" cy="1954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What has gone wrong on their literacy journey? </a:t>
            </a:r>
            <a:endParaRPr lang="en-AU" dirty="0"/>
          </a:p>
        </p:txBody>
      </p:sp>
      <p:sp>
        <p:nvSpPr>
          <p:cNvPr id="9" name="Cloud Callout 8"/>
          <p:cNvSpPr/>
          <p:nvPr/>
        </p:nvSpPr>
        <p:spPr>
          <a:xfrm rot="1619620">
            <a:off x="5480156" y="2754200"/>
            <a:ext cx="3250801" cy="2026608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Why do the basics fall apart when he is confronted with a functional literacy task? </a:t>
            </a:r>
            <a:endParaRPr lang="en-AU" dirty="0"/>
          </a:p>
        </p:txBody>
      </p:sp>
      <p:sp>
        <p:nvSpPr>
          <p:cNvPr id="10" name="Cloud Callout 9"/>
          <p:cNvSpPr/>
          <p:nvPr/>
        </p:nvSpPr>
        <p:spPr>
          <a:xfrm>
            <a:off x="2883415" y="4472068"/>
            <a:ext cx="3211937" cy="18722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Are we not consolidating the spelling &amp; punctuation enough? </a:t>
            </a:r>
            <a:endParaRPr lang="en-AU" dirty="0"/>
          </a:p>
        </p:txBody>
      </p:sp>
      <p:sp>
        <p:nvSpPr>
          <p:cNvPr id="11" name="Cloud Callout 10"/>
          <p:cNvSpPr/>
          <p:nvPr/>
        </p:nvSpPr>
        <p:spPr>
          <a:xfrm>
            <a:off x="457200" y="980728"/>
            <a:ext cx="7643192" cy="4145432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OR… is the problem in the combination of the print based and language based literacy skills that are required for functional literacy tasks?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6418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7828" y="878224"/>
            <a:ext cx="4655281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Functional Literacy </a:t>
            </a:r>
            <a:endParaRPr lang="en-AU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645">
            <a:off x="5704527" y="650275"/>
            <a:ext cx="2559752" cy="191981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712967"/>
              </p:ext>
            </p:extLst>
          </p:nvPr>
        </p:nvGraphicFramePr>
        <p:xfrm>
          <a:off x="323528" y="2996952"/>
          <a:ext cx="8352927" cy="257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54970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Conventions</a:t>
                      </a:r>
                      <a:r>
                        <a:rPr lang="en-AU" sz="2000" baseline="0" dirty="0" smtClean="0"/>
                        <a:t> of Writing 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Linguistics 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Content </a:t>
                      </a:r>
                      <a:endParaRPr lang="en-AU" sz="2000" dirty="0"/>
                    </a:p>
                  </a:txBody>
                  <a:tcPr/>
                </a:tc>
              </a:tr>
              <a:tr h="20296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 smtClean="0"/>
                        <a:t>Letter formation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 smtClean="0"/>
                        <a:t>Spelling</a:t>
                      </a:r>
                      <a:r>
                        <a:rPr lang="en-AU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baseline="0" dirty="0" smtClean="0"/>
                        <a:t>Punctuation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 smtClean="0"/>
                        <a:t>Use of language</a:t>
                      </a:r>
                      <a:r>
                        <a:rPr lang="en-AU" baseline="0" dirty="0" smtClean="0"/>
                        <a:t> forms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baseline="0" dirty="0" smtClean="0"/>
                        <a:t>Use of adjectives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baseline="0" dirty="0" smtClean="0"/>
                        <a:t>Use of phrases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baseline="0" dirty="0" smtClean="0"/>
                        <a:t>Verb tense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baseline="0" dirty="0" smtClean="0"/>
                        <a:t>Sentence structure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 smtClean="0"/>
                        <a:t>Appropriate subject matter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 smtClean="0"/>
                        <a:t>Word choice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 smtClean="0"/>
                        <a:t>Coherence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 smtClean="0"/>
                        <a:t>Detail 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3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0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OWLS  -    Oral and Written Language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AU" dirty="0" smtClean="0"/>
              <a:t>Oral instructions - age appropriate in vocabulary, sentence 			length, subject matter</a:t>
            </a:r>
          </a:p>
          <a:p>
            <a:pPr>
              <a:lnSpc>
                <a:spcPct val="170000"/>
              </a:lnSpc>
            </a:pPr>
            <a:r>
              <a:rPr lang="en-AU" dirty="0" smtClean="0"/>
              <a:t>Range of written language skills – structured, open ended</a:t>
            </a:r>
          </a:p>
          <a:p>
            <a:pPr>
              <a:lnSpc>
                <a:spcPct val="170000"/>
              </a:lnSpc>
            </a:pPr>
            <a:r>
              <a:rPr lang="en-AU" dirty="0" smtClean="0"/>
              <a:t>Examines the application of skills taught in classroom</a:t>
            </a:r>
          </a:p>
          <a:p>
            <a:pPr>
              <a:lnSpc>
                <a:spcPct val="170000"/>
              </a:lnSpc>
            </a:pPr>
            <a:r>
              <a:rPr lang="en-AU" dirty="0" smtClean="0"/>
              <a:t>Examines writer’s ability to organise ideas</a:t>
            </a:r>
          </a:p>
          <a:p>
            <a:pPr>
              <a:lnSpc>
                <a:spcPct val="170000"/>
              </a:lnSpc>
            </a:pPr>
            <a:r>
              <a:rPr lang="en-AU" dirty="0" smtClean="0"/>
              <a:t>Based on well defined theory of language</a:t>
            </a:r>
          </a:p>
          <a:p>
            <a:pPr>
              <a:lnSpc>
                <a:spcPct val="170000"/>
              </a:lnSpc>
            </a:pPr>
            <a:r>
              <a:rPr lang="en-AU" dirty="0" smtClean="0"/>
              <a:t>High correlation / consistency/reliability 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584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6DE0822-D2AA-4724-8750-7D082E45B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Timeline graphic with pictures</Template>
  <TotalTime>2771</TotalTime>
  <Words>667</Words>
  <Application>Microsoft Office PowerPoint</Application>
  <PresentationFormat>On-screen Show (4:3)</PresentationFormat>
  <Paragraphs>129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1_Office Theme</vt:lpstr>
      <vt:lpstr>Navigating the Literacy Learning Journey …   </vt:lpstr>
      <vt:lpstr>The fussle grocker flebbed lapily to a roosh. </vt:lpstr>
      <vt:lpstr>The fussle grocker flebbed lapily to a roosh. </vt:lpstr>
      <vt:lpstr>The fussle grocker flebbed lapily to a roosh. </vt:lpstr>
      <vt:lpstr>Print based and language based  core literacy skills</vt:lpstr>
      <vt:lpstr>What were we seeing?</vt:lpstr>
      <vt:lpstr>PowerPoint Presentation</vt:lpstr>
      <vt:lpstr>PowerPoint Presentation</vt:lpstr>
      <vt:lpstr>OWLS  -    Oral and Written Language Scales</vt:lpstr>
      <vt:lpstr>PowerPoint Presentation</vt:lpstr>
      <vt:lpstr>The current journey – a complex map </vt:lpstr>
      <vt:lpstr>Classroom practice changes</vt:lpstr>
      <vt:lpstr>  Some References…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Evelyn</dc:creator>
  <cp:keywords/>
  <cp:lastModifiedBy>Evelyn</cp:lastModifiedBy>
  <cp:revision>87</cp:revision>
  <cp:lastPrinted>2015-04-24T00:17:19Z</cp:lastPrinted>
  <dcterms:created xsi:type="dcterms:W3CDTF">2015-03-04T07:14:17Z</dcterms:created>
  <dcterms:modified xsi:type="dcterms:W3CDTF">2015-05-06T07:12:05Z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TC018814169991</vt:lpwstr>
  </property>
</Properties>
</file>