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56" r:id="rId2"/>
    <p:sldId id="296" r:id="rId3"/>
    <p:sldId id="257" r:id="rId4"/>
    <p:sldId id="261" r:id="rId5"/>
    <p:sldId id="258" r:id="rId6"/>
    <p:sldId id="259" r:id="rId7"/>
    <p:sldId id="269" r:id="rId8"/>
    <p:sldId id="262" r:id="rId9"/>
    <p:sldId id="266" r:id="rId10"/>
    <p:sldId id="264" r:id="rId11"/>
    <p:sldId id="260" r:id="rId12"/>
    <p:sldId id="263" r:id="rId13"/>
    <p:sldId id="265" r:id="rId14"/>
    <p:sldId id="271" r:id="rId15"/>
    <p:sldId id="270" r:id="rId16"/>
    <p:sldId id="272" r:id="rId17"/>
    <p:sldId id="273" r:id="rId18"/>
    <p:sldId id="274" r:id="rId19"/>
    <p:sldId id="275" r:id="rId20"/>
    <p:sldId id="291" r:id="rId21"/>
    <p:sldId id="276" r:id="rId22"/>
    <p:sldId id="277" r:id="rId23"/>
    <p:sldId id="280" r:id="rId24"/>
    <p:sldId id="281" r:id="rId25"/>
    <p:sldId id="289" r:id="rId26"/>
    <p:sldId id="283" r:id="rId27"/>
    <p:sldId id="284" r:id="rId28"/>
    <p:sldId id="285" r:id="rId29"/>
    <p:sldId id="287" r:id="rId30"/>
    <p:sldId id="288" r:id="rId31"/>
    <p:sldId id="290" r:id="rId32"/>
    <p:sldId id="292" r:id="rId33"/>
    <p:sldId id="297"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sorterViewPr>
    <p:cViewPr>
      <p:scale>
        <a:sx n="85" d="100"/>
        <a:sy n="8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Hillary:Documents:CSU:Graphs%20for%20report:report%20forma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Hillary:Documents:CSU:Graphs%20for%20report:report%20format.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Hillary:Documents:CSU:Graphs%20for%20report:report%20format.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Hillary:Documents:CSU:Graphs%20for%20report:report%20format.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Macintosh%20HD:Users:Hillary:Documents:CSU:Report%20summaries:library%20data%20y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AU"/>
  <c:chart>
    <c:title>
      <c:tx>
        <c:rich>
          <a:bodyPr/>
          <a:lstStyle/>
          <a:p>
            <a:pPr>
              <a:defRPr/>
            </a:pPr>
            <a:r>
              <a:rPr lang="en-US" sz="1200"/>
              <a:t>I would rather be thought of as 'smart' than 'hard working'</a:t>
            </a:r>
          </a:p>
        </c:rich>
      </c:tx>
      <c:layout/>
    </c:title>
    <c:plotArea>
      <c:layout/>
      <c:barChart>
        <c:barDir val="col"/>
        <c:grouping val="clustered"/>
        <c:ser>
          <c:idx val="0"/>
          <c:order val="0"/>
          <c:dPt>
            <c:idx val="1"/>
            <c:spPr>
              <a:solidFill>
                <a:schemeClr val="accent2"/>
              </a:solidFill>
            </c:spPr>
          </c:dPt>
          <c:cat>
            <c:strRef>
              <c:f>Chpt1!$A$77:$A$78</c:f>
              <c:strCache>
                <c:ptCount val="2"/>
                <c:pt idx="0">
                  <c:v>Agree</c:v>
                </c:pt>
                <c:pt idx="1">
                  <c:v>Disagree</c:v>
                </c:pt>
              </c:strCache>
            </c:strRef>
          </c:cat>
          <c:val>
            <c:numRef>
              <c:f>Chpt1!$B$77:$B$78</c:f>
              <c:numCache>
                <c:formatCode>General</c:formatCode>
                <c:ptCount val="2"/>
                <c:pt idx="0">
                  <c:v>45.7</c:v>
                </c:pt>
                <c:pt idx="1">
                  <c:v>54.3</c:v>
                </c:pt>
              </c:numCache>
            </c:numRef>
          </c:val>
        </c:ser>
        <c:axId val="73790976"/>
        <c:axId val="73792896"/>
      </c:barChart>
      <c:catAx>
        <c:axId val="73790976"/>
        <c:scaling>
          <c:orientation val="minMax"/>
        </c:scaling>
        <c:axPos val="b"/>
        <c:tickLblPos val="nextTo"/>
        <c:crossAx val="73792896"/>
        <c:crosses val="autoZero"/>
        <c:auto val="1"/>
        <c:lblAlgn val="ctr"/>
        <c:lblOffset val="100"/>
      </c:catAx>
      <c:valAx>
        <c:axId val="73792896"/>
        <c:scaling>
          <c:orientation val="minMax"/>
          <c:max val="100"/>
          <c:min val="0"/>
        </c:scaling>
        <c:axPos val="l"/>
        <c:majorGridlines/>
        <c:title>
          <c:tx>
            <c:rich>
              <a:bodyPr rot="0" vert="wordArtVert"/>
              <a:lstStyle/>
              <a:p>
                <a:pPr>
                  <a:defRPr/>
                </a:pPr>
                <a:r>
                  <a:rPr lang="en-US"/>
                  <a:t>%</a:t>
                </a:r>
              </a:p>
            </c:rich>
          </c:tx>
          <c:layout/>
        </c:title>
        <c:numFmt formatCode="General" sourceLinked="1"/>
        <c:tickLblPos val="nextTo"/>
        <c:crossAx val="73790976"/>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AU"/>
  <c:chart>
    <c:title>
      <c:tx>
        <c:rich>
          <a:bodyPr/>
          <a:lstStyle/>
          <a:p>
            <a:pPr>
              <a:defRPr/>
            </a:pPr>
            <a:r>
              <a:rPr lang="en-US" sz="1200"/>
              <a:t>I think I should be working harder at school</a:t>
            </a:r>
          </a:p>
        </c:rich>
      </c:tx>
      <c:layout/>
    </c:title>
    <c:plotArea>
      <c:layout/>
      <c:barChart>
        <c:barDir val="col"/>
        <c:grouping val="clustered"/>
        <c:ser>
          <c:idx val="0"/>
          <c:order val="0"/>
          <c:dPt>
            <c:idx val="1"/>
            <c:spPr>
              <a:solidFill>
                <a:schemeClr val="accent2"/>
              </a:solidFill>
            </c:spPr>
          </c:dPt>
          <c:cat>
            <c:strRef>
              <c:f>Chpt1!$A$3:$A$4</c:f>
              <c:strCache>
                <c:ptCount val="2"/>
                <c:pt idx="0">
                  <c:v>Agree</c:v>
                </c:pt>
                <c:pt idx="1">
                  <c:v>Disagree</c:v>
                </c:pt>
              </c:strCache>
            </c:strRef>
          </c:cat>
          <c:val>
            <c:numRef>
              <c:f>Chpt1!$B$3:$B$4</c:f>
              <c:numCache>
                <c:formatCode>General</c:formatCode>
                <c:ptCount val="2"/>
                <c:pt idx="0">
                  <c:v>83.7</c:v>
                </c:pt>
                <c:pt idx="1">
                  <c:v>16.3</c:v>
                </c:pt>
              </c:numCache>
            </c:numRef>
          </c:val>
        </c:ser>
        <c:axId val="74370432"/>
        <c:axId val="77530240"/>
      </c:barChart>
      <c:catAx>
        <c:axId val="74370432"/>
        <c:scaling>
          <c:orientation val="minMax"/>
        </c:scaling>
        <c:axPos val="b"/>
        <c:tickLblPos val="nextTo"/>
        <c:crossAx val="77530240"/>
        <c:crosses val="autoZero"/>
        <c:auto val="1"/>
        <c:lblAlgn val="ctr"/>
        <c:lblOffset val="100"/>
      </c:catAx>
      <c:valAx>
        <c:axId val="77530240"/>
        <c:scaling>
          <c:orientation val="minMax"/>
          <c:max val="100"/>
        </c:scaling>
        <c:axPos val="l"/>
        <c:majorGridlines/>
        <c:title>
          <c:tx>
            <c:rich>
              <a:bodyPr rot="0" vert="wordArtVert"/>
              <a:lstStyle/>
              <a:p>
                <a:pPr>
                  <a:defRPr/>
                </a:pPr>
                <a:r>
                  <a:rPr lang="en-US"/>
                  <a:t>%</a:t>
                </a:r>
              </a:p>
            </c:rich>
          </c:tx>
          <c:layout/>
        </c:title>
        <c:numFmt formatCode="General" sourceLinked="1"/>
        <c:tickLblPos val="nextTo"/>
        <c:crossAx val="74370432"/>
        <c:crosses val="autoZero"/>
        <c:crossBetween val="between"/>
      </c:valAx>
    </c:plotArea>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AU"/>
  <c:chart>
    <c:title>
      <c:tx>
        <c:rich>
          <a:bodyPr/>
          <a:lstStyle/>
          <a:p>
            <a:pPr>
              <a:defRPr/>
            </a:pPr>
            <a:r>
              <a:rPr lang="en-US" sz="1200"/>
              <a:t>I think if I work harder at school my marks will improve</a:t>
            </a:r>
          </a:p>
        </c:rich>
      </c:tx>
      <c:layout/>
    </c:title>
    <c:plotArea>
      <c:layout/>
      <c:barChart>
        <c:barDir val="col"/>
        <c:grouping val="clustered"/>
        <c:ser>
          <c:idx val="0"/>
          <c:order val="0"/>
          <c:dPt>
            <c:idx val="1"/>
            <c:spPr>
              <a:solidFill>
                <a:schemeClr val="accent2"/>
              </a:solidFill>
            </c:spPr>
          </c:dPt>
          <c:cat>
            <c:strRef>
              <c:f>Chpt1!$A$122:$A$123</c:f>
              <c:strCache>
                <c:ptCount val="2"/>
                <c:pt idx="0">
                  <c:v>Agree</c:v>
                </c:pt>
                <c:pt idx="1">
                  <c:v>Disagree</c:v>
                </c:pt>
              </c:strCache>
            </c:strRef>
          </c:cat>
          <c:val>
            <c:numRef>
              <c:f>Chpt1!$B$122:$B$123</c:f>
              <c:numCache>
                <c:formatCode>General</c:formatCode>
                <c:ptCount val="2"/>
                <c:pt idx="0">
                  <c:v>93.3</c:v>
                </c:pt>
                <c:pt idx="1">
                  <c:v>6.7</c:v>
                </c:pt>
              </c:numCache>
            </c:numRef>
          </c:val>
        </c:ser>
        <c:axId val="77558912"/>
        <c:axId val="77560448"/>
      </c:barChart>
      <c:catAx>
        <c:axId val="77558912"/>
        <c:scaling>
          <c:orientation val="minMax"/>
        </c:scaling>
        <c:axPos val="b"/>
        <c:tickLblPos val="nextTo"/>
        <c:crossAx val="77560448"/>
        <c:crosses val="autoZero"/>
        <c:auto val="1"/>
        <c:lblAlgn val="ctr"/>
        <c:lblOffset val="100"/>
      </c:catAx>
      <c:valAx>
        <c:axId val="77560448"/>
        <c:scaling>
          <c:orientation val="minMax"/>
        </c:scaling>
        <c:axPos val="l"/>
        <c:majorGridlines/>
        <c:title>
          <c:tx>
            <c:rich>
              <a:bodyPr rot="0" vert="wordArtVert"/>
              <a:lstStyle/>
              <a:p>
                <a:pPr>
                  <a:defRPr/>
                </a:pPr>
                <a:r>
                  <a:rPr lang="en-US"/>
                  <a:t>%</a:t>
                </a:r>
              </a:p>
            </c:rich>
          </c:tx>
          <c:layout/>
        </c:title>
        <c:numFmt formatCode="General" sourceLinked="1"/>
        <c:tickLblPos val="nextTo"/>
        <c:crossAx val="77558912"/>
        <c:crosses val="autoZero"/>
        <c:crossBetween val="between"/>
      </c:valAx>
    </c:plotArea>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AU"/>
  <c:chart>
    <c:title>
      <c:tx>
        <c:rich>
          <a:bodyPr/>
          <a:lstStyle/>
          <a:p>
            <a:pPr>
              <a:defRPr/>
            </a:pPr>
            <a:r>
              <a:rPr lang="en-US" sz="1200"/>
              <a:t>I only try hard if a task counts toward my final mark</a:t>
            </a:r>
          </a:p>
        </c:rich>
      </c:tx>
      <c:layout/>
    </c:title>
    <c:plotArea>
      <c:layout/>
      <c:barChart>
        <c:barDir val="col"/>
        <c:grouping val="clustered"/>
        <c:ser>
          <c:idx val="0"/>
          <c:order val="0"/>
          <c:tx>
            <c:strRef>
              <c:f>Chpt1!$A$34</c:f>
              <c:strCache>
                <c:ptCount val="1"/>
                <c:pt idx="0">
                  <c:v>Agree</c:v>
                </c:pt>
              </c:strCache>
            </c:strRef>
          </c:tx>
          <c:cat>
            <c:numRef>
              <c:f>Chpt1!$B$33:$F$33</c:f>
              <c:numCache>
                <c:formatCode>General</c:formatCode>
                <c:ptCount val="5"/>
                <c:pt idx="0">
                  <c:v>7</c:v>
                </c:pt>
                <c:pt idx="1">
                  <c:v>8</c:v>
                </c:pt>
                <c:pt idx="2">
                  <c:v>9</c:v>
                </c:pt>
                <c:pt idx="3">
                  <c:v>10</c:v>
                </c:pt>
                <c:pt idx="4">
                  <c:v>11</c:v>
                </c:pt>
              </c:numCache>
            </c:numRef>
          </c:cat>
          <c:val>
            <c:numRef>
              <c:f>Chpt1!$B$34:$F$34</c:f>
              <c:numCache>
                <c:formatCode>General</c:formatCode>
                <c:ptCount val="5"/>
                <c:pt idx="0">
                  <c:v>20</c:v>
                </c:pt>
                <c:pt idx="1">
                  <c:v>20</c:v>
                </c:pt>
                <c:pt idx="2">
                  <c:v>23.5</c:v>
                </c:pt>
                <c:pt idx="3">
                  <c:v>46.4</c:v>
                </c:pt>
                <c:pt idx="4">
                  <c:v>63.6</c:v>
                </c:pt>
              </c:numCache>
            </c:numRef>
          </c:val>
        </c:ser>
        <c:ser>
          <c:idx val="1"/>
          <c:order val="1"/>
          <c:tx>
            <c:strRef>
              <c:f>Chpt1!$A$35</c:f>
              <c:strCache>
                <c:ptCount val="1"/>
                <c:pt idx="0">
                  <c:v>Disagree</c:v>
                </c:pt>
              </c:strCache>
            </c:strRef>
          </c:tx>
          <c:cat>
            <c:numRef>
              <c:f>Chpt1!$B$33:$F$33</c:f>
              <c:numCache>
                <c:formatCode>General</c:formatCode>
                <c:ptCount val="5"/>
                <c:pt idx="0">
                  <c:v>7</c:v>
                </c:pt>
                <c:pt idx="1">
                  <c:v>8</c:v>
                </c:pt>
                <c:pt idx="2">
                  <c:v>9</c:v>
                </c:pt>
                <c:pt idx="3">
                  <c:v>10</c:v>
                </c:pt>
                <c:pt idx="4">
                  <c:v>11</c:v>
                </c:pt>
              </c:numCache>
            </c:numRef>
          </c:cat>
          <c:val>
            <c:numRef>
              <c:f>Chpt1!$B$35:$F$35</c:f>
              <c:numCache>
                <c:formatCode>General</c:formatCode>
                <c:ptCount val="5"/>
                <c:pt idx="0">
                  <c:v>80</c:v>
                </c:pt>
                <c:pt idx="1">
                  <c:v>80</c:v>
                </c:pt>
                <c:pt idx="2">
                  <c:v>76.5</c:v>
                </c:pt>
                <c:pt idx="3">
                  <c:v>53.6</c:v>
                </c:pt>
                <c:pt idx="4">
                  <c:v>36.5</c:v>
                </c:pt>
              </c:numCache>
            </c:numRef>
          </c:val>
        </c:ser>
        <c:axId val="77581312"/>
        <c:axId val="77583488"/>
      </c:barChart>
      <c:catAx>
        <c:axId val="77581312"/>
        <c:scaling>
          <c:orientation val="minMax"/>
        </c:scaling>
        <c:axPos val="b"/>
        <c:title>
          <c:tx>
            <c:rich>
              <a:bodyPr/>
              <a:lstStyle/>
              <a:p>
                <a:pPr>
                  <a:defRPr/>
                </a:pPr>
                <a:r>
                  <a:rPr lang="en-US"/>
                  <a:t>Year</a:t>
                </a:r>
              </a:p>
            </c:rich>
          </c:tx>
          <c:layout/>
        </c:title>
        <c:numFmt formatCode="General" sourceLinked="1"/>
        <c:tickLblPos val="nextTo"/>
        <c:crossAx val="77583488"/>
        <c:crosses val="autoZero"/>
        <c:auto val="1"/>
        <c:lblAlgn val="ctr"/>
        <c:lblOffset val="100"/>
      </c:catAx>
      <c:valAx>
        <c:axId val="77583488"/>
        <c:scaling>
          <c:orientation val="minMax"/>
          <c:max val="100"/>
        </c:scaling>
        <c:axPos val="l"/>
        <c:majorGridlines/>
        <c:title>
          <c:tx>
            <c:rich>
              <a:bodyPr rot="0" vert="wordArtVert"/>
              <a:lstStyle/>
              <a:p>
                <a:pPr>
                  <a:defRPr/>
                </a:pPr>
                <a:r>
                  <a:rPr lang="en-US"/>
                  <a:t>%</a:t>
                </a:r>
              </a:p>
            </c:rich>
          </c:tx>
          <c:layout/>
        </c:title>
        <c:numFmt formatCode="General" sourceLinked="1"/>
        <c:tickLblPos val="nextTo"/>
        <c:crossAx val="77581312"/>
        <c:crosses val="autoZero"/>
        <c:crossBetween val="between"/>
      </c:valAx>
    </c:plotArea>
    <c:legend>
      <c:legendPos val="r"/>
      <c:layout/>
    </c:legend>
    <c:plotVisOnly val="1"/>
    <c:dispBlanksAs val="gap"/>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AU"/>
  <c:style val="5"/>
  <c:chart>
    <c:title>
      <c:tx>
        <c:rich>
          <a:bodyPr/>
          <a:lstStyle/>
          <a:p>
            <a:pPr>
              <a:defRPr/>
            </a:pPr>
            <a:r>
              <a:rPr lang="en-US" sz="1200"/>
              <a:t>Average student marks for their draft and final work</a:t>
            </a:r>
          </a:p>
        </c:rich>
      </c:tx>
      <c:layout/>
    </c:title>
    <c:plotArea>
      <c:layout/>
      <c:barChart>
        <c:barDir val="col"/>
        <c:grouping val="clustered"/>
        <c:ser>
          <c:idx val="0"/>
          <c:order val="0"/>
          <c:tx>
            <c:strRef>
              <c:f>Sheet1!$C$132</c:f>
              <c:strCache>
                <c:ptCount val="1"/>
                <c:pt idx="0">
                  <c:v>Mean</c:v>
                </c:pt>
              </c:strCache>
            </c:strRef>
          </c:tx>
          <c:dPt>
            <c:idx val="1"/>
            <c:spPr>
              <a:solidFill>
                <a:schemeClr val="accent4"/>
              </a:solidFill>
            </c:spPr>
          </c:dPt>
          <c:cat>
            <c:strRef>
              <c:f>Sheet1!$D$131:$E$131</c:f>
              <c:strCache>
                <c:ptCount val="2"/>
                <c:pt idx="0">
                  <c:v>Draft</c:v>
                </c:pt>
                <c:pt idx="1">
                  <c:v>Final</c:v>
                </c:pt>
              </c:strCache>
            </c:strRef>
          </c:cat>
          <c:val>
            <c:numRef>
              <c:f>Sheet1!$D$132:$E$132</c:f>
              <c:numCache>
                <c:formatCode>General</c:formatCode>
                <c:ptCount val="2"/>
                <c:pt idx="0">
                  <c:v>11.8</c:v>
                </c:pt>
                <c:pt idx="1">
                  <c:v>15.4</c:v>
                </c:pt>
              </c:numCache>
            </c:numRef>
          </c:val>
        </c:ser>
        <c:axId val="74460160"/>
        <c:axId val="74482432"/>
      </c:barChart>
      <c:catAx>
        <c:axId val="74460160"/>
        <c:scaling>
          <c:orientation val="minMax"/>
        </c:scaling>
        <c:axPos val="b"/>
        <c:tickLblPos val="nextTo"/>
        <c:crossAx val="74482432"/>
        <c:crosses val="autoZero"/>
        <c:auto val="1"/>
        <c:lblAlgn val="ctr"/>
        <c:lblOffset val="100"/>
      </c:catAx>
      <c:valAx>
        <c:axId val="74482432"/>
        <c:scaling>
          <c:orientation val="minMax"/>
          <c:max val="20"/>
          <c:min val="4"/>
        </c:scaling>
        <c:axPos val="l"/>
        <c:majorGridlines/>
        <c:title>
          <c:tx>
            <c:rich>
              <a:bodyPr rot="-5400000" vert="horz"/>
              <a:lstStyle/>
              <a:p>
                <a:pPr>
                  <a:defRPr/>
                </a:pPr>
                <a:r>
                  <a:rPr lang="en-US"/>
                  <a:t>Mark/20</a:t>
                </a:r>
              </a:p>
            </c:rich>
          </c:tx>
          <c:layout/>
        </c:title>
        <c:numFmt formatCode="General" sourceLinked="1"/>
        <c:tickLblPos val="nextTo"/>
        <c:crossAx val="74460160"/>
        <c:crosses val="autoZero"/>
        <c:crossBetween val="between"/>
      </c:valAx>
    </c:plotArea>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0F5BC3-4AE7-2C49-B0EB-84526C307944}" type="datetimeFigureOut">
              <a:rPr lang="en-US" smtClean="0"/>
              <a:pPr/>
              <a:t>5/18/2015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614417-C584-114C-88C4-4ED95B279FE6}" type="slidenum">
              <a:rPr lang="en-US" smtClean="0"/>
              <a:pPr/>
              <a:t>‹#›</a:t>
            </a:fld>
            <a:endParaRPr lang="en-US"/>
          </a:p>
        </p:txBody>
      </p:sp>
    </p:spTree>
    <p:extLst>
      <p:ext uri="{BB962C8B-B14F-4D97-AF65-F5344CB8AC3E}">
        <p14:creationId xmlns:p14="http://schemas.microsoft.com/office/powerpoint/2010/main" xmlns="" val="236745122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Arial Narrow" pitchFamily="34" charset="0"/>
                <a:ea typeface="Geneva"/>
                <a:cs typeface="Arial Narrow" pitchFamily="34" charset="0"/>
              </a:rPr>
              <a:t>Note that while this slide focuses on academic qualities, people can hold either a fixed or growth mindset about other qualities (athletic or artistic, for example).  It is quite possible to for someone to hold a growth mindset in one area (for example: “I believe my intelligence can be grown…”) while simultaneously holding a fixed mindset in another (“…but I’m just not artistic and that’s that.”)</a:t>
            </a:r>
          </a:p>
          <a:p>
            <a:endParaRPr lang="en-US" dirty="0"/>
          </a:p>
        </p:txBody>
      </p:sp>
      <p:sp>
        <p:nvSpPr>
          <p:cNvPr id="4" name="Slide Number Placeholder 3"/>
          <p:cNvSpPr>
            <a:spLocks noGrp="1"/>
          </p:cNvSpPr>
          <p:nvPr>
            <p:ph type="sldNum" sz="quarter" idx="10"/>
          </p:nvPr>
        </p:nvSpPr>
        <p:spPr/>
        <p:txBody>
          <a:bodyPr/>
          <a:lstStyle/>
          <a:p>
            <a:fld id="{0A614417-C584-114C-88C4-4ED95B279FE6}" type="slidenum">
              <a:rPr lang="en-US" smtClean="0"/>
              <a:pPr/>
              <a:t>3</a:t>
            </a:fld>
            <a:endParaRPr lang="en-US"/>
          </a:p>
        </p:txBody>
      </p:sp>
    </p:spTree>
    <p:extLst>
      <p:ext uri="{BB962C8B-B14F-4D97-AF65-F5344CB8AC3E}">
        <p14:creationId xmlns:p14="http://schemas.microsoft.com/office/powerpoint/2010/main" xmlns="" val="2232629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Students at La Salle Academy have a mindset that could be best described as ambivalent. 80 </a:t>
            </a:r>
            <a:r>
              <a:rPr lang="en-AU" sz="1200" kern="1200" dirty="0" err="1" smtClean="0">
                <a:solidFill>
                  <a:schemeClr val="tx1"/>
                </a:solidFill>
                <a:effectLst/>
                <a:latin typeface="+mn-lt"/>
                <a:ea typeface="+mn-ea"/>
                <a:cs typeface="+mn-cs"/>
              </a:rPr>
              <a:t>percent</a:t>
            </a:r>
            <a:r>
              <a:rPr lang="en-AU" sz="1200" kern="1200" dirty="0" smtClean="0">
                <a:solidFill>
                  <a:schemeClr val="tx1"/>
                </a:solidFill>
                <a:effectLst/>
                <a:latin typeface="+mn-lt"/>
                <a:ea typeface="+mn-ea"/>
                <a:cs typeface="+mn-cs"/>
              </a:rPr>
              <a:t> of students fall within a mindset category that Carol </a:t>
            </a:r>
            <a:r>
              <a:rPr lang="en-AU" sz="1200" kern="1200" dirty="0" err="1" smtClean="0">
                <a:solidFill>
                  <a:schemeClr val="tx1"/>
                </a:solidFill>
                <a:effectLst/>
                <a:latin typeface="+mn-lt"/>
                <a:ea typeface="+mn-ea"/>
                <a:cs typeface="+mn-cs"/>
              </a:rPr>
              <a:t>Dweck</a:t>
            </a:r>
            <a:r>
              <a:rPr lang="en-AU" sz="1200" kern="1200" dirty="0" smtClean="0">
                <a:solidFill>
                  <a:schemeClr val="tx1"/>
                </a:solidFill>
                <a:effectLst/>
                <a:latin typeface="+mn-lt"/>
                <a:ea typeface="+mn-ea"/>
                <a:cs typeface="+mn-cs"/>
              </a:rPr>
              <a:t> depicts in the following way:</a:t>
            </a:r>
          </a:p>
          <a:p>
            <a:endParaRPr lang="en-US" dirty="0"/>
          </a:p>
        </p:txBody>
      </p:sp>
      <p:sp>
        <p:nvSpPr>
          <p:cNvPr id="4" name="Slide Number Placeholder 3"/>
          <p:cNvSpPr>
            <a:spLocks noGrp="1"/>
          </p:cNvSpPr>
          <p:nvPr>
            <p:ph type="sldNum" sz="quarter" idx="10"/>
          </p:nvPr>
        </p:nvSpPr>
        <p:spPr/>
        <p:txBody>
          <a:bodyPr/>
          <a:lstStyle/>
          <a:p>
            <a:fld id="{0A614417-C584-114C-88C4-4ED95B279FE6}" type="slidenum">
              <a:rPr lang="en-US" smtClean="0"/>
              <a:pPr/>
              <a:t>8</a:t>
            </a:fld>
            <a:endParaRPr lang="en-US"/>
          </a:p>
        </p:txBody>
      </p:sp>
    </p:spTree>
    <p:extLst>
      <p:ext uri="{BB962C8B-B14F-4D97-AF65-F5344CB8AC3E}">
        <p14:creationId xmlns:p14="http://schemas.microsoft.com/office/powerpoint/2010/main" xmlns="" val="2660677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50E359BF-0D96-D648-8FAE-964575D87F39}"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2387280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0E359BF-0D96-D648-8FAE-964575D87F39}"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852255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0E359BF-0D96-D648-8FAE-964575D87F39}"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3561187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amp;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dirty="0" smtClean="0"/>
              <a:t>Click to edit Master title style</a:t>
            </a:r>
            <a:endParaRPr lang="en-AU" dirty="0"/>
          </a:p>
        </p:txBody>
      </p:sp>
      <p:sp>
        <p:nvSpPr>
          <p:cNvPr id="3" name="Content Placeholder 2"/>
          <p:cNvSpPr>
            <a:spLocks noGrp="1"/>
          </p:cNvSpPr>
          <p:nvPr>
            <p:ph sz="half" idx="1"/>
          </p:nvPr>
        </p:nvSpPr>
        <p:spPr>
          <a:xfrm>
            <a:off x="457199" y="2643182"/>
            <a:ext cx="8291513" cy="348298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xmlns="" val="3460224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0E359BF-0D96-D648-8FAE-964575D87F39}"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2948437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50E359BF-0D96-D648-8FAE-964575D87F39}"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3131724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50E359BF-0D96-D648-8FAE-964575D87F39}"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2334312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50E359BF-0D96-D648-8FAE-964575D87F39}" type="datetimeFigureOut">
              <a:rPr lang="en-US" smtClean="0"/>
              <a:pPr/>
              <a:t>5/18/2015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1113572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50E359BF-0D96-D648-8FAE-964575D87F39}" type="datetimeFigureOut">
              <a:rPr lang="en-US" smtClean="0"/>
              <a:pPr/>
              <a:t>5/18/2015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86933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E359BF-0D96-D648-8FAE-964575D87F39}" type="datetimeFigureOut">
              <a:rPr lang="en-US" smtClean="0"/>
              <a:pPr/>
              <a:t>5/18/2015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4052527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50E359BF-0D96-D648-8FAE-964575D87F39}"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29505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50E359BF-0D96-D648-8FAE-964575D87F39}"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13620868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E359BF-0D96-D648-8FAE-964575D87F39}" type="datetimeFigureOut">
              <a:rPr lang="en-US" smtClean="0"/>
              <a:pPr/>
              <a:t>5/18/2015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87433-52FB-D245-B2B1-FF537B600836}" type="slidenum">
              <a:rPr lang="en-US" smtClean="0"/>
              <a:pPr/>
              <a:t>‹#›</a:t>
            </a:fld>
            <a:endParaRPr lang="en-US"/>
          </a:p>
        </p:txBody>
      </p:sp>
    </p:spTree>
    <p:extLst>
      <p:ext uri="{BB962C8B-B14F-4D97-AF65-F5344CB8AC3E}">
        <p14:creationId xmlns:p14="http://schemas.microsoft.com/office/powerpoint/2010/main" xmlns="" val="2393131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research.acer.edu.au/ar_misc/17"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ln>
            <a:solidFill>
              <a:srgbClr val="1F497D"/>
            </a:solidFill>
          </a:ln>
        </p:spPr>
        <p:txBody>
          <a:bodyPr/>
          <a:lstStyle/>
          <a:p>
            <a:r>
              <a:rPr lang="en-US" dirty="0" smtClean="0"/>
              <a:t>Using feedback to build a growth mindset</a:t>
            </a:r>
            <a:endParaRPr lang="en-US" dirty="0"/>
          </a:p>
        </p:txBody>
      </p:sp>
      <p:sp>
        <p:nvSpPr>
          <p:cNvPr id="3" name="Subtitle 2"/>
          <p:cNvSpPr>
            <a:spLocks noGrp="1"/>
          </p:cNvSpPr>
          <p:nvPr>
            <p:ph type="subTitle" idx="1"/>
          </p:nvPr>
        </p:nvSpPr>
        <p:spPr/>
        <p:txBody>
          <a:bodyPr>
            <a:normAutofit fontScale="85000" lnSpcReduction="20000"/>
          </a:bodyPr>
          <a:lstStyle/>
          <a:p>
            <a:r>
              <a:rPr lang="en-US" dirty="0" smtClean="0"/>
              <a:t>A whole school initiative based on a partnership between La Salle Academy Lithgow and Charles </a:t>
            </a:r>
            <a:r>
              <a:rPr lang="en-US" dirty="0" err="1" smtClean="0"/>
              <a:t>Sturt</a:t>
            </a:r>
            <a:r>
              <a:rPr lang="en-US" dirty="0" smtClean="0"/>
              <a:t> University</a:t>
            </a:r>
          </a:p>
          <a:p>
            <a:r>
              <a:rPr lang="en-US" sz="2200" dirty="0" smtClean="0">
                <a:solidFill>
                  <a:schemeClr val="tx1"/>
                </a:solidFill>
              </a:rPr>
              <a:t>Megan Gerathy, Jane Mitchell</a:t>
            </a:r>
          </a:p>
          <a:p>
            <a:r>
              <a:rPr lang="en-US" sz="2200" dirty="0" smtClean="0">
                <a:solidFill>
                  <a:schemeClr val="tx1"/>
                </a:solidFill>
              </a:rPr>
              <a:t>Sara Murray, Mark Picman</a:t>
            </a:r>
            <a:endParaRPr lang="en-US" sz="2200" dirty="0">
              <a:solidFill>
                <a:schemeClr val="tx1"/>
              </a:solidFill>
            </a:endParaRPr>
          </a:p>
        </p:txBody>
      </p:sp>
    </p:spTree>
    <p:extLst>
      <p:ext uri="{BB962C8B-B14F-4D97-AF65-F5344CB8AC3E}">
        <p14:creationId xmlns:p14="http://schemas.microsoft.com/office/powerpoint/2010/main" xmlns="" val="307889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Feedback strategies that </a:t>
            </a:r>
            <a:r>
              <a:rPr lang="en-US" dirty="0" err="1" smtClean="0"/>
              <a:t>emphasised</a:t>
            </a:r>
            <a:r>
              <a:rPr lang="en-US" dirty="0" smtClean="0"/>
              <a:t> growth and effort</a:t>
            </a:r>
            <a:endParaRPr lang="en-US" dirty="0"/>
          </a:p>
        </p:txBody>
      </p:sp>
      <p:sp>
        <p:nvSpPr>
          <p:cNvPr id="3" name="Content Placeholder 2"/>
          <p:cNvSpPr>
            <a:spLocks noGrp="1"/>
          </p:cNvSpPr>
          <p:nvPr>
            <p:ph sz="half" idx="1"/>
          </p:nvPr>
        </p:nvSpPr>
        <p:spPr>
          <a:xfrm>
            <a:off x="457199" y="1744134"/>
            <a:ext cx="8291513" cy="3746174"/>
          </a:xfrm>
        </p:spPr>
        <p:txBody>
          <a:bodyPr>
            <a:normAutofit/>
          </a:bodyPr>
          <a:lstStyle/>
          <a:p>
            <a:r>
              <a:rPr lang="en-US" dirty="0" smtClean="0"/>
              <a:t>Most of the projects were not specifically designed to teach students explicitly about growth mindset.</a:t>
            </a:r>
          </a:p>
          <a:p>
            <a:r>
              <a:rPr lang="en-US" dirty="0" smtClean="0"/>
              <a:t>Examples of interventions used in the projects:</a:t>
            </a:r>
          </a:p>
          <a:p>
            <a:pPr lvl="1"/>
            <a:r>
              <a:rPr lang="en-US" dirty="0" smtClean="0"/>
              <a:t>Rubric design</a:t>
            </a:r>
          </a:p>
          <a:p>
            <a:pPr lvl="1"/>
            <a:r>
              <a:rPr lang="en-US" dirty="0" smtClean="0"/>
              <a:t>Verbal feedback strategies</a:t>
            </a:r>
          </a:p>
          <a:p>
            <a:pPr lvl="1"/>
            <a:r>
              <a:rPr lang="en-US" dirty="0" smtClean="0"/>
              <a:t>Activities that allowed students to reflect on their own improvement.</a:t>
            </a:r>
          </a:p>
          <a:p>
            <a:pPr lvl="1"/>
            <a:endParaRPr lang="en-US" dirty="0" smtClean="0"/>
          </a:p>
        </p:txBody>
      </p:sp>
      <p:sp>
        <p:nvSpPr>
          <p:cNvPr id="4" name="TextBox 3"/>
          <p:cNvSpPr txBox="1"/>
          <p:nvPr/>
        </p:nvSpPr>
        <p:spPr>
          <a:xfrm>
            <a:off x="1778000" y="5490308"/>
            <a:ext cx="5239780" cy="553998"/>
          </a:xfrm>
          <a:prstGeom prst="rect">
            <a:avLst/>
          </a:prstGeom>
          <a:solidFill>
            <a:srgbClr val="4F81BD"/>
          </a:solidFill>
          <a:ln>
            <a:solidFill>
              <a:srgbClr val="1F497D"/>
            </a:solidFill>
          </a:ln>
        </p:spPr>
        <p:txBody>
          <a:bodyPr wrap="square" rtlCol="0">
            <a:spAutoFit/>
          </a:bodyPr>
          <a:lstStyle/>
          <a:p>
            <a:pPr algn="ctr"/>
            <a:r>
              <a:rPr lang="en-US" sz="3000" dirty="0" err="1" smtClean="0"/>
              <a:t>Emphasising</a:t>
            </a:r>
            <a:r>
              <a:rPr lang="en-US" sz="3000" dirty="0" smtClean="0"/>
              <a:t> growth and effort</a:t>
            </a:r>
          </a:p>
        </p:txBody>
      </p:sp>
    </p:spTree>
    <p:extLst>
      <p:ext uri="{BB962C8B-B14F-4D97-AF65-F5344CB8AC3E}">
        <p14:creationId xmlns:p14="http://schemas.microsoft.com/office/powerpoint/2010/main" xmlns="" val="1300535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Development of projects</a:t>
            </a:r>
            <a:endParaRPr lang="en-AU" dirty="0"/>
          </a:p>
        </p:txBody>
      </p:sp>
      <p:sp>
        <p:nvSpPr>
          <p:cNvPr id="3" name="Content Placeholder 2"/>
          <p:cNvSpPr>
            <a:spLocks noGrp="1"/>
          </p:cNvSpPr>
          <p:nvPr>
            <p:ph idx="1"/>
          </p:nvPr>
        </p:nvSpPr>
        <p:spPr/>
        <p:txBody>
          <a:bodyPr/>
          <a:lstStyle/>
          <a:p>
            <a:r>
              <a:rPr lang="en-AU" sz="2800" dirty="0" smtClean="0"/>
              <a:t>Projects led by Faculty leaders, with the involvement of all staff members using a </a:t>
            </a:r>
            <a:r>
              <a:rPr lang="en-AU" sz="2800" dirty="0" smtClean="0">
                <a:solidFill>
                  <a:schemeClr val="tx2"/>
                </a:solidFill>
              </a:rPr>
              <a:t>‘train the trainer’ </a:t>
            </a:r>
            <a:r>
              <a:rPr lang="en-AU" sz="2800" dirty="0" smtClean="0"/>
              <a:t>approach.</a:t>
            </a:r>
          </a:p>
          <a:p>
            <a:r>
              <a:rPr lang="en-AU" sz="2800" dirty="0"/>
              <a:t>F</a:t>
            </a:r>
            <a:r>
              <a:rPr lang="en-AU" sz="2800" dirty="0" smtClean="0"/>
              <a:t>ace </a:t>
            </a:r>
            <a:r>
              <a:rPr lang="en-AU" sz="2800" dirty="0"/>
              <a:t>to face meetings, email discussions, phone meetings between CSU and </a:t>
            </a:r>
            <a:r>
              <a:rPr lang="en-AU" sz="2800" dirty="0" smtClean="0"/>
              <a:t>La Salle Academy staff.</a:t>
            </a:r>
          </a:p>
          <a:p>
            <a:r>
              <a:rPr lang="en-AU" sz="2800" dirty="0" smtClean="0"/>
              <a:t>Aims, data collection and analysis, conclusions for each project.</a:t>
            </a:r>
          </a:p>
          <a:p>
            <a:endParaRPr lang="en-AU" sz="2800" dirty="0" smtClean="0"/>
          </a:p>
          <a:p>
            <a:endParaRPr lang="en-AU" dirty="0" smtClean="0"/>
          </a:p>
        </p:txBody>
      </p:sp>
    </p:spTree>
    <p:extLst>
      <p:ext uri="{BB962C8B-B14F-4D97-AF65-F5344CB8AC3E}">
        <p14:creationId xmlns:p14="http://schemas.microsoft.com/office/powerpoint/2010/main" xmlns="" val="2704209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content</a:t>
            </a:r>
            <a:endParaRPr lang="en-US" dirty="0"/>
          </a:p>
        </p:txBody>
      </p:sp>
      <p:sp>
        <p:nvSpPr>
          <p:cNvPr id="3" name="Content Placeholder 2"/>
          <p:cNvSpPr>
            <a:spLocks noGrp="1"/>
          </p:cNvSpPr>
          <p:nvPr>
            <p:ph idx="1"/>
          </p:nvPr>
        </p:nvSpPr>
        <p:spPr/>
        <p:txBody>
          <a:bodyPr>
            <a:normAutofit lnSpcReduction="10000"/>
          </a:bodyPr>
          <a:lstStyle/>
          <a:p>
            <a:pPr marL="400050" lvl="2" indent="0">
              <a:buNone/>
            </a:pPr>
            <a:endParaRPr lang="en-US" dirty="0"/>
          </a:p>
          <a:p>
            <a:pPr marL="742950" lvl="2" indent="-342900"/>
            <a:r>
              <a:rPr lang="en-US" dirty="0"/>
              <a:t>T</a:t>
            </a:r>
            <a:r>
              <a:rPr lang="en-US" dirty="0" smtClean="0"/>
              <a:t>o establish a baseline of student mindset and or/knowledge.</a:t>
            </a:r>
          </a:p>
          <a:p>
            <a:pPr marL="742950" lvl="2" indent="-342900"/>
            <a:endParaRPr lang="en-US" dirty="0"/>
          </a:p>
          <a:p>
            <a:pPr marL="742950" lvl="2" indent="-342900"/>
            <a:endParaRPr lang="en-US" dirty="0" smtClean="0"/>
          </a:p>
          <a:p>
            <a:pPr marL="742950" lvl="2" indent="-342900"/>
            <a:r>
              <a:rPr lang="en-US" dirty="0" smtClean="0"/>
              <a:t>Implementing a sustained feedback strategy that was part of a unit of work.</a:t>
            </a:r>
          </a:p>
          <a:p>
            <a:pPr marL="742950" lvl="2" indent="-342900"/>
            <a:endParaRPr lang="en-US" dirty="0" smtClean="0"/>
          </a:p>
          <a:p>
            <a:pPr marL="742950" lvl="2" indent="-342900"/>
            <a:endParaRPr lang="en-US" dirty="0"/>
          </a:p>
          <a:p>
            <a:pPr marL="742950" lvl="2" indent="-342900"/>
            <a:r>
              <a:rPr lang="en-US" dirty="0" smtClean="0"/>
              <a:t>To evaluate the effect of the feedback strategy on student learning and/or student mindset.</a:t>
            </a:r>
          </a:p>
        </p:txBody>
      </p:sp>
      <p:sp>
        <p:nvSpPr>
          <p:cNvPr id="4" name="TextBox 3"/>
          <p:cNvSpPr txBox="1"/>
          <p:nvPr/>
        </p:nvSpPr>
        <p:spPr>
          <a:xfrm>
            <a:off x="677332" y="1446703"/>
            <a:ext cx="1964267" cy="553998"/>
          </a:xfrm>
          <a:prstGeom prst="rect">
            <a:avLst/>
          </a:prstGeom>
          <a:solidFill>
            <a:srgbClr val="4F81BD"/>
          </a:solidFill>
          <a:ln>
            <a:solidFill>
              <a:srgbClr val="1F497D"/>
            </a:solidFill>
          </a:ln>
        </p:spPr>
        <p:txBody>
          <a:bodyPr wrap="square" rtlCol="0">
            <a:spAutoFit/>
          </a:bodyPr>
          <a:lstStyle/>
          <a:p>
            <a:r>
              <a:rPr lang="en-US" sz="3000" b="1" dirty="0" smtClean="0"/>
              <a:t>Initial data</a:t>
            </a:r>
            <a:endParaRPr lang="en-US" sz="3000" b="1" dirty="0"/>
          </a:p>
        </p:txBody>
      </p:sp>
      <p:sp>
        <p:nvSpPr>
          <p:cNvPr id="5" name="TextBox 4"/>
          <p:cNvSpPr txBox="1"/>
          <p:nvPr/>
        </p:nvSpPr>
        <p:spPr>
          <a:xfrm>
            <a:off x="677332" y="2902970"/>
            <a:ext cx="3191283" cy="553998"/>
          </a:xfrm>
          <a:prstGeom prst="rect">
            <a:avLst/>
          </a:prstGeom>
          <a:solidFill>
            <a:srgbClr val="4F81BD"/>
          </a:solidFill>
          <a:ln>
            <a:solidFill>
              <a:srgbClr val="1F497D"/>
            </a:solidFill>
          </a:ln>
        </p:spPr>
        <p:txBody>
          <a:bodyPr wrap="square" rtlCol="0">
            <a:spAutoFit/>
          </a:bodyPr>
          <a:lstStyle/>
          <a:p>
            <a:r>
              <a:rPr lang="en-US" sz="3000" b="1" dirty="0" smtClean="0"/>
              <a:t>Feedback strategy</a:t>
            </a:r>
            <a:endParaRPr lang="en-US" sz="3000" b="1" dirty="0"/>
          </a:p>
        </p:txBody>
      </p:sp>
      <p:sp>
        <p:nvSpPr>
          <p:cNvPr id="6" name="TextBox 5"/>
          <p:cNvSpPr txBox="1"/>
          <p:nvPr/>
        </p:nvSpPr>
        <p:spPr>
          <a:xfrm>
            <a:off x="677332" y="4494703"/>
            <a:ext cx="1964267" cy="553998"/>
          </a:xfrm>
          <a:prstGeom prst="rect">
            <a:avLst/>
          </a:prstGeom>
          <a:solidFill>
            <a:srgbClr val="4F81BD"/>
          </a:solidFill>
          <a:ln>
            <a:solidFill>
              <a:srgbClr val="1F497D"/>
            </a:solidFill>
          </a:ln>
        </p:spPr>
        <p:txBody>
          <a:bodyPr wrap="square" rtlCol="0">
            <a:spAutoFit/>
          </a:bodyPr>
          <a:lstStyle/>
          <a:p>
            <a:r>
              <a:rPr lang="en-US" sz="3000" b="1" dirty="0" smtClean="0"/>
              <a:t>Final data</a:t>
            </a:r>
            <a:endParaRPr lang="en-US" sz="3000" b="1" dirty="0"/>
          </a:p>
        </p:txBody>
      </p:sp>
    </p:spTree>
    <p:extLst>
      <p:ext uri="{BB962C8B-B14F-4D97-AF65-F5344CB8AC3E}">
        <p14:creationId xmlns:p14="http://schemas.microsoft.com/office/powerpoint/2010/main" xmlns="" val="1107473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collection</a:t>
            </a:r>
            <a:endParaRPr lang="en-US" dirty="0"/>
          </a:p>
        </p:txBody>
      </p:sp>
      <p:sp>
        <p:nvSpPr>
          <p:cNvPr id="3" name="Content Placeholder 2"/>
          <p:cNvSpPr>
            <a:spLocks noGrp="1"/>
          </p:cNvSpPr>
          <p:nvPr>
            <p:ph sz="half" idx="1"/>
          </p:nvPr>
        </p:nvSpPr>
        <p:spPr>
          <a:xfrm>
            <a:off x="457199" y="1659468"/>
            <a:ext cx="8291513" cy="4466696"/>
          </a:xfrm>
        </p:spPr>
        <p:txBody>
          <a:bodyPr/>
          <a:lstStyle/>
          <a:p>
            <a:r>
              <a:rPr lang="en-US" dirty="0" smtClean="0"/>
              <a:t>Student questionnaires</a:t>
            </a:r>
          </a:p>
          <a:p>
            <a:r>
              <a:rPr lang="en-US" dirty="0" smtClean="0"/>
              <a:t>Student learning logs with teacher feedback</a:t>
            </a:r>
          </a:p>
          <a:p>
            <a:r>
              <a:rPr lang="en-US" dirty="0" smtClean="0"/>
              <a:t>Student writing samples with teacher feedback and student response</a:t>
            </a:r>
          </a:p>
          <a:p>
            <a:r>
              <a:rPr lang="en-US" dirty="0" smtClean="0"/>
              <a:t>Teacher reflections.</a:t>
            </a:r>
            <a:endParaRPr lang="en-US" dirty="0"/>
          </a:p>
        </p:txBody>
      </p:sp>
    </p:spTree>
    <p:extLst>
      <p:ext uri="{BB962C8B-B14F-4D97-AF65-F5344CB8AC3E}">
        <p14:creationId xmlns:p14="http://schemas.microsoft.com/office/powerpoint/2010/main" xmlns="" val="2416006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43539" y="900216"/>
            <a:ext cx="5758548" cy="4865267"/>
          </a:xfrm>
          <a:prstGeom prst="rect">
            <a:avLst/>
          </a:prstGeom>
          <a:solidFill>
            <a:srgbClr val="4F81BD"/>
          </a:solidFill>
          <a:ln>
            <a:solidFill>
              <a:srgbClr val="1F497D"/>
            </a:solidFill>
          </a:ln>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smtClean="0"/>
          </a:p>
          <a:p>
            <a:endParaRPr lang="en-US" dirty="0"/>
          </a:p>
          <a:p>
            <a:endParaRPr lang="en-US" dirty="0" smtClean="0"/>
          </a:p>
          <a:p>
            <a:r>
              <a:rPr lang="en-US" dirty="0" smtClean="0"/>
              <a:t>English</a:t>
            </a:r>
            <a:endParaRPr lang="en-US" dirty="0"/>
          </a:p>
        </p:txBody>
      </p:sp>
      <p:pic>
        <p:nvPicPr>
          <p:cNvPr id="3" name="Picture 2" descr="C:\Users\Sara\Documents\CEO La Salle Motivated Minds\MM Logos\motivating_minds_logo_blue.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66129" y="539272"/>
            <a:ext cx="1569358" cy="1599805"/>
          </a:xfrm>
          <a:prstGeom prst="rect">
            <a:avLst/>
          </a:prstGeom>
          <a:noFill/>
          <a:ln>
            <a:noFill/>
          </a:ln>
        </p:spPr>
      </p:pic>
      <p:pic>
        <p:nvPicPr>
          <p:cNvPr id="4" name="Picture 3"/>
          <p:cNvPicPr/>
          <p:nvPr/>
        </p:nvPicPr>
        <p:blipFill>
          <a:blip r:embed="rId3">
            <a:extLst>
              <a:ext uri="{28A0092B-C50C-407E-A947-70E740481C1C}">
                <a14:useLocalDpi xmlns:a14="http://schemas.microsoft.com/office/drawing/2010/main" xmlns="" val="0"/>
              </a:ext>
            </a:extLst>
          </a:blip>
          <a:stretch>
            <a:fillRect/>
          </a:stretch>
        </p:blipFill>
        <p:spPr>
          <a:xfrm>
            <a:off x="2915602" y="5251133"/>
            <a:ext cx="3312795" cy="1028700"/>
          </a:xfrm>
          <a:prstGeom prst="rect">
            <a:avLst/>
          </a:prstGeom>
        </p:spPr>
      </p:pic>
    </p:spTree>
    <p:extLst>
      <p:ext uri="{BB962C8B-B14F-4D97-AF65-F5344CB8AC3E}">
        <p14:creationId xmlns:p14="http://schemas.microsoft.com/office/powerpoint/2010/main" xmlns="" val="3234252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4F81BD"/>
          </a:solidFill>
          <a:ln>
            <a:solidFill>
              <a:srgbClr val="1F497D"/>
            </a:solidFill>
          </a:ln>
        </p:spPr>
        <p:txBody>
          <a:bodyPr/>
          <a:lstStyle/>
          <a:p>
            <a:r>
              <a:rPr lang="en-US" dirty="0" smtClean="0"/>
              <a:t>English</a:t>
            </a:r>
            <a:endParaRPr lang="en-US" dirty="0"/>
          </a:p>
        </p:txBody>
      </p:sp>
      <p:sp>
        <p:nvSpPr>
          <p:cNvPr id="3" name="Content Placeholder 2"/>
          <p:cNvSpPr>
            <a:spLocks noGrp="1"/>
          </p:cNvSpPr>
          <p:nvPr>
            <p:ph sz="half" idx="1"/>
          </p:nvPr>
        </p:nvSpPr>
        <p:spPr>
          <a:xfrm>
            <a:off x="457199" y="1721290"/>
            <a:ext cx="8291513" cy="4404874"/>
          </a:xfrm>
        </p:spPr>
        <p:txBody>
          <a:bodyPr/>
          <a:lstStyle/>
          <a:p>
            <a:r>
              <a:rPr lang="en-US" dirty="0" smtClean="0"/>
              <a:t>This project was based on the premise that much valuable and constructive teacher feedback goes unnoticed, or is not responded to by students.</a:t>
            </a:r>
          </a:p>
          <a:p>
            <a:endParaRPr lang="en-US" dirty="0"/>
          </a:p>
          <a:p>
            <a:r>
              <a:rPr lang="en-US" b="1" dirty="0" smtClean="0"/>
              <a:t>AIM: To assess the value of feedback through a resubmission process. </a:t>
            </a:r>
          </a:p>
          <a:p>
            <a:pPr lvl="1"/>
            <a:r>
              <a:rPr lang="en-US" dirty="0" smtClean="0"/>
              <a:t>Year 9 students re-drafted a piece of work in response to specific teacher feedback.</a:t>
            </a:r>
            <a:endParaRPr lang="en-US" dirty="0"/>
          </a:p>
        </p:txBody>
      </p:sp>
    </p:spTree>
    <p:extLst>
      <p:ext uri="{BB962C8B-B14F-4D97-AF65-F5344CB8AC3E}">
        <p14:creationId xmlns:p14="http://schemas.microsoft.com/office/powerpoint/2010/main" xmlns="" val="2036648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938540"/>
            <a:ext cx="8291513" cy="4187624"/>
          </a:xfrm>
        </p:spPr>
        <p:txBody>
          <a:bodyPr/>
          <a:lstStyle/>
          <a:p>
            <a:r>
              <a:rPr lang="en-US" dirty="0" smtClean="0"/>
              <a:t>Incorporating of a growth mindset:</a:t>
            </a:r>
          </a:p>
          <a:p>
            <a:pPr lvl="1"/>
            <a:r>
              <a:rPr lang="en-US" dirty="0" smtClean="0"/>
              <a:t>The ability to write is often perceived as a “gift”</a:t>
            </a:r>
          </a:p>
          <a:p>
            <a:pPr lvl="1"/>
            <a:r>
              <a:rPr lang="en-US" dirty="0" smtClean="0"/>
              <a:t>This project highlighted how good writing is a skill that can be mastered through constructive effort</a:t>
            </a:r>
          </a:p>
          <a:p>
            <a:pPr lvl="1"/>
            <a:r>
              <a:rPr lang="en-US" dirty="0" smtClean="0"/>
              <a:t>Teachers provided targeted feedback on students’ writing</a:t>
            </a:r>
          </a:p>
          <a:p>
            <a:pPr lvl="1"/>
            <a:r>
              <a:rPr lang="en-US" dirty="0" smtClean="0"/>
              <a:t>Students then addressed this feedback by re-crafting their piece of work</a:t>
            </a:r>
          </a:p>
          <a:p>
            <a:pPr lvl="1"/>
            <a:r>
              <a:rPr lang="en-US" dirty="0" smtClean="0"/>
              <a:t>They learned that their writing could significantly improve by attention to mastery-based feedback.</a:t>
            </a:r>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English</a:t>
            </a:r>
            <a:endParaRPr lang="en-US" dirty="0"/>
          </a:p>
        </p:txBody>
      </p:sp>
    </p:spTree>
    <p:extLst>
      <p:ext uri="{BB962C8B-B14F-4D97-AF65-F5344CB8AC3E}">
        <p14:creationId xmlns:p14="http://schemas.microsoft.com/office/powerpoint/2010/main" xmlns="" val="669460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804847"/>
            <a:ext cx="8291513" cy="4321317"/>
          </a:xfrm>
        </p:spPr>
        <p:txBody>
          <a:bodyPr/>
          <a:lstStyle/>
          <a:p>
            <a:r>
              <a:rPr lang="en-US" dirty="0" smtClean="0"/>
              <a:t>Implementation:</a:t>
            </a:r>
          </a:p>
          <a:p>
            <a:pPr marL="914400" lvl="1" indent="-457200">
              <a:buFont typeface="+mj-lt"/>
              <a:buAutoNum type="arabicPeriod"/>
            </a:pPr>
            <a:r>
              <a:rPr lang="en-US" dirty="0" smtClean="0"/>
              <a:t>Students drafted a persuasive text </a:t>
            </a:r>
          </a:p>
          <a:p>
            <a:pPr marL="914400" lvl="1" indent="-457200">
              <a:buFont typeface="+mj-lt"/>
              <a:buAutoNum type="arabicPeriod"/>
            </a:pPr>
            <a:r>
              <a:rPr lang="en-US" dirty="0" smtClean="0"/>
              <a:t>Teachers provided feedback on the draft</a:t>
            </a:r>
          </a:p>
          <a:p>
            <a:pPr marL="914400" lvl="1" indent="-457200">
              <a:buFont typeface="+mj-lt"/>
              <a:buAutoNum type="arabicPeriod"/>
            </a:pPr>
            <a:r>
              <a:rPr lang="en-US" dirty="0" smtClean="0"/>
              <a:t>Teachers assigned a mark for the draft but students were not told their mark</a:t>
            </a:r>
          </a:p>
          <a:p>
            <a:pPr marL="914400" lvl="1" indent="-457200">
              <a:buFont typeface="+mj-lt"/>
              <a:buAutoNum type="arabicPeriod"/>
            </a:pPr>
            <a:r>
              <a:rPr lang="en-US" dirty="0" smtClean="0"/>
              <a:t>Students re-drafted their text in response to their feedback, recording how they had specifically addressed their teacher’s comments.</a:t>
            </a:r>
          </a:p>
          <a:p>
            <a:pPr marL="914400" lvl="1" indent="-457200">
              <a:buFont typeface="+mj-lt"/>
              <a:buAutoNum type="arabicPeriod"/>
            </a:pPr>
            <a:r>
              <a:rPr lang="en-US" dirty="0" smtClean="0"/>
              <a:t>Teachers re-marked student work</a:t>
            </a:r>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English</a:t>
            </a:r>
            <a:endParaRPr lang="en-US" dirty="0"/>
          </a:p>
        </p:txBody>
      </p:sp>
    </p:spTree>
    <p:extLst>
      <p:ext uri="{BB962C8B-B14F-4D97-AF65-F5344CB8AC3E}">
        <p14:creationId xmlns:p14="http://schemas.microsoft.com/office/powerpoint/2010/main" xmlns="" val="1709039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905116"/>
            <a:ext cx="8291513" cy="4221047"/>
          </a:xfrm>
        </p:spPr>
        <p:txBody>
          <a:bodyPr>
            <a:normAutofit fontScale="92500" lnSpcReduction="10000"/>
          </a:bodyPr>
          <a:lstStyle/>
          <a:p>
            <a:r>
              <a:rPr lang="en-US" dirty="0" smtClean="0"/>
              <a:t>Results:</a:t>
            </a:r>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r>
              <a:rPr lang="en-US" dirty="0" smtClean="0"/>
              <a:t>In NAPLAN, 70% of Year 9 students exceeded expected growth in their writing. La Salle School was 4% above the state average for CEC schools.</a:t>
            </a:r>
            <a:endParaRPr lang="en-US" dirty="0"/>
          </a:p>
        </p:txBody>
      </p:sp>
      <p:sp>
        <p:nvSpPr>
          <p:cNvPr id="5" name="Title 1"/>
          <p:cNvSpPr>
            <a:spLocks noGrp="1"/>
          </p:cNvSpPr>
          <p:nvPr>
            <p:ph type="title"/>
          </p:nvPr>
        </p:nvSpPr>
        <p:spPr>
          <a:solidFill>
            <a:srgbClr val="4F81BD"/>
          </a:solidFill>
          <a:ln>
            <a:solidFill>
              <a:srgbClr val="1F497D"/>
            </a:solidFill>
          </a:ln>
        </p:spPr>
        <p:txBody>
          <a:bodyPr/>
          <a:lstStyle/>
          <a:p>
            <a:r>
              <a:rPr lang="en-US" dirty="0" smtClean="0"/>
              <a:t>English</a:t>
            </a:r>
            <a:endParaRPr lang="en-US" dirty="0"/>
          </a:p>
        </p:txBody>
      </p:sp>
      <p:graphicFrame>
        <p:nvGraphicFramePr>
          <p:cNvPr id="7" name="Chart 6"/>
          <p:cNvGraphicFramePr/>
          <p:nvPr>
            <p:extLst>
              <p:ext uri="{D42A27DB-BD31-4B8C-83A1-F6EECF244321}">
                <p14:modId xmlns:p14="http://schemas.microsoft.com/office/powerpoint/2010/main" xmlns="" val="4154142055"/>
              </p:ext>
            </p:extLst>
          </p:nvPr>
        </p:nvGraphicFramePr>
        <p:xfrm>
          <a:off x="2286000" y="1990554"/>
          <a:ext cx="4572000"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2609138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871694"/>
            <a:ext cx="8291513" cy="4254470"/>
          </a:xfrm>
        </p:spPr>
        <p:txBody>
          <a:bodyPr/>
          <a:lstStyle/>
          <a:p>
            <a:r>
              <a:rPr lang="en-US" dirty="0" smtClean="0"/>
              <a:t>Results:</a:t>
            </a:r>
          </a:p>
          <a:p>
            <a:pPr lvl="1"/>
            <a:r>
              <a:rPr lang="en-US" dirty="0" smtClean="0"/>
              <a:t>An opportunity to discuss the value of effort with students</a:t>
            </a:r>
          </a:p>
          <a:p>
            <a:pPr lvl="1"/>
            <a:r>
              <a:rPr lang="en-US" dirty="0" smtClean="0"/>
              <a:t>Students began approaching their work with more positive attitudes</a:t>
            </a:r>
          </a:p>
          <a:p>
            <a:pPr lvl="1"/>
            <a:r>
              <a:rPr lang="en-US" dirty="0" smtClean="0"/>
              <a:t>Students felt they had developed greater confidence.</a:t>
            </a:r>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English</a:t>
            </a:r>
            <a:endParaRPr lang="en-US" dirty="0"/>
          </a:p>
        </p:txBody>
      </p:sp>
    </p:spTree>
    <p:extLst>
      <p:ext uri="{BB962C8B-B14F-4D97-AF65-F5344CB8AC3E}">
        <p14:creationId xmlns:p14="http://schemas.microsoft.com/office/powerpoint/2010/main" xmlns="" val="32357508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Session overview</a:t>
            </a:r>
            <a:endParaRPr lang="en-AU" dirty="0"/>
          </a:p>
        </p:txBody>
      </p:sp>
      <p:sp>
        <p:nvSpPr>
          <p:cNvPr id="3" name="Content Placeholder 2"/>
          <p:cNvSpPr>
            <a:spLocks noGrp="1"/>
          </p:cNvSpPr>
          <p:nvPr>
            <p:ph idx="1"/>
          </p:nvPr>
        </p:nvSpPr>
        <p:spPr/>
        <p:txBody>
          <a:bodyPr>
            <a:normAutofit lnSpcReduction="10000"/>
          </a:bodyPr>
          <a:lstStyle/>
          <a:p>
            <a:r>
              <a:rPr lang="en-AU" dirty="0" smtClean="0"/>
              <a:t>Theoretical background – Carol </a:t>
            </a:r>
            <a:r>
              <a:rPr lang="en-AU" dirty="0" err="1" smtClean="0"/>
              <a:t>Dweck’s</a:t>
            </a:r>
            <a:r>
              <a:rPr lang="en-AU" dirty="0" smtClean="0"/>
              <a:t> research on mindset</a:t>
            </a:r>
          </a:p>
          <a:p>
            <a:r>
              <a:rPr lang="en-AU" dirty="0" smtClean="0"/>
              <a:t>The Motivated Minds program at La Salle Academy Lithgow</a:t>
            </a:r>
          </a:p>
          <a:p>
            <a:r>
              <a:rPr lang="en-AU" dirty="0" smtClean="0"/>
              <a:t>The English project: Mark my words: Improving students’ writing through directed feedback</a:t>
            </a:r>
          </a:p>
          <a:p>
            <a:r>
              <a:rPr lang="en-AU" dirty="0" smtClean="0"/>
              <a:t>The TAS project: (</a:t>
            </a:r>
            <a:r>
              <a:rPr lang="en-AU" dirty="0" err="1" smtClean="0"/>
              <a:t>Ru</a:t>
            </a:r>
            <a:r>
              <a:rPr lang="en-AU" dirty="0" smtClean="0"/>
              <a:t>)</a:t>
            </a:r>
            <a:r>
              <a:rPr lang="en-AU" dirty="0" err="1" smtClean="0"/>
              <a:t>bric</a:t>
            </a:r>
            <a:r>
              <a:rPr lang="en-AU" dirty="0" smtClean="0"/>
              <a:t> by (</a:t>
            </a:r>
            <a:r>
              <a:rPr lang="en-AU" dirty="0" err="1" smtClean="0"/>
              <a:t>Ru</a:t>
            </a:r>
            <a:r>
              <a:rPr lang="en-AU" dirty="0" smtClean="0"/>
              <a:t>)</a:t>
            </a:r>
            <a:r>
              <a:rPr lang="en-AU" dirty="0" err="1" smtClean="0"/>
              <a:t>bric</a:t>
            </a:r>
            <a:r>
              <a:rPr lang="en-AU" dirty="0" smtClean="0"/>
              <a:t>: Building student effort and achievement</a:t>
            </a:r>
          </a:p>
          <a:p>
            <a:endParaRPr lang="en-AU" dirty="0" smtClean="0"/>
          </a:p>
          <a:p>
            <a:endParaRPr lang="en-A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Summary:</a:t>
            </a:r>
          </a:p>
          <a:p>
            <a:pPr lvl="1"/>
            <a:r>
              <a:rPr lang="en-US" dirty="0" smtClean="0"/>
              <a:t>Students resubmitted a piece of work in response to their teacher’s feedback</a:t>
            </a:r>
          </a:p>
          <a:p>
            <a:pPr lvl="1"/>
            <a:r>
              <a:rPr lang="en-US" dirty="0" smtClean="0"/>
              <a:t>Students were able to </a:t>
            </a:r>
            <a:r>
              <a:rPr lang="en-US" dirty="0" err="1" smtClean="0"/>
              <a:t>recognise</a:t>
            </a:r>
            <a:r>
              <a:rPr lang="en-US" dirty="0" smtClean="0"/>
              <a:t> the value of effort, and </a:t>
            </a:r>
            <a:r>
              <a:rPr lang="en-US" dirty="0" err="1" smtClean="0"/>
              <a:t>realised</a:t>
            </a:r>
            <a:r>
              <a:rPr lang="en-US" dirty="0" smtClean="0"/>
              <a:t> they could improve their writing. </a:t>
            </a:r>
          </a:p>
          <a:p>
            <a:pPr lvl="1"/>
            <a:endParaRPr lang="en-US" dirty="0" smtClean="0"/>
          </a:p>
          <a:p>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English</a:t>
            </a:r>
            <a:endParaRPr lang="en-US" dirty="0"/>
          </a:p>
        </p:txBody>
      </p:sp>
    </p:spTree>
    <p:extLst>
      <p:ext uri="{BB962C8B-B14F-4D97-AF65-F5344CB8AC3E}">
        <p14:creationId xmlns:p14="http://schemas.microsoft.com/office/powerpoint/2010/main" xmlns="" val="10561647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643539" y="900216"/>
            <a:ext cx="5758548" cy="4865267"/>
          </a:xfrm>
          <a:prstGeom prst="rect">
            <a:avLst/>
          </a:prstGeom>
          <a:solidFill>
            <a:srgbClr val="4F81BD"/>
          </a:solidFill>
          <a:ln>
            <a:solidFill>
              <a:srgbClr val="1F497D"/>
            </a:solidFill>
          </a:ln>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smtClean="0"/>
          </a:p>
          <a:p>
            <a:endParaRPr lang="en-US" dirty="0"/>
          </a:p>
          <a:p>
            <a:endParaRPr lang="en-US" dirty="0" smtClean="0"/>
          </a:p>
          <a:p>
            <a:r>
              <a:rPr lang="en-US" dirty="0" smtClean="0"/>
              <a:t>TAS</a:t>
            </a:r>
            <a:endParaRPr lang="en-US" dirty="0"/>
          </a:p>
        </p:txBody>
      </p:sp>
      <p:pic>
        <p:nvPicPr>
          <p:cNvPr id="5" name="Picture 4" descr="C:\Users\Sara\Documents\CEO La Salle Motivated Minds\MM Logos\motivating_minds_logo_blue.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66129" y="539272"/>
            <a:ext cx="1569358" cy="1599805"/>
          </a:xfrm>
          <a:prstGeom prst="rect">
            <a:avLst/>
          </a:prstGeom>
          <a:noFill/>
          <a:ln>
            <a:noFill/>
          </a:ln>
        </p:spPr>
      </p:pic>
      <p:pic>
        <p:nvPicPr>
          <p:cNvPr id="6" name="Picture 5"/>
          <p:cNvPicPr/>
          <p:nvPr/>
        </p:nvPicPr>
        <p:blipFill>
          <a:blip r:embed="rId3">
            <a:extLst>
              <a:ext uri="{28A0092B-C50C-407E-A947-70E740481C1C}">
                <a14:useLocalDpi xmlns:a14="http://schemas.microsoft.com/office/drawing/2010/main" xmlns="" val="0"/>
              </a:ext>
            </a:extLst>
          </a:blip>
          <a:stretch>
            <a:fillRect/>
          </a:stretch>
        </p:blipFill>
        <p:spPr>
          <a:xfrm>
            <a:off x="2915602" y="5251133"/>
            <a:ext cx="3312795" cy="1028700"/>
          </a:xfrm>
          <a:prstGeom prst="rect">
            <a:avLst/>
          </a:prstGeom>
        </p:spPr>
      </p:pic>
    </p:spTree>
    <p:extLst>
      <p:ext uri="{BB962C8B-B14F-4D97-AF65-F5344CB8AC3E}">
        <p14:creationId xmlns:p14="http://schemas.microsoft.com/office/powerpoint/2010/main" xmlns="" val="33118876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831000"/>
            <a:ext cx="8291513" cy="4295164"/>
          </a:xfrm>
        </p:spPr>
        <p:txBody>
          <a:bodyPr/>
          <a:lstStyle/>
          <a:p>
            <a:r>
              <a:rPr lang="en-US" dirty="0" smtClean="0"/>
              <a:t>This project examined how students could use rubric to better understand how to approach tasks from their initial stages to their completion.</a:t>
            </a:r>
          </a:p>
          <a:p>
            <a:endParaRPr lang="en-US" dirty="0"/>
          </a:p>
          <a:p>
            <a:r>
              <a:rPr lang="en-US" b="1" dirty="0" smtClean="0"/>
              <a:t>AIM: To assess the value of using rubrics as a central part of lesson instruction and feedback. </a:t>
            </a:r>
          </a:p>
          <a:p>
            <a:pPr lvl="1"/>
            <a:r>
              <a:rPr lang="en-US" dirty="0" smtClean="0"/>
              <a:t>A rubric was used to promote Year 7 students effort and a mastery approach to learning throughout the completion of a task.</a:t>
            </a:r>
          </a:p>
          <a:p>
            <a:pPr lvl="1"/>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TAS</a:t>
            </a:r>
            <a:endParaRPr lang="en-US" dirty="0"/>
          </a:p>
        </p:txBody>
      </p:sp>
    </p:spTree>
    <p:extLst>
      <p:ext uri="{BB962C8B-B14F-4D97-AF65-F5344CB8AC3E}">
        <p14:creationId xmlns:p14="http://schemas.microsoft.com/office/powerpoint/2010/main" xmlns="" val="31429365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929972"/>
            <a:ext cx="8291513" cy="4196191"/>
          </a:xfrm>
        </p:spPr>
        <p:txBody>
          <a:bodyPr/>
          <a:lstStyle/>
          <a:p>
            <a:r>
              <a:rPr lang="en-US" dirty="0" smtClean="0"/>
              <a:t>Incorporating a growth mindset:</a:t>
            </a:r>
          </a:p>
          <a:p>
            <a:pPr lvl="1"/>
            <a:r>
              <a:rPr lang="en-US" dirty="0" smtClean="0"/>
              <a:t>Rubrics can also be used as a tool to direct students throughout the learning process.</a:t>
            </a:r>
          </a:p>
          <a:p>
            <a:pPr lvl="1"/>
            <a:r>
              <a:rPr lang="en-US" dirty="0" smtClean="0"/>
              <a:t>Encouraged students to adopt a mastery approach to learning.</a:t>
            </a:r>
          </a:p>
          <a:p>
            <a:pPr lvl="1"/>
            <a:r>
              <a:rPr lang="en-US" dirty="0" smtClean="0"/>
              <a:t>The rubric signaled to students that they could improve their work, and it also provided guidance on how to improve work.</a:t>
            </a:r>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TAS</a:t>
            </a:r>
            <a:endParaRPr lang="en-US" dirty="0"/>
          </a:p>
        </p:txBody>
      </p:sp>
    </p:spTree>
    <p:extLst>
      <p:ext uri="{BB962C8B-B14F-4D97-AF65-F5344CB8AC3E}">
        <p14:creationId xmlns:p14="http://schemas.microsoft.com/office/powerpoint/2010/main" xmlns="" val="1755432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995954"/>
            <a:ext cx="8291513" cy="4130209"/>
          </a:xfrm>
        </p:spPr>
        <p:txBody>
          <a:bodyPr/>
          <a:lstStyle/>
          <a:p>
            <a:r>
              <a:rPr lang="en-US" dirty="0" smtClean="0"/>
              <a:t>Implementation of first phase:</a:t>
            </a:r>
          </a:p>
          <a:p>
            <a:pPr marL="857250" lvl="2" indent="-457200">
              <a:buFont typeface="+mj-lt"/>
              <a:buAutoNum type="arabicPeriod"/>
            </a:pPr>
            <a:r>
              <a:rPr lang="en-US" dirty="0"/>
              <a:t>The faculty leader used a rubric more systematically and </a:t>
            </a:r>
            <a:r>
              <a:rPr lang="en-US" dirty="0" smtClean="0"/>
              <a:t>frequently.</a:t>
            </a:r>
          </a:p>
          <a:p>
            <a:pPr marL="857250" lvl="2" indent="-457200">
              <a:buFont typeface="+mj-lt"/>
              <a:buAutoNum type="arabicPeriod"/>
            </a:pPr>
            <a:r>
              <a:rPr lang="en-US" dirty="0" smtClean="0"/>
              <a:t>The teacher ensured the students understood the language and structure of the rubric.</a:t>
            </a:r>
          </a:p>
          <a:p>
            <a:pPr marL="342900" lvl="2" indent="-342900"/>
            <a:r>
              <a:rPr lang="en-US" sz="2800" dirty="0" smtClean="0"/>
              <a:t>Implementation </a:t>
            </a:r>
            <a:r>
              <a:rPr lang="en-US" sz="2800" dirty="0"/>
              <a:t>of </a:t>
            </a:r>
            <a:r>
              <a:rPr lang="en-US" sz="2800" dirty="0" smtClean="0"/>
              <a:t>second phase:</a:t>
            </a:r>
          </a:p>
          <a:p>
            <a:pPr marL="971550" lvl="3" indent="-514350">
              <a:buFont typeface="+mj-lt"/>
              <a:buAutoNum type="arabicPeriod"/>
            </a:pPr>
            <a:r>
              <a:rPr lang="en-US" sz="2000" dirty="0" smtClean="0"/>
              <a:t>The faculty leader used a redesigned version of the rubric. Parents had to sign off on their child’s work after each task. The rubric was in booklet form, with each page containing one element of the task. </a:t>
            </a:r>
          </a:p>
          <a:p>
            <a:pPr marL="971550" lvl="3" indent="-514350">
              <a:buFont typeface="+mj-lt"/>
              <a:buAutoNum type="arabicPeriod"/>
            </a:pPr>
            <a:r>
              <a:rPr lang="en-US" sz="2000" dirty="0" smtClean="0"/>
              <a:t>The other teachers replicated Phase 1, using a rubric throughout their unit of work. </a:t>
            </a:r>
            <a:endParaRPr lang="en-US" sz="2000" dirty="0"/>
          </a:p>
          <a:p>
            <a:endParaRPr lang="en-US" dirty="0" smtClean="0"/>
          </a:p>
          <a:p>
            <a:pPr marL="914400" lvl="1" indent="-457200">
              <a:buFont typeface="+mj-lt"/>
              <a:buAutoNum type="arabicPeriod"/>
            </a:pPr>
            <a:endParaRPr lang="en-US" dirty="0" smtClean="0"/>
          </a:p>
          <a:p>
            <a:pPr marL="914400" lvl="1" indent="-457200">
              <a:buFont typeface="+mj-lt"/>
              <a:buAutoNum type="arabicPeriod"/>
            </a:pPr>
            <a:endParaRPr lang="en-US" dirty="0" smtClean="0"/>
          </a:p>
          <a:p>
            <a:pPr lvl="1"/>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TAS</a:t>
            </a:r>
            <a:endParaRPr lang="en-US" dirty="0"/>
          </a:p>
        </p:txBody>
      </p:sp>
    </p:spTree>
    <p:extLst>
      <p:ext uri="{BB962C8B-B14F-4D97-AF65-F5344CB8AC3E}">
        <p14:creationId xmlns:p14="http://schemas.microsoft.com/office/powerpoint/2010/main" xmlns="" val="39598467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979460"/>
            <a:ext cx="8291513" cy="4146704"/>
          </a:xfrm>
        </p:spPr>
        <p:txBody>
          <a:bodyPr/>
          <a:lstStyle/>
          <a:p>
            <a:r>
              <a:rPr lang="en-US" dirty="0" smtClean="0"/>
              <a:t>Re-designing the rubric:</a:t>
            </a:r>
          </a:p>
          <a:p>
            <a:pPr lvl="1"/>
            <a:r>
              <a:rPr lang="en-US" dirty="0"/>
              <a:t>Designing a good rubric was challenging. It needed to clarify requirements without burdening the students with too much </a:t>
            </a:r>
            <a:r>
              <a:rPr lang="en-US" dirty="0" smtClean="0"/>
              <a:t>information.</a:t>
            </a:r>
          </a:p>
          <a:p>
            <a:pPr lvl="1"/>
            <a:r>
              <a:rPr lang="en-US" dirty="0" smtClean="0"/>
              <a:t>Effort assessments were specifically included in the rubric to facilitate a growth mindset.</a:t>
            </a:r>
          </a:p>
          <a:p>
            <a:pPr lvl="1"/>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TAS</a:t>
            </a:r>
            <a:endParaRPr lang="en-US" dirty="0"/>
          </a:p>
        </p:txBody>
      </p:sp>
    </p:spTree>
    <p:extLst>
      <p:ext uri="{BB962C8B-B14F-4D97-AF65-F5344CB8AC3E}">
        <p14:creationId xmlns:p14="http://schemas.microsoft.com/office/powerpoint/2010/main" xmlns="" val="3406634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5-05-11 at 1.04.07 a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273214" y="202746"/>
            <a:ext cx="5033739" cy="4891082"/>
          </a:xfrm>
          <a:prstGeom prst="rect">
            <a:avLst/>
          </a:prstGeom>
        </p:spPr>
      </p:pic>
      <p:pic>
        <p:nvPicPr>
          <p:cNvPr id="4" name="Picture 3" descr="Screen Shot 2015-05-11 at 1.04.49 am.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432601" y="5093828"/>
            <a:ext cx="4593950" cy="1265000"/>
          </a:xfrm>
          <a:prstGeom prst="rect">
            <a:avLst/>
          </a:prstGeom>
        </p:spPr>
      </p:pic>
    </p:spTree>
    <p:extLst>
      <p:ext uri="{BB962C8B-B14F-4D97-AF65-F5344CB8AC3E}">
        <p14:creationId xmlns:p14="http://schemas.microsoft.com/office/powerpoint/2010/main" xmlns="" val="35600578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5-05-11 at 1.05.44 a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570390" y="1682547"/>
            <a:ext cx="6096000" cy="2870200"/>
          </a:xfrm>
          <a:prstGeom prst="rect">
            <a:avLst/>
          </a:prstGeom>
        </p:spPr>
      </p:pic>
    </p:spTree>
    <p:extLst>
      <p:ext uri="{BB962C8B-B14F-4D97-AF65-F5344CB8AC3E}">
        <p14:creationId xmlns:p14="http://schemas.microsoft.com/office/powerpoint/2010/main" xmlns="" val="20083559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Results:</a:t>
            </a:r>
          </a:p>
          <a:p>
            <a:pPr lvl="1"/>
            <a:r>
              <a:rPr lang="en-US" dirty="0" smtClean="0"/>
              <a:t>Students completed a survey at the end of the first and second phase. </a:t>
            </a:r>
          </a:p>
          <a:p>
            <a:pPr lvl="2"/>
            <a:r>
              <a:rPr lang="en-US" dirty="0" smtClean="0"/>
              <a:t>Responses were positive, and even more so for the new rubric.</a:t>
            </a:r>
          </a:p>
          <a:p>
            <a:pPr lvl="1"/>
            <a:r>
              <a:rPr lang="en-US" dirty="0" smtClean="0"/>
              <a:t>Student involvement and engagement both improved.</a:t>
            </a:r>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TAS</a:t>
            </a:r>
            <a:endParaRPr lang="en-US" dirty="0"/>
          </a:p>
        </p:txBody>
      </p:sp>
    </p:spTree>
    <p:extLst>
      <p:ext uri="{BB962C8B-B14F-4D97-AF65-F5344CB8AC3E}">
        <p14:creationId xmlns:p14="http://schemas.microsoft.com/office/powerpoint/2010/main" xmlns="" val="25085491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xmlns="" val="3255910070"/>
              </p:ext>
            </p:extLst>
          </p:nvPr>
        </p:nvGraphicFramePr>
        <p:xfrm>
          <a:off x="1631950" y="2085798"/>
          <a:ext cx="5880100" cy="4533900"/>
        </p:xfrm>
        <a:graphic>
          <a:graphicData uri="http://schemas.openxmlformats.org/presentationml/2006/ole">
            <p:oleObj spid="_x0000_s1048" name="Document" r:id="rId3" imgW="5879884" imgH="4533733" progId="Word.Document.12">
              <p:embed/>
            </p:oleObj>
          </a:graphicData>
        </a:graphic>
      </p:graphicFrame>
      <p:sp>
        <p:nvSpPr>
          <p:cNvPr id="4" name="Title 1"/>
          <p:cNvSpPr txBox="1">
            <a:spLocks/>
          </p:cNvSpPr>
          <p:nvPr/>
        </p:nvSpPr>
        <p:spPr>
          <a:xfrm>
            <a:off x="457200" y="27463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Students’ views of the rubrics in Phase 1 and 2</a:t>
            </a:r>
            <a:endParaRPr lang="en-US" dirty="0"/>
          </a:p>
        </p:txBody>
      </p:sp>
    </p:spTree>
    <p:extLst>
      <p:ext uri="{BB962C8B-B14F-4D97-AF65-F5344CB8AC3E}">
        <p14:creationId xmlns:p14="http://schemas.microsoft.com/office/powerpoint/2010/main" xmlns="" val="38255382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Mindset: Fixed vs. Growth </a:t>
            </a:r>
            <a:br>
              <a:rPr lang="en-US" dirty="0" smtClean="0"/>
            </a:br>
            <a:r>
              <a:rPr lang="en-US" dirty="0" smtClean="0"/>
              <a:t>(Carol </a:t>
            </a:r>
            <a:r>
              <a:rPr lang="en-US" dirty="0" err="1" smtClean="0"/>
              <a:t>Dweck</a:t>
            </a:r>
            <a:r>
              <a:rPr lang="en-US" dirty="0" smtClean="0"/>
              <a:t>, 2006, 2007) </a:t>
            </a:r>
            <a:endParaRPr lang="en-US" dirty="0"/>
          </a:p>
        </p:txBody>
      </p:sp>
      <p:sp>
        <p:nvSpPr>
          <p:cNvPr id="3" name="Content Placeholder 2"/>
          <p:cNvSpPr>
            <a:spLocks noGrp="1"/>
          </p:cNvSpPr>
          <p:nvPr>
            <p:ph idx="1"/>
          </p:nvPr>
        </p:nvSpPr>
        <p:spPr>
          <a:xfrm>
            <a:off x="457200" y="2489200"/>
            <a:ext cx="8229600" cy="3636963"/>
          </a:xfrm>
        </p:spPr>
        <p:txBody>
          <a:bodyPr/>
          <a:lstStyle/>
          <a:p>
            <a:pPr>
              <a:defRPr/>
            </a:pPr>
            <a:r>
              <a:rPr lang="en-US" dirty="0"/>
              <a:t>People with a </a:t>
            </a:r>
            <a:r>
              <a:rPr lang="en-US" b="1" dirty="0"/>
              <a:t>fixed mindset </a:t>
            </a:r>
            <a:r>
              <a:rPr lang="en-US" dirty="0"/>
              <a:t>believe that traits are fixed qualities. People have a certain amount of intelligence or talent, for example, and nothing can change that.</a:t>
            </a:r>
          </a:p>
          <a:p>
            <a:pPr>
              <a:defRPr/>
            </a:pPr>
            <a:r>
              <a:rPr lang="en-US" dirty="0"/>
              <a:t>People with a </a:t>
            </a:r>
            <a:r>
              <a:rPr lang="en-US" b="1" dirty="0"/>
              <a:t>growth mindset</a:t>
            </a:r>
            <a:r>
              <a:rPr lang="en-US" dirty="0"/>
              <a:t> believe these qualities can be developed through dedication and effort.</a:t>
            </a:r>
          </a:p>
          <a:p>
            <a:pPr marL="0" indent="0" algn="ctr">
              <a:buNone/>
            </a:pPr>
            <a:endParaRPr lang="en-US" dirty="0"/>
          </a:p>
        </p:txBody>
      </p:sp>
      <p:sp>
        <p:nvSpPr>
          <p:cNvPr id="4" name="TextBox 3"/>
          <p:cNvSpPr txBox="1"/>
          <p:nvPr/>
        </p:nvSpPr>
        <p:spPr>
          <a:xfrm>
            <a:off x="457200" y="1417638"/>
            <a:ext cx="8229600" cy="861774"/>
          </a:xfrm>
          <a:prstGeom prst="rect">
            <a:avLst/>
          </a:prstGeom>
          <a:solidFill>
            <a:schemeClr val="accent1"/>
          </a:solidFill>
          <a:ln>
            <a:solidFill>
              <a:schemeClr val="tx2"/>
            </a:solidFill>
          </a:ln>
        </p:spPr>
        <p:txBody>
          <a:bodyPr wrap="square" rtlCol="0">
            <a:spAutoFit/>
          </a:bodyPr>
          <a:lstStyle/>
          <a:p>
            <a:pPr algn="ctr">
              <a:defRPr/>
            </a:pPr>
            <a:r>
              <a:rPr lang="en-US" sz="2500" b="1" dirty="0"/>
              <a:t>Mindsets are </a:t>
            </a:r>
            <a:r>
              <a:rPr lang="en-US" sz="2500" b="1" dirty="0" smtClean="0"/>
              <a:t>beliefs -</a:t>
            </a:r>
          </a:p>
          <a:p>
            <a:pPr algn="ctr">
              <a:defRPr/>
            </a:pPr>
            <a:r>
              <a:rPr lang="en-US" sz="2500" b="1" dirty="0" smtClean="0"/>
              <a:t>beliefs </a:t>
            </a:r>
            <a:r>
              <a:rPr lang="en-US" sz="2500" b="1" dirty="0"/>
              <a:t>about yourself and your most basic qualities.</a:t>
            </a:r>
          </a:p>
        </p:txBody>
      </p:sp>
    </p:spTree>
    <p:extLst>
      <p:ext uri="{BB962C8B-B14F-4D97-AF65-F5344CB8AC3E}">
        <p14:creationId xmlns:p14="http://schemas.microsoft.com/office/powerpoint/2010/main" xmlns="" val="42708971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Results:</a:t>
            </a:r>
          </a:p>
          <a:p>
            <a:pPr lvl="1"/>
            <a:r>
              <a:rPr lang="en-US" dirty="0" smtClean="0"/>
              <a:t>Students initially found the concept of rubric use foreign and unnecessary. </a:t>
            </a:r>
          </a:p>
          <a:p>
            <a:pPr lvl="1"/>
            <a:r>
              <a:rPr lang="en-US" dirty="0" smtClean="0"/>
              <a:t>Once it was explained how to effectively use the rubric, students began to develop a growth mindset. </a:t>
            </a:r>
          </a:p>
          <a:p>
            <a:pPr lvl="1"/>
            <a:r>
              <a:rPr lang="en-US" dirty="0" smtClean="0"/>
              <a:t>Students became accustomed to the rubric because it was integrated into classwork.</a:t>
            </a:r>
          </a:p>
          <a:p>
            <a:pPr lvl="1"/>
            <a:r>
              <a:rPr lang="en-US" dirty="0" smtClean="0"/>
              <a:t>Teachers also became familiar with the rubric, which helped with their marking. </a:t>
            </a:r>
          </a:p>
          <a:p>
            <a:pPr lvl="1"/>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TAS</a:t>
            </a:r>
            <a:endParaRPr lang="en-US" dirty="0"/>
          </a:p>
        </p:txBody>
      </p:sp>
    </p:spTree>
    <p:extLst>
      <p:ext uri="{BB962C8B-B14F-4D97-AF65-F5344CB8AC3E}">
        <p14:creationId xmlns:p14="http://schemas.microsoft.com/office/powerpoint/2010/main" xmlns="" val="7318790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Summary:</a:t>
            </a:r>
          </a:p>
          <a:p>
            <a:pPr lvl="1"/>
            <a:r>
              <a:rPr lang="en-US" dirty="0" smtClean="0"/>
              <a:t>Rubric use was incorporated into class time</a:t>
            </a:r>
          </a:p>
          <a:p>
            <a:pPr lvl="1"/>
            <a:r>
              <a:rPr lang="en-US" dirty="0" smtClean="0"/>
              <a:t>The rubric was re-designed to better encourage a growth mindset</a:t>
            </a:r>
          </a:p>
          <a:p>
            <a:pPr lvl="1"/>
            <a:r>
              <a:rPr lang="en-US" dirty="0" smtClean="0"/>
              <a:t>This was useful for both the students and the teachers.</a:t>
            </a:r>
            <a:endParaRPr lang="en-US" dirty="0"/>
          </a:p>
        </p:txBody>
      </p:sp>
      <p:sp>
        <p:nvSpPr>
          <p:cNvPr id="4" name="Title 1"/>
          <p:cNvSpPr>
            <a:spLocks noGrp="1"/>
          </p:cNvSpPr>
          <p:nvPr>
            <p:ph type="title"/>
          </p:nvPr>
        </p:nvSpPr>
        <p:spPr>
          <a:solidFill>
            <a:srgbClr val="4F81BD"/>
          </a:solidFill>
          <a:ln>
            <a:solidFill>
              <a:srgbClr val="1F497D"/>
            </a:solidFill>
          </a:ln>
        </p:spPr>
        <p:txBody>
          <a:bodyPr/>
          <a:lstStyle/>
          <a:p>
            <a:r>
              <a:rPr lang="en-US" dirty="0" smtClean="0"/>
              <a:t>TAS</a:t>
            </a:r>
            <a:endParaRPr lang="en-US" dirty="0"/>
          </a:p>
        </p:txBody>
      </p:sp>
    </p:spTree>
    <p:extLst>
      <p:ext uri="{BB962C8B-B14F-4D97-AF65-F5344CB8AC3E}">
        <p14:creationId xmlns:p14="http://schemas.microsoft.com/office/powerpoint/2010/main" xmlns="" val="2574405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p:nvPr/>
        </p:nvPicPr>
        <p:blipFill>
          <a:blip r:embed="rId2">
            <a:extLst>
              <a:ext uri="{28A0092B-C50C-407E-A947-70E740481C1C}">
                <a14:useLocalDpi xmlns:a14="http://schemas.microsoft.com/office/drawing/2010/main" xmlns="" val="0"/>
              </a:ext>
            </a:extLst>
          </a:blip>
          <a:stretch>
            <a:fillRect/>
          </a:stretch>
        </p:blipFill>
        <p:spPr>
          <a:xfrm>
            <a:off x="3028950" y="2769235"/>
            <a:ext cx="3086100" cy="1319530"/>
          </a:xfrm>
          <a:prstGeom prst="rect">
            <a:avLst/>
          </a:prstGeom>
          <a:ln>
            <a:solidFill>
              <a:srgbClr val="000000"/>
            </a:solidFill>
          </a:ln>
        </p:spPr>
      </p:pic>
    </p:spTree>
    <p:extLst>
      <p:ext uri="{BB962C8B-B14F-4D97-AF65-F5344CB8AC3E}">
        <p14:creationId xmlns:p14="http://schemas.microsoft.com/office/powerpoint/2010/main" xmlns="" val="1103331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References</a:t>
            </a:r>
            <a:endParaRPr lang="en-AU" dirty="0"/>
          </a:p>
        </p:txBody>
      </p:sp>
      <p:sp>
        <p:nvSpPr>
          <p:cNvPr id="3" name="Content Placeholder 2"/>
          <p:cNvSpPr>
            <a:spLocks noGrp="1"/>
          </p:cNvSpPr>
          <p:nvPr>
            <p:ph idx="1"/>
          </p:nvPr>
        </p:nvSpPr>
        <p:spPr/>
        <p:txBody>
          <a:bodyPr/>
          <a:lstStyle/>
          <a:p>
            <a:pPr>
              <a:buNone/>
            </a:pPr>
            <a:r>
              <a:rPr lang="en-AU" sz="1600" dirty="0" smtClean="0"/>
              <a:t>Black, P., &amp; </a:t>
            </a:r>
            <a:r>
              <a:rPr lang="en-AU" sz="1600" dirty="0" err="1" smtClean="0"/>
              <a:t>Wiliam</a:t>
            </a:r>
            <a:r>
              <a:rPr lang="en-AU" sz="1600" dirty="0" smtClean="0"/>
              <a:t>, D. (1998). </a:t>
            </a:r>
            <a:r>
              <a:rPr lang="en-AU" sz="1600" i="1" dirty="0" smtClean="0"/>
              <a:t>Inside the black box: Raising standards through classroom assessment</a:t>
            </a:r>
            <a:r>
              <a:rPr lang="en-AU" sz="1600" dirty="0" smtClean="0"/>
              <a:t>. Granada Learning.</a:t>
            </a:r>
          </a:p>
          <a:p>
            <a:pPr>
              <a:buNone/>
            </a:pPr>
            <a:r>
              <a:rPr lang="en-AU" sz="1600" dirty="0" err="1" smtClean="0"/>
              <a:t>Dweck</a:t>
            </a:r>
            <a:r>
              <a:rPr lang="en-AU" sz="1600" dirty="0" smtClean="0"/>
              <a:t>, C. (2006). </a:t>
            </a:r>
            <a:r>
              <a:rPr lang="en-AU" sz="1600" i="1" dirty="0" smtClean="0"/>
              <a:t>Self-theories: Their role in motivation, personality and development</a:t>
            </a:r>
            <a:r>
              <a:rPr lang="en-AU" sz="1600" dirty="0" smtClean="0"/>
              <a:t>. </a:t>
            </a:r>
            <a:r>
              <a:rPr lang="en-AU" sz="1600" dirty="0" err="1" smtClean="0"/>
              <a:t>Philladelphia</a:t>
            </a:r>
            <a:r>
              <a:rPr lang="en-AU" sz="1600" dirty="0" smtClean="0"/>
              <a:t>: Megan and Francis/Psychology Press.</a:t>
            </a:r>
          </a:p>
          <a:p>
            <a:pPr>
              <a:buNone/>
            </a:pPr>
            <a:r>
              <a:rPr lang="en-AU" sz="1600" dirty="0" err="1" smtClean="0"/>
              <a:t>Dweck</a:t>
            </a:r>
            <a:r>
              <a:rPr lang="en-AU" sz="1600" dirty="0" smtClean="0"/>
              <a:t>, C. (2007). </a:t>
            </a:r>
            <a:r>
              <a:rPr lang="en-AU" sz="1600" i="1" dirty="0" smtClean="0"/>
              <a:t>Mindset: The new psychology of success</a:t>
            </a:r>
            <a:r>
              <a:rPr lang="en-AU" sz="1600" dirty="0" smtClean="0"/>
              <a:t>. New York: </a:t>
            </a:r>
            <a:r>
              <a:rPr lang="en-AU" sz="1600" dirty="0" err="1" smtClean="0"/>
              <a:t>Ballantine</a:t>
            </a:r>
            <a:r>
              <a:rPr lang="en-AU" sz="1600" dirty="0" smtClean="0"/>
              <a:t> Books.</a:t>
            </a:r>
          </a:p>
          <a:p>
            <a:pPr>
              <a:buNone/>
            </a:pPr>
            <a:r>
              <a:rPr lang="en-AU" sz="1600" dirty="0" err="1" smtClean="0"/>
              <a:t>Dweck</a:t>
            </a:r>
            <a:r>
              <a:rPr lang="en-AU" sz="1600" dirty="0" smtClean="0"/>
              <a:t>, C. (2010a. Mind-sets and equitable education. </a:t>
            </a:r>
            <a:r>
              <a:rPr lang="en-AU" sz="1600" i="1" dirty="0" smtClean="0"/>
              <a:t>Principal Leadership</a:t>
            </a:r>
            <a:r>
              <a:rPr lang="en-AU" sz="1600" dirty="0" smtClean="0"/>
              <a:t>. January edition, 26-29.</a:t>
            </a:r>
          </a:p>
          <a:p>
            <a:pPr>
              <a:buNone/>
            </a:pPr>
            <a:r>
              <a:rPr lang="en-AU" sz="1600" dirty="0" smtClean="0"/>
              <a:t>Masters, G. (2013). Towards a growth mindset in assessment, from </a:t>
            </a:r>
            <a:r>
              <a:rPr lang="en-AU" sz="1600" u="sng" dirty="0" smtClean="0">
                <a:hlinkClick r:id="rId2"/>
              </a:rPr>
              <a:t>http://research.acer.edu.au/ar_misc/17</a:t>
            </a:r>
            <a:endParaRPr lang="en-AU" sz="1600" u="sng" dirty="0" smtClean="0"/>
          </a:p>
          <a:p>
            <a:pPr>
              <a:buNone/>
            </a:pPr>
            <a:r>
              <a:rPr lang="en-AU" sz="1600" dirty="0" smtClean="0"/>
              <a:t>Mueller, C. M., &amp; </a:t>
            </a:r>
            <a:r>
              <a:rPr lang="en-AU" sz="1600" dirty="0" err="1" smtClean="0"/>
              <a:t>Dweck</a:t>
            </a:r>
            <a:r>
              <a:rPr lang="en-AU" sz="1600" dirty="0" smtClean="0"/>
              <a:t>, C. S. (1998). Praise for intelligence can undermine children's motivation and performance. </a:t>
            </a:r>
            <a:r>
              <a:rPr lang="en-AU" sz="1600" i="1" dirty="0" smtClean="0"/>
              <a:t>Journal of Personality and Social Psychology</a:t>
            </a:r>
            <a:r>
              <a:rPr lang="en-AU" sz="1600" dirty="0" smtClean="0"/>
              <a:t>, </a:t>
            </a:r>
            <a:r>
              <a:rPr lang="en-AU" sz="1600" i="1" dirty="0" smtClean="0"/>
              <a:t>75</a:t>
            </a:r>
            <a:r>
              <a:rPr lang="en-AU" sz="1600" dirty="0" smtClean="0"/>
              <a:t>(1), 33.</a:t>
            </a:r>
          </a:p>
          <a:p>
            <a:pPr>
              <a:buNone/>
            </a:pPr>
            <a:endParaRPr lang="en-AU" sz="1200" dirty="0" smtClean="0"/>
          </a:p>
          <a:p>
            <a:pPr>
              <a:buNone/>
            </a:pPr>
            <a:endParaRPr lang="en-AU" sz="1200" dirty="0" smtClean="0"/>
          </a:p>
          <a:p>
            <a:pPr>
              <a:buNone/>
            </a:pPr>
            <a:endParaRPr lang="en-AU" sz="1200" dirty="0" smtClean="0"/>
          </a:p>
          <a:p>
            <a:pPr>
              <a:buNone/>
            </a:pPr>
            <a:endParaRPr lang="en-AU" dirty="0" smtClean="0"/>
          </a:p>
          <a:p>
            <a:pPr>
              <a:buNone/>
            </a:pPr>
            <a:endParaRPr lang="en-A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457200" y="451005"/>
            <a:ext cx="4040188" cy="639762"/>
          </a:xfrm>
        </p:spPr>
        <p:txBody>
          <a:bodyPr/>
          <a:lstStyle/>
          <a:p>
            <a:pPr algn="ctr"/>
            <a:r>
              <a:rPr lang="en-US" dirty="0" smtClean="0"/>
              <a:t>Fixed Mindset</a:t>
            </a:r>
            <a:endParaRPr lang="en-US" dirty="0"/>
          </a:p>
        </p:txBody>
      </p:sp>
      <p:sp>
        <p:nvSpPr>
          <p:cNvPr id="9" name="Content Placeholder 8"/>
          <p:cNvSpPr>
            <a:spLocks noGrp="1"/>
          </p:cNvSpPr>
          <p:nvPr>
            <p:ph sz="half" idx="2"/>
          </p:nvPr>
        </p:nvSpPr>
        <p:spPr>
          <a:xfrm>
            <a:off x="457200" y="1251128"/>
            <a:ext cx="4040188" cy="3951288"/>
          </a:xfrm>
        </p:spPr>
        <p:txBody>
          <a:bodyPr/>
          <a:lstStyle/>
          <a:p>
            <a:pPr marL="0" indent="0" algn="ctr">
              <a:buNone/>
            </a:pPr>
            <a:endParaRPr lang="en-US" dirty="0" smtClean="0"/>
          </a:p>
          <a:p>
            <a:pPr marL="0" indent="0" algn="ctr">
              <a:buNone/>
            </a:pPr>
            <a:r>
              <a:rPr lang="en-US" dirty="0" smtClean="0"/>
              <a:t>Avoids challenges</a:t>
            </a:r>
          </a:p>
          <a:p>
            <a:pPr marL="0" indent="0" algn="ctr">
              <a:buNone/>
            </a:pPr>
            <a:endParaRPr lang="en-US" dirty="0" smtClean="0"/>
          </a:p>
          <a:p>
            <a:pPr marL="0" indent="0" algn="ctr">
              <a:buNone/>
            </a:pPr>
            <a:r>
              <a:rPr lang="en-US" dirty="0" smtClean="0"/>
              <a:t>Gives up easily</a:t>
            </a:r>
          </a:p>
          <a:p>
            <a:pPr marL="0" indent="0" algn="ctr">
              <a:buNone/>
            </a:pPr>
            <a:endParaRPr lang="en-US" dirty="0" smtClean="0"/>
          </a:p>
          <a:p>
            <a:pPr marL="0" indent="0" algn="ctr">
              <a:buNone/>
            </a:pPr>
            <a:r>
              <a:rPr lang="en-US" dirty="0" smtClean="0"/>
              <a:t>Effort is a waste of time</a:t>
            </a:r>
            <a:endParaRPr lang="en-US" dirty="0"/>
          </a:p>
        </p:txBody>
      </p:sp>
      <p:sp>
        <p:nvSpPr>
          <p:cNvPr id="10" name="Text Placeholder 9"/>
          <p:cNvSpPr>
            <a:spLocks noGrp="1"/>
          </p:cNvSpPr>
          <p:nvPr>
            <p:ph type="body" sz="quarter" idx="3"/>
          </p:nvPr>
        </p:nvSpPr>
        <p:spPr>
          <a:xfrm>
            <a:off x="4645025" y="486061"/>
            <a:ext cx="4041775" cy="639762"/>
          </a:xfrm>
        </p:spPr>
        <p:txBody>
          <a:bodyPr/>
          <a:lstStyle/>
          <a:p>
            <a:pPr algn="ctr"/>
            <a:r>
              <a:rPr lang="en-US" dirty="0" smtClean="0"/>
              <a:t>Growth Mindset</a:t>
            </a:r>
            <a:endParaRPr lang="en-US" dirty="0"/>
          </a:p>
        </p:txBody>
      </p:sp>
      <p:sp>
        <p:nvSpPr>
          <p:cNvPr id="11" name="Content Placeholder 10"/>
          <p:cNvSpPr>
            <a:spLocks noGrp="1"/>
          </p:cNvSpPr>
          <p:nvPr>
            <p:ph sz="quarter" idx="4"/>
          </p:nvPr>
        </p:nvSpPr>
        <p:spPr>
          <a:xfrm>
            <a:off x="4645025" y="1251128"/>
            <a:ext cx="4041775" cy="3951288"/>
          </a:xfrm>
        </p:spPr>
        <p:txBody>
          <a:bodyPr/>
          <a:lstStyle/>
          <a:p>
            <a:pPr marL="0" indent="0" algn="ctr">
              <a:buNone/>
            </a:pPr>
            <a:endParaRPr lang="en-US" dirty="0" smtClean="0"/>
          </a:p>
          <a:p>
            <a:pPr marL="0" indent="0" algn="ctr">
              <a:buNone/>
            </a:pPr>
            <a:r>
              <a:rPr lang="en-US" dirty="0" smtClean="0"/>
              <a:t>Likes challenges</a:t>
            </a:r>
          </a:p>
          <a:p>
            <a:pPr marL="0" indent="0" algn="ctr">
              <a:buNone/>
            </a:pPr>
            <a:endParaRPr lang="en-US" dirty="0" smtClean="0"/>
          </a:p>
          <a:p>
            <a:pPr marL="0" indent="0" algn="ctr">
              <a:buNone/>
            </a:pPr>
            <a:r>
              <a:rPr lang="en-US" dirty="0" smtClean="0"/>
              <a:t>Keeps going when things are hard</a:t>
            </a:r>
          </a:p>
          <a:p>
            <a:pPr marL="0" indent="0" algn="ctr">
              <a:buNone/>
            </a:pPr>
            <a:endParaRPr lang="en-US" dirty="0" smtClean="0"/>
          </a:p>
          <a:p>
            <a:pPr marL="0" indent="0" algn="ctr">
              <a:buNone/>
            </a:pPr>
            <a:r>
              <a:rPr lang="en-US" dirty="0" smtClean="0"/>
              <a:t>Effort = key to becoming good at something</a:t>
            </a:r>
          </a:p>
          <a:p>
            <a:endParaRPr lang="en-US" dirty="0"/>
          </a:p>
        </p:txBody>
      </p:sp>
      <p:sp>
        <p:nvSpPr>
          <p:cNvPr id="15" name="Up Arrow 14"/>
          <p:cNvSpPr/>
          <p:nvPr/>
        </p:nvSpPr>
        <p:spPr>
          <a:xfrm>
            <a:off x="5344138" y="4651729"/>
            <a:ext cx="2935976" cy="1732023"/>
          </a:xfrm>
          <a:prstGeom prst="upArrow">
            <a:avLst/>
          </a:prstGeom>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a:lstStyle/>
          <a:p>
            <a:pPr algn="ctr"/>
            <a:r>
              <a:rPr lang="en-US" dirty="0" smtClean="0"/>
              <a:t>Higher achievement</a:t>
            </a:r>
            <a:endParaRPr lang="en-US" dirty="0"/>
          </a:p>
        </p:txBody>
      </p:sp>
      <p:sp>
        <p:nvSpPr>
          <p:cNvPr id="16" name="Octagon 15"/>
          <p:cNvSpPr/>
          <p:nvPr/>
        </p:nvSpPr>
        <p:spPr>
          <a:xfrm>
            <a:off x="1373093" y="4651729"/>
            <a:ext cx="2160747" cy="1732024"/>
          </a:xfrm>
          <a:prstGeom prst="octagon">
            <a:avLst/>
          </a:prstGeom>
          <a:ln>
            <a:solidFill>
              <a:srgbClr val="000000"/>
            </a:solidFill>
          </a:ln>
        </p:spPr>
        <p:style>
          <a:lnRef idx="2">
            <a:schemeClr val="accent2">
              <a:shade val="50000"/>
            </a:schemeClr>
          </a:lnRef>
          <a:fillRef idx="1">
            <a:schemeClr val="accent2"/>
          </a:fillRef>
          <a:effectRef idx="0">
            <a:schemeClr val="accent2"/>
          </a:effectRef>
          <a:fontRef idx="minor">
            <a:schemeClr val="lt1"/>
          </a:fontRef>
        </p:style>
        <p:txBody>
          <a:bodyPr/>
          <a:lstStyle/>
          <a:p>
            <a:pPr algn="ctr"/>
            <a:endParaRPr lang="en-US" dirty="0" smtClean="0"/>
          </a:p>
          <a:p>
            <a:pPr algn="ctr"/>
            <a:r>
              <a:rPr lang="en-US" dirty="0" smtClean="0"/>
              <a:t>Lower achievement</a:t>
            </a:r>
            <a:endParaRPr lang="en-US" dirty="0"/>
          </a:p>
        </p:txBody>
      </p:sp>
    </p:spTree>
    <p:extLst>
      <p:ext uri="{BB962C8B-B14F-4D97-AF65-F5344CB8AC3E}">
        <p14:creationId xmlns:p14="http://schemas.microsoft.com/office/powerpoint/2010/main" xmlns="" val="11925393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AU" dirty="0" smtClean="0"/>
              <a:t>Mindset is malleable</a:t>
            </a:r>
            <a:br>
              <a:rPr lang="en-AU" dirty="0" smtClean="0"/>
            </a:br>
            <a:r>
              <a:rPr lang="en-AU" dirty="0" smtClean="0"/>
              <a:t>(Mueller &amp; </a:t>
            </a:r>
            <a:r>
              <a:rPr lang="en-AU" dirty="0" err="1" smtClean="0"/>
              <a:t>Dweck</a:t>
            </a:r>
            <a:r>
              <a:rPr lang="en-AU" dirty="0" smtClean="0"/>
              <a:t>, 1998).</a:t>
            </a:r>
            <a:br>
              <a:rPr lang="en-AU" dirty="0" smtClean="0"/>
            </a:br>
            <a:endParaRPr lang="en-US" dirty="0"/>
          </a:p>
        </p:txBody>
      </p:sp>
      <p:sp>
        <p:nvSpPr>
          <p:cNvPr id="3" name="Content Placeholder 2"/>
          <p:cNvSpPr>
            <a:spLocks noGrp="1"/>
          </p:cNvSpPr>
          <p:nvPr>
            <p:ph idx="1"/>
          </p:nvPr>
        </p:nvSpPr>
        <p:spPr>
          <a:xfrm>
            <a:off x="457200" y="1885071"/>
            <a:ext cx="8229600" cy="4241092"/>
          </a:xfrm>
        </p:spPr>
        <p:txBody>
          <a:bodyPr/>
          <a:lstStyle/>
          <a:p>
            <a:r>
              <a:rPr lang="en-AU" dirty="0" smtClean="0"/>
              <a:t>Mindsets are learned</a:t>
            </a:r>
          </a:p>
          <a:p>
            <a:r>
              <a:rPr lang="en-AU" dirty="0" smtClean="0"/>
              <a:t>Mindsets can be changed</a:t>
            </a:r>
          </a:p>
          <a:p>
            <a:r>
              <a:rPr lang="en-AU" dirty="0" smtClean="0"/>
              <a:t>Feedback influences mindset and achievement</a:t>
            </a:r>
          </a:p>
          <a:p>
            <a:pPr>
              <a:buNone/>
            </a:pPr>
            <a:endParaRPr lang="en-US" dirty="0"/>
          </a:p>
        </p:txBody>
      </p:sp>
      <p:pic>
        <p:nvPicPr>
          <p:cNvPr id="4" name="Picture 3"/>
          <p:cNvPicPr>
            <a:picLocks noChangeAspect="1"/>
          </p:cNvPicPr>
          <p:nvPr/>
        </p:nvPicPr>
        <p:blipFill>
          <a:blip r:embed="rId2"/>
          <a:stretch>
            <a:fillRect/>
          </a:stretch>
        </p:blipFill>
        <p:spPr>
          <a:xfrm>
            <a:off x="2950307" y="4178106"/>
            <a:ext cx="3246994" cy="2349304"/>
          </a:xfrm>
          <a:prstGeom prst="rect">
            <a:avLst/>
          </a:prstGeom>
        </p:spPr>
      </p:pic>
    </p:spTree>
    <p:extLst>
      <p:ext uri="{BB962C8B-B14F-4D97-AF65-F5344CB8AC3E}">
        <p14:creationId xmlns:p14="http://schemas.microsoft.com/office/powerpoint/2010/main" xmlns="" val="1826988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AU" dirty="0" smtClean="0"/>
              <a:t>‘Motivated Minds’ </a:t>
            </a:r>
            <a:br>
              <a:rPr lang="en-AU" dirty="0" smtClean="0"/>
            </a:br>
            <a:r>
              <a:rPr lang="en-AU" dirty="0" smtClean="0"/>
              <a:t>at </a:t>
            </a:r>
            <a:r>
              <a:rPr lang="en-AU" dirty="0"/>
              <a:t>La Salle Academy </a:t>
            </a:r>
          </a:p>
        </p:txBody>
      </p:sp>
      <p:sp>
        <p:nvSpPr>
          <p:cNvPr id="3" name="Content Placeholder 2"/>
          <p:cNvSpPr>
            <a:spLocks noGrp="1"/>
          </p:cNvSpPr>
          <p:nvPr>
            <p:ph idx="1"/>
          </p:nvPr>
        </p:nvSpPr>
        <p:spPr>
          <a:xfrm>
            <a:off x="457200" y="1600200"/>
            <a:ext cx="8229600" cy="4525963"/>
          </a:xfrm>
        </p:spPr>
        <p:txBody>
          <a:bodyPr>
            <a:normAutofit/>
          </a:bodyPr>
          <a:lstStyle/>
          <a:p>
            <a:endParaRPr lang="en-AU" dirty="0" smtClean="0"/>
          </a:p>
          <a:p>
            <a:r>
              <a:rPr lang="en-AU" dirty="0" smtClean="0"/>
              <a:t>Initial presentation in December 2013.</a:t>
            </a:r>
          </a:p>
          <a:p>
            <a:r>
              <a:rPr lang="en-AU" dirty="0" smtClean="0"/>
              <a:t>Follow up professional learning day in February 2014.</a:t>
            </a:r>
          </a:p>
          <a:p>
            <a:pPr marL="0" indent="0">
              <a:buNone/>
            </a:pPr>
            <a:endParaRPr lang="en-AU" dirty="0"/>
          </a:p>
        </p:txBody>
      </p:sp>
      <p:pic>
        <p:nvPicPr>
          <p:cNvPr id="4" name="Picture 3" descr="http://scotgraden.files.wordpress.com/2012/05/feedback.png"/>
          <p:cNvPicPr/>
          <p:nvPr/>
        </p:nvPicPr>
        <p:blipFill>
          <a:blip r:embed="rId2">
            <a:extLst>
              <a:ext uri="{28A0092B-C50C-407E-A947-70E740481C1C}">
                <a14:useLocalDpi xmlns:a14="http://schemas.microsoft.com/office/drawing/2010/main" xmlns="" val="0"/>
              </a:ext>
            </a:extLst>
          </a:blip>
          <a:srcRect/>
          <a:stretch>
            <a:fillRect/>
          </a:stretch>
        </p:blipFill>
        <p:spPr bwMode="auto">
          <a:xfrm>
            <a:off x="5910156" y="0"/>
            <a:ext cx="2861310" cy="2571115"/>
          </a:xfrm>
          <a:prstGeom prst="rect">
            <a:avLst/>
          </a:prstGeom>
          <a:noFill/>
          <a:ln>
            <a:noFill/>
          </a:ln>
        </p:spPr>
      </p:pic>
      <p:sp>
        <p:nvSpPr>
          <p:cNvPr id="5" name="TextBox 4"/>
          <p:cNvSpPr txBox="1"/>
          <p:nvPr/>
        </p:nvSpPr>
        <p:spPr>
          <a:xfrm>
            <a:off x="1524001" y="4120503"/>
            <a:ext cx="6129866" cy="1569660"/>
          </a:xfrm>
          <a:prstGeom prst="rect">
            <a:avLst/>
          </a:prstGeom>
          <a:solidFill>
            <a:srgbClr val="4F81BD"/>
          </a:solidFill>
          <a:ln>
            <a:solidFill>
              <a:srgbClr val="1F497D"/>
            </a:solidFill>
          </a:ln>
        </p:spPr>
        <p:txBody>
          <a:bodyPr wrap="square" rtlCol="0">
            <a:spAutoFit/>
          </a:bodyPr>
          <a:lstStyle/>
          <a:p>
            <a:pPr algn="ctr"/>
            <a:r>
              <a:rPr lang="en-AU" sz="3200" dirty="0" smtClean="0"/>
              <a:t>Staff decision to focus on feedback</a:t>
            </a:r>
          </a:p>
          <a:p>
            <a:pPr algn="ctr"/>
            <a:r>
              <a:rPr lang="en-US" sz="3200" b="0" i="0" dirty="0" smtClean="0">
                <a:latin typeface="Wingdings"/>
                <a:ea typeface="Wingdings"/>
                <a:cs typeface="Wingdings"/>
              </a:rPr>
              <a:t></a:t>
            </a:r>
            <a:r>
              <a:rPr lang="en-AU" sz="3200" dirty="0" smtClean="0"/>
              <a:t> </a:t>
            </a:r>
          </a:p>
          <a:p>
            <a:pPr algn="ctr"/>
            <a:r>
              <a:rPr lang="en-AU" sz="3200" dirty="0" smtClean="0"/>
              <a:t>12 research projects: </a:t>
            </a:r>
          </a:p>
        </p:txBody>
      </p:sp>
    </p:spTree>
    <p:extLst>
      <p:ext uri="{BB962C8B-B14F-4D97-AF65-F5344CB8AC3E}">
        <p14:creationId xmlns:p14="http://schemas.microsoft.com/office/powerpoint/2010/main" xmlns="" val="22672875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xmlns="" val="4065333548"/>
              </p:ext>
            </p:extLst>
          </p:nvPr>
        </p:nvGraphicFramePr>
        <p:xfrm>
          <a:off x="4393353" y="3630164"/>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p:nvPr>
            <p:extLst>
              <p:ext uri="{D42A27DB-BD31-4B8C-83A1-F6EECF244321}">
                <p14:modId xmlns:p14="http://schemas.microsoft.com/office/powerpoint/2010/main" xmlns="" val="3731040507"/>
              </p:ext>
            </p:extLst>
          </p:nvPr>
        </p:nvGraphicFramePr>
        <p:xfrm>
          <a:off x="4393353" y="605491"/>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p:nvPr>
            <p:extLst>
              <p:ext uri="{D42A27DB-BD31-4B8C-83A1-F6EECF244321}">
                <p14:modId xmlns:p14="http://schemas.microsoft.com/office/powerpoint/2010/main" xmlns="" val="3604373796"/>
              </p:ext>
            </p:extLst>
          </p:nvPr>
        </p:nvGraphicFramePr>
        <p:xfrm>
          <a:off x="0" y="605491"/>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p:cNvGraphicFramePr/>
          <p:nvPr>
            <p:extLst>
              <p:ext uri="{D42A27DB-BD31-4B8C-83A1-F6EECF244321}">
                <p14:modId xmlns:p14="http://schemas.microsoft.com/office/powerpoint/2010/main" xmlns="" val="2569847265"/>
              </p:ext>
            </p:extLst>
          </p:nvPr>
        </p:nvGraphicFramePr>
        <p:xfrm>
          <a:off x="60570" y="3736699"/>
          <a:ext cx="4572000" cy="27432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xmlns="" val="1592338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Salle’s Mindset Profile</a:t>
            </a:r>
            <a:endParaRPr lang="en-US" dirty="0"/>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l="24654" t="18849" r="20351" b="16467"/>
          <a:stretch>
            <a:fillRect/>
          </a:stretch>
        </p:blipFill>
        <p:spPr bwMode="auto">
          <a:xfrm>
            <a:off x="866440" y="1412776"/>
            <a:ext cx="7089936" cy="46884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866441" y="3629007"/>
            <a:ext cx="7089936" cy="923330"/>
          </a:xfrm>
          <a:prstGeom prst="rect">
            <a:avLst/>
          </a:prstGeom>
          <a:noFill/>
          <a:ln w="57150" cmpd="sng">
            <a:solidFill>
              <a:srgbClr val="FF0000"/>
            </a:solidFill>
          </a:ln>
        </p:spPr>
        <p:txBody>
          <a:bodyPr wrap="square" rtlCol="0">
            <a:spAutoFit/>
          </a:bodyPr>
          <a:lstStyle/>
          <a:p>
            <a:endParaRPr lang="en-US" dirty="0" smtClean="0"/>
          </a:p>
          <a:p>
            <a:endParaRPr lang="en-US" dirty="0"/>
          </a:p>
          <a:p>
            <a:endParaRPr lang="en-US" dirty="0"/>
          </a:p>
        </p:txBody>
      </p:sp>
    </p:spTree>
    <p:extLst>
      <p:ext uri="{BB962C8B-B14F-4D97-AF65-F5344CB8AC3E}">
        <p14:creationId xmlns:p14="http://schemas.microsoft.com/office/powerpoint/2010/main" xmlns="" val="11140760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Feedback strategies to encourage effort and build a growth mindset</a:t>
            </a:r>
            <a:endParaRPr lang="en-US" dirty="0"/>
          </a:p>
        </p:txBody>
      </p:sp>
      <p:sp>
        <p:nvSpPr>
          <p:cNvPr id="3" name="Content Placeholder 2"/>
          <p:cNvSpPr>
            <a:spLocks noGrp="1"/>
          </p:cNvSpPr>
          <p:nvPr>
            <p:ph sz="half" idx="1"/>
          </p:nvPr>
        </p:nvSpPr>
        <p:spPr>
          <a:xfrm>
            <a:off x="457199" y="1738002"/>
            <a:ext cx="8291513" cy="4361712"/>
          </a:xfrm>
        </p:spPr>
        <p:txBody>
          <a:bodyPr/>
          <a:lstStyle/>
          <a:p>
            <a:pPr lvl="1"/>
            <a:r>
              <a:rPr lang="en-US" dirty="0" smtClean="0"/>
              <a:t>Formative assessment practices need to be based on a teacher’s belief that all students can improve rather than the belief that students have fixed ability (Black and </a:t>
            </a:r>
            <a:r>
              <a:rPr lang="en-US" dirty="0" err="1" smtClean="0"/>
              <a:t>Wiliam</a:t>
            </a:r>
            <a:r>
              <a:rPr lang="en-US" dirty="0" smtClean="0"/>
              <a:t> 1988)</a:t>
            </a:r>
          </a:p>
          <a:p>
            <a:pPr lvl="1"/>
            <a:r>
              <a:rPr lang="en-US" dirty="0" smtClean="0"/>
              <a:t>Mastery based tasks and the importance of teacher feedback on progress and the effort associated with gaining mastery (</a:t>
            </a:r>
            <a:r>
              <a:rPr lang="en-US" dirty="0" err="1" smtClean="0"/>
              <a:t>Dweck</a:t>
            </a:r>
            <a:r>
              <a:rPr lang="en-US" dirty="0" smtClean="0"/>
              <a:t>, 2010) </a:t>
            </a:r>
          </a:p>
          <a:p>
            <a:pPr lvl="1"/>
            <a:r>
              <a:rPr lang="en-US" dirty="0" smtClean="0"/>
              <a:t>Feedback on growth and progress over time (Masters, 2013)</a:t>
            </a:r>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a:buNone/>
            </a:pPr>
            <a:endParaRPr lang="en-US" dirty="0"/>
          </a:p>
        </p:txBody>
      </p:sp>
      <p:sp>
        <p:nvSpPr>
          <p:cNvPr id="5" name="TextBox 4"/>
          <p:cNvSpPr txBox="1"/>
          <p:nvPr/>
        </p:nvSpPr>
        <p:spPr>
          <a:xfrm>
            <a:off x="1911672" y="5373858"/>
            <a:ext cx="5239780" cy="553998"/>
          </a:xfrm>
          <a:prstGeom prst="rect">
            <a:avLst/>
          </a:prstGeom>
          <a:solidFill>
            <a:srgbClr val="4F81BD"/>
          </a:solidFill>
          <a:ln>
            <a:solidFill>
              <a:srgbClr val="1F497D"/>
            </a:solidFill>
          </a:ln>
        </p:spPr>
        <p:txBody>
          <a:bodyPr wrap="square" rtlCol="0">
            <a:spAutoFit/>
          </a:bodyPr>
          <a:lstStyle/>
          <a:p>
            <a:pPr algn="ctr"/>
            <a:r>
              <a:rPr lang="en-US" sz="3000" dirty="0" err="1" smtClean="0"/>
              <a:t>Emphasising</a:t>
            </a:r>
            <a:r>
              <a:rPr lang="en-US" sz="3000" dirty="0" smtClean="0"/>
              <a:t> growth and effort</a:t>
            </a:r>
          </a:p>
        </p:txBody>
      </p:sp>
    </p:spTree>
    <p:extLst>
      <p:ext uri="{BB962C8B-B14F-4D97-AF65-F5344CB8AC3E}">
        <p14:creationId xmlns:p14="http://schemas.microsoft.com/office/powerpoint/2010/main" xmlns="" val="39281140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1024</TotalTime>
  <Words>1475</Words>
  <Application>Microsoft Office PowerPoint</Application>
  <PresentationFormat>On-screen Show (4:3)</PresentationFormat>
  <Paragraphs>191</Paragraphs>
  <Slides>33</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5" baseType="lpstr">
      <vt:lpstr>Office Theme</vt:lpstr>
      <vt:lpstr>Document</vt:lpstr>
      <vt:lpstr>Using feedback to build a growth mindset</vt:lpstr>
      <vt:lpstr>Session overview</vt:lpstr>
      <vt:lpstr>Mindset: Fixed vs. Growth  (Carol Dweck, 2006, 2007) </vt:lpstr>
      <vt:lpstr>Slide 4</vt:lpstr>
      <vt:lpstr>Mindset is malleable (Mueller &amp; Dweck, 1998). </vt:lpstr>
      <vt:lpstr>‘Motivated Minds’  at La Salle Academy </vt:lpstr>
      <vt:lpstr>Slide 7</vt:lpstr>
      <vt:lpstr>La Salle’s Mindset Profile</vt:lpstr>
      <vt:lpstr>Feedback strategies to encourage effort and build a growth mindset</vt:lpstr>
      <vt:lpstr>Feedback strategies that emphasised growth and effort</vt:lpstr>
      <vt:lpstr>Development of projects</vt:lpstr>
      <vt:lpstr>Project content</vt:lpstr>
      <vt:lpstr>Data collection</vt:lpstr>
      <vt:lpstr>Slide 14</vt:lpstr>
      <vt:lpstr>English</vt:lpstr>
      <vt:lpstr>English</vt:lpstr>
      <vt:lpstr>English</vt:lpstr>
      <vt:lpstr>English</vt:lpstr>
      <vt:lpstr>English</vt:lpstr>
      <vt:lpstr>English</vt:lpstr>
      <vt:lpstr>Slide 21</vt:lpstr>
      <vt:lpstr>TAS</vt:lpstr>
      <vt:lpstr>TAS</vt:lpstr>
      <vt:lpstr>TAS</vt:lpstr>
      <vt:lpstr>TAS</vt:lpstr>
      <vt:lpstr>Slide 26</vt:lpstr>
      <vt:lpstr>Slide 27</vt:lpstr>
      <vt:lpstr>TAS</vt:lpstr>
      <vt:lpstr>Slide 29</vt:lpstr>
      <vt:lpstr>TAS</vt:lpstr>
      <vt:lpstr>TAS</vt:lpstr>
      <vt:lpstr>Slide 32</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feedback to build a growth mindset</dc:title>
  <dc:creator>Hillary</dc:creator>
  <cp:lastModifiedBy>jmitchel</cp:lastModifiedBy>
  <cp:revision>146</cp:revision>
  <dcterms:created xsi:type="dcterms:W3CDTF">2015-05-10T03:02:59Z</dcterms:created>
  <dcterms:modified xsi:type="dcterms:W3CDTF">2015-05-18T01:28:46Z</dcterms:modified>
</cp:coreProperties>
</file>