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sldIdLst>
    <p:sldId id="256" r:id="rId2"/>
    <p:sldId id="257" r:id="rId3"/>
    <p:sldId id="258" r:id="rId4"/>
    <p:sldId id="259" r:id="rId5"/>
    <p:sldId id="260" r:id="rId6"/>
    <p:sldId id="289" r:id="rId7"/>
    <p:sldId id="279" r:id="rId8"/>
    <p:sldId id="262" r:id="rId9"/>
    <p:sldId id="291" r:id="rId10"/>
    <p:sldId id="275" r:id="rId11"/>
    <p:sldId id="272" r:id="rId12"/>
    <p:sldId id="290" r:id="rId13"/>
    <p:sldId id="264" r:id="rId14"/>
    <p:sldId id="273" r:id="rId15"/>
    <p:sldId id="274" r:id="rId16"/>
    <p:sldId id="288" r:id="rId17"/>
    <p:sldId id="277" r:id="rId18"/>
    <p:sldId id="280" r:id="rId19"/>
    <p:sldId id="292"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Maths%20Tracker%20APS\The+Guide%2527s+Maths+Tracker+Template+V4.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AU" dirty="0" smtClean="0"/>
              <a:t>Year </a:t>
            </a:r>
            <a:r>
              <a:rPr lang="en-AU" dirty="0"/>
              <a:t>4 Grade Summary for Semester 2 2014</a:t>
            </a:r>
          </a:p>
        </c:rich>
      </c:tx>
      <c:layout>
        <c:manualLayout>
          <c:xMode val="edge"/>
          <c:yMode val="edge"/>
          <c:x val="0.25014249542934336"/>
          <c:y val="1.8565188663247943E-2"/>
        </c:manualLayout>
      </c:layout>
      <c:overlay val="1"/>
      <c:spPr>
        <a:noFill/>
        <a:ln w="25400">
          <a:noFill/>
        </a:ln>
      </c:spPr>
    </c:title>
    <c:autoTitleDeleted val="0"/>
    <c:plotArea>
      <c:layout>
        <c:manualLayout>
          <c:layoutTarget val="inner"/>
          <c:xMode val="edge"/>
          <c:yMode val="edge"/>
          <c:x val="0.10517815972984888"/>
          <c:y val="0.1744471744471745"/>
          <c:w val="0.87216966299059329"/>
          <c:h val="0.58722358722358725"/>
        </c:manualLayout>
      </c:layout>
      <c:barChart>
        <c:barDir val="col"/>
        <c:grouping val="clustered"/>
        <c:varyColors val="0"/>
        <c:ser>
          <c:idx val="0"/>
          <c:order val="0"/>
          <c:tx>
            <c:strRef>
              <c:f>Chart!$B$1</c:f>
              <c:strCache>
                <c:ptCount val="1"/>
                <c:pt idx="0">
                  <c:v>A</c:v>
                </c:pt>
              </c:strCache>
            </c:strRef>
          </c:tx>
          <c:spPr>
            <a:solidFill>
              <a:srgbClr val="9999FF"/>
            </a:solidFill>
            <a:ln w="12700">
              <a:solidFill>
                <a:srgbClr val="000000"/>
              </a:solidFill>
              <a:prstDash val="solid"/>
            </a:ln>
          </c:spPr>
          <c:invertIfNegative val="0"/>
          <c:cat>
            <c:strRef>
              <c:f>Chart!$A$2:$A$5</c:f>
              <c:strCache>
                <c:ptCount val="4"/>
                <c:pt idx="0">
                  <c:v>1 Number and Algebra</c:v>
                </c:pt>
                <c:pt idx="1">
                  <c:v>2 Measurement and Geometry</c:v>
                </c:pt>
                <c:pt idx="2">
                  <c:v>3 Statistics and Probability</c:v>
                </c:pt>
                <c:pt idx="3">
                  <c:v>4 Overall</c:v>
                </c:pt>
              </c:strCache>
            </c:strRef>
          </c:cat>
          <c:val>
            <c:numRef>
              <c:f>Chart!$B$2:$B$5</c:f>
              <c:numCache>
                <c:formatCode>General</c:formatCode>
                <c:ptCount val="4"/>
                <c:pt idx="0">
                  <c:v>11</c:v>
                </c:pt>
                <c:pt idx="1">
                  <c:v>10</c:v>
                </c:pt>
                <c:pt idx="2">
                  <c:v>14</c:v>
                </c:pt>
                <c:pt idx="3">
                  <c:v>12</c:v>
                </c:pt>
              </c:numCache>
            </c:numRef>
          </c:val>
        </c:ser>
        <c:ser>
          <c:idx val="1"/>
          <c:order val="1"/>
          <c:tx>
            <c:strRef>
              <c:f>Chart!$C$1</c:f>
              <c:strCache>
                <c:ptCount val="1"/>
                <c:pt idx="0">
                  <c:v>B</c:v>
                </c:pt>
              </c:strCache>
            </c:strRef>
          </c:tx>
          <c:invertIfNegative val="0"/>
          <c:cat>
            <c:strRef>
              <c:f>Chart!$A$2:$A$5</c:f>
              <c:strCache>
                <c:ptCount val="4"/>
                <c:pt idx="0">
                  <c:v>1 Number and Algebra</c:v>
                </c:pt>
                <c:pt idx="1">
                  <c:v>2 Measurement and Geometry</c:v>
                </c:pt>
                <c:pt idx="2">
                  <c:v>3 Statistics and Probability</c:v>
                </c:pt>
                <c:pt idx="3">
                  <c:v>4 Overall</c:v>
                </c:pt>
              </c:strCache>
            </c:strRef>
          </c:cat>
          <c:val>
            <c:numRef>
              <c:f>Chart!$C$2:$C$5</c:f>
              <c:numCache>
                <c:formatCode>General</c:formatCode>
                <c:ptCount val="4"/>
                <c:pt idx="0">
                  <c:v>20</c:v>
                </c:pt>
                <c:pt idx="1">
                  <c:v>21</c:v>
                </c:pt>
                <c:pt idx="2">
                  <c:v>21</c:v>
                </c:pt>
                <c:pt idx="3">
                  <c:v>20</c:v>
                </c:pt>
              </c:numCache>
            </c:numRef>
          </c:val>
        </c:ser>
        <c:ser>
          <c:idx val="2"/>
          <c:order val="2"/>
          <c:tx>
            <c:strRef>
              <c:f>Chart!$D$1</c:f>
              <c:strCache>
                <c:ptCount val="1"/>
                <c:pt idx="0">
                  <c:v>C</c:v>
                </c:pt>
              </c:strCache>
            </c:strRef>
          </c:tx>
          <c:invertIfNegative val="0"/>
          <c:cat>
            <c:strRef>
              <c:f>Chart!$A$2:$A$5</c:f>
              <c:strCache>
                <c:ptCount val="4"/>
                <c:pt idx="0">
                  <c:v>1 Number and Algebra</c:v>
                </c:pt>
                <c:pt idx="1">
                  <c:v>2 Measurement and Geometry</c:v>
                </c:pt>
                <c:pt idx="2">
                  <c:v>3 Statistics and Probability</c:v>
                </c:pt>
                <c:pt idx="3">
                  <c:v>4 Overall</c:v>
                </c:pt>
              </c:strCache>
            </c:strRef>
          </c:cat>
          <c:val>
            <c:numRef>
              <c:f>Chart!$D$2:$D$5</c:f>
              <c:numCache>
                <c:formatCode>General</c:formatCode>
                <c:ptCount val="4"/>
                <c:pt idx="0">
                  <c:v>15</c:v>
                </c:pt>
                <c:pt idx="1">
                  <c:v>15</c:v>
                </c:pt>
                <c:pt idx="2">
                  <c:v>14</c:v>
                </c:pt>
                <c:pt idx="3">
                  <c:v>16</c:v>
                </c:pt>
              </c:numCache>
            </c:numRef>
          </c:val>
        </c:ser>
        <c:ser>
          <c:idx val="3"/>
          <c:order val="3"/>
          <c:tx>
            <c:strRef>
              <c:f>Chart!$E$1</c:f>
              <c:strCache>
                <c:ptCount val="1"/>
                <c:pt idx="0">
                  <c:v>D</c:v>
                </c:pt>
              </c:strCache>
            </c:strRef>
          </c:tx>
          <c:invertIfNegative val="0"/>
          <c:cat>
            <c:strRef>
              <c:f>Chart!$A$2:$A$5</c:f>
              <c:strCache>
                <c:ptCount val="4"/>
                <c:pt idx="0">
                  <c:v>1 Number and Algebra</c:v>
                </c:pt>
                <c:pt idx="1">
                  <c:v>2 Measurement and Geometry</c:v>
                </c:pt>
                <c:pt idx="2">
                  <c:v>3 Statistics and Probability</c:v>
                </c:pt>
                <c:pt idx="3">
                  <c:v>4 Overall</c:v>
                </c:pt>
              </c:strCache>
            </c:strRef>
          </c:cat>
          <c:val>
            <c:numRef>
              <c:f>Chart!$E$2:$E$5</c:f>
              <c:numCache>
                <c:formatCode>General</c:formatCode>
                <c:ptCount val="4"/>
                <c:pt idx="0">
                  <c:v>5</c:v>
                </c:pt>
                <c:pt idx="1">
                  <c:v>5</c:v>
                </c:pt>
                <c:pt idx="2">
                  <c:v>1</c:v>
                </c:pt>
                <c:pt idx="3">
                  <c:v>3</c:v>
                </c:pt>
              </c:numCache>
            </c:numRef>
          </c:val>
        </c:ser>
        <c:ser>
          <c:idx val="4"/>
          <c:order val="4"/>
          <c:tx>
            <c:strRef>
              <c:f>Chart!$F$1</c:f>
              <c:strCache>
                <c:ptCount val="1"/>
                <c:pt idx="0">
                  <c:v>E</c:v>
                </c:pt>
              </c:strCache>
            </c:strRef>
          </c:tx>
          <c:invertIfNegative val="0"/>
          <c:cat>
            <c:strRef>
              <c:f>Chart!$A$2:$A$5</c:f>
              <c:strCache>
                <c:ptCount val="4"/>
                <c:pt idx="0">
                  <c:v>1 Number and Algebra</c:v>
                </c:pt>
                <c:pt idx="1">
                  <c:v>2 Measurement and Geometry</c:v>
                </c:pt>
                <c:pt idx="2">
                  <c:v>3 Statistics and Probability</c:v>
                </c:pt>
                <c:pt idx="3">
                  <c:v>4 Overall</c:v>
                </c:pt>
              </c:strCache>
            </c:strRef>
          </c:cat>
          <c:val>
            <c:numRef>
              <c:f>Chart!$F$2:$F$5</c:f>
              <c:numCache>
                <c:formatCode>General</c:formatCode>
                <c:ptCount val="4"/>
                <c:pt idx="2">
                  <c:v>1</c:v>
                </c:pt>
              </c:numCache>
            </c:numRef>
          </c:val>
        </c:ser>
        <c:dLbls>
          <c:showLegendKey val="0"/>
          <c:showVal val="0"/>
          <c:showCatName val="0"/>
          <c:showSerName val="0"/>
          <c:showPercent val="0"/>
          <c:showBubbleSize val="0"/>
        </c:dLbls>
        <c:gapWidth val="150"/>
        <c:axId val="105154432"/>
        <c:axId val="105155968"/>
      </c:barChart>
      <c:catAx>
        <c:axId val="1051544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5155968"/>
        <c:crosses val="autoZero"/>
        <c:auto val="1"/>
        <c:lblAlgn val="ctr"/>
        <c:lblOffset val="100"/>
        <c:tickLblSkip val="1"/>
        <c:tickMarkSkip val="1"/>
        <c:noMultiLvlLbl val="0"/>
      </c:catAx>
      <c:valAx>
        <c:axId val="105155968"/>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AU"/>
                  <a:t>Number of Students</a:t>
                </a:r>
              </a:p>
            </c:rich>
          </c:tx>
          <c:layout>
            <c:manualLayout>
              <c:xMode val="edge"/>
              <c:yMode val="edge"/>
              <c:x val="2.5890035151098844E-2"/>
              <c:y val="0.309582308998705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5154432"/>
        <c:crosses val="autoZero"/>
        <c:crossBetween val="between"/>
        <c:majorUnit val="1"/>
      </c:valAx>
      <c:spPr>
        <a:noFill/>
        <a:ln w="12700">
          <a:solidFill>
            <a:srgbClr val="808080"/>
          </a:solidFill>
          <a:prstDash val="solid"/>
        </a:ln>
      </c:spPr>
    </c:plotArea>
    <c:legend>
      <c:legendPos val="b"/>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0A002-A920-492B-A42F-056FD1712C6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0F208C6C-73C4-4574-A028-16E2B947EB43}">
      <dgm:prSet phldrT="[Text]"/>
      <dgm:spPr/>
      <dgm:t>
        <a:bodyPr/>
        <a:lstStyle/>
        <a:p>
          <a:r>
            <a:rPr lang="en-AU" dirty="0" smtClean="0"/>
            <a:t>Teaching</a:t>
          </a:r>
          <a:endParaRPr lang="en-AU" dirty="0"/>
        </a:p>
      </dgm:t>
    </dgm:pt>
    <dgm:pt modelId="{C866E057-F9F7-4EE4-B299-031FF1037425}" type="parTrans" cxnId="{AEF73EA5-D9BB-42D3-9692-C4BD7604D7E4}">
      <dgm:prSet/>
      <dgm:spPr/>
      <dgm:t>
        <a:bodyPr/>
        <a:lstStyle/>
        <a:p>
          <a:endParaRPr lang="en-AU"/>
        </a:p>
      </dgm:t>
    </dgm:pt>
    <dgm:pt modelId="{5470ABD5-D6E3-4827-849A-DC31A114E63B}" type="sibTrans" cxnId="{AEF73EA5-D9BB-42D3-9692-C4BD7604D7E4}">
      <dgm:prSet/>
      <dgm:spPr/>
      <dgm:t>
        <a:bodyPr/>
        <a:lstStyle/>
        <a:p>
          <a:endParaRPr lang="en-AU"/>
        </a:p>
      </dgm:t>
    </dgm:pt>
    <dgm:pt modelId="{FE5A01BC-8C02-4CDC-A9C8-77F77FFBF5A9}">
      <dgm:prSet phldrT="[Text]"/>
      <dgm:spPr/>
      <dgm:t>
        <a:bodyPr/>
        <a:lstStyle/>
        <a:p>
          <a:r>
            <a:rPr lang="en-AU" dirty="0" smtClean="0"/>
            <a:t>Assessment</a:t>
          </a:r>
          <a:endParaRPr lang="en-AU" dirty="0"/>
        </a:p>
      </dgm:t>
    </dgm:pt>
    <dgm:pt modelId="{06775804-8EFE-480A-8CCC-EC87D82C6D1C}" type="parTrans" cxnId="{6E38D987-8CE0-48A9-9292-2DECA5D46EB1}">
      <dgm:prSet/>
      <dgm:spPr/>
      <dgm:t>
        <a:bodyPr/>
        <a:lstStyle/>
        <a:p>
          <a:endParaRPr lang="en-AU"/>
        </a:p>
      </dgm:t>
    </dgm:pt>
    <dgm:pt modelId="{296443A6-FAD3-4809-B6A5-D14CCC9931D3}" type="sibTrans" cxnId="{6E38D987-8CE0-48A9-9292-2DECA5D46EB1}">
      <dgm:prSet/>
      <dgm:spPr/>
      <dgm:t>
        <a:bodyPr/>
        <a:lstStyle/>
        <a:p>
          <a:endParaRPr lang="en-AU"/>
        </a:p>
      </dgm:t>
    </dgm:pt>
    <dgm:pt modelId="{D1A68F60-4A1E-488C-BAB4-32AB8E22224C}">
      <dgm:prSet phldrT="[Text]"/>
      <dgm:spPr/>
      <dgm:t>
        <a:bodyPr/>
        <a:lstStyle/>
        <a:p>
          <a:r>
            <a:rPr lang="en-AU" dirty="0" smtClean="0"/>
            <a:t>Planning</a:t>
          </a:r>
          <a:endParaRPr lang="en-AU" dirty="0"/>
        </a:p>
      </dgm:t>
    </dgm:pt>
    <dgm:pt modelId="{7E335DDC-1101-4890-A62A-215A9621F8C7}" type="parTrans" cxnId="{557F55FB-5753-424C-B325-2C6DD9459ED1}">
      <dgm:prSet/>
      <dgm:spPr/>
      <dgm:t>
        <a:bodyPr/>
        <a:lstStyle/>
        <a:p>
          <a:endParaRPr lang="en-AU"/>
        </a:p>
      </dgm:t>
    </dgm:pt>
    <dgm:pt modelId="{4554BF98-1A2C-4C1C-9CF2-2E76A337E146}" type="sibTrans" cxnId="{557F55FB-5753-424C-B325-2C6DD9459ED1}">
      <dgm:prSet/>
      <dgm:spPr/>
      <dgm:t>
        <a:bodyPr/>
        <a:lstStyle/>
        <a:p>
          <a:endParaRPr lang="en-AU"/>
        </a:p>
      </dgm:t>
    </dgm:pt>
    <dgm:pt modelId="{91CCFE34-F8A0-4FFE-8189-43114C6D4F98}" type="pres">
      <dgm:prSet presAssocID="{4C70A002-A920-492B-A42F-056FD1712C60}" presName="cycle" presStyleCnt="0">
        <dgm:presLayoutVars>
          <dgm:dir/>
          <dgm:resizeHandles val="exact"/>
        </dgm:presLayoutVars>
      </dgm:prSet>
      <dgm:spPr/>
      <dgm:t>
        <a:bodyPr/>
        <a:lstStyle/>
        <a:p>
          <a:endParaRPr lang="en-AU"/>
        </a:p>
      </dgm:t>
    </dgm:pt>
    <dgm:pt modelId="{D424C25C-1EA8-4A27-AB64-9E50CA866C65}" type="pres">
      <dgm:prSet presAssocID="{0F208C6C-73C4-4574-A028-16E2B947EB43}" presName="dummy" presStyleCnt="0"/>
      <dgm:spPr/>
    </dgm:pt>
    <dgm:pt modelId="{0E1F51FE-6EB1-42CF-A1C8-FE94D590811D}" type="pres">
      <dgm:prSet presAssocID="{0F208C6C-73C4-4574-A028-16E2B947EB43}" presName="node" presStyleLbl="revTx" presStyleIdx="0" presStyleCnt="3">
        <dgm:presLayoutVars>
          <dgm:bulletEnabled val="1"/>
        </dgm:presLayoutVars>
      </dgm:prSet>
      <dgm:spPr/>
      <dgm:t>
        <a:bodyPr/>
        <a:lstStyle/>
        <a:p>
          <a:endParaRPr lang="en-AU"/>
        </a:p>
      </dgm:t>
    </dgm:pt>
    <dgm:pt modelId="{351B19CC-45B0-41E1-A7A0-D5A82A3B343C}" type="pres">
      <dgm:prSet presAssocID="{5470ABD5-D6E3-4827-849A-DC31A114E63B}" presName="sibTrans" presStyleLbl="node1" presStyleIdx="0" presStyleCnt="3"/>
      <dgm:spPr/>
      <dgm:t>
        <a:bodyPr/>
        <a:lstStyle/>
        <a:p>
          <a:endParaRPr lang="en-AU"/>
        </a:p>
      </dgm:t>
    </dgm:pt>
    <dgm:pt modelId="{1F8082AF-C37D-4495-90B0-AC149962FCCA}" type="pres">
      <dgm:prSet presAssocID="{FE5A01BC-8C02-4CDC-A9C8-77F77FFBF5A9}" presName="dummy" presStyleCnt="0"/>
      <dgm:spPr/>
    </dgm:pt>
    <dgm:pt modelId="{1954332A-BF3B-48D8-9DF3-6E84DCA536D0}" type="pres">
      <dgm:prSet presAssocID="{FE5A01BC-8C02-4CDC-A9C8-77F77FFBF5A9}" presName="node" presStyleLbl="revTx" presStyleIdx="1" presStyleCnt="3">
        <dgm:presLayoutVars>
          <dgm:bulletEnabled val="1"/>
        </dgm:presLayoutVars>
      </dgm:prSet>
      <dgm:spPr/>
      <dgm:t>
        <a:bodyPr/>
        <a:lstStyle/>
        <a:p>
          <a:endParaRPr lang="en-AU"/>
        </a:p>
      </dgm:t>
    </dgm:pt>
    <dgm:pt modelId="{1706A4EB-65BF-4774-86BC-FF247BF6A2AE}" type="pres">
      <dgm:prSet presAssocID="{296443A6-FAD3-4809-B6A5-D14CCC9931D3}" presName="sibTrans" presStyleLbl="node1" presStyleIdx="1" presStyleCnt="3"/>
      <dgm:spPr/>
      <dgm:t>
        <a:bodyPr/>
        <a:lstStyle/>
        <a:p>
          <a:endParaRPr lang="en-AU"/>
        </a:p>
      </dgm:t>
    </dgm:pt>
    <dgm:pt modelId="{6BF23E7B-1740-4863-B427-3F943ADA959B}" type="pres">
      <dgm:prSet presAssocID="{D1A68F60-4A1E-488C-BAB4-32AB8E22224C}" presName="dummy" presStyleCnt="0"/>
      <dgm:spPr/>
    </dgm:pt>
    <dgm:pt modelId="{989CD1A2-500B-446F-9652-617E94951931}" type="pres">
      <dgm:prSet presAssocID="{D1A68F60-4A1E-488C-BAB4-32AB8E22224C}" presName="node" presStyleLbl="revTx" presStyleIdx="2" presStyleCnt="3">
        <dgm:presLayoutVars>
          <dgm:bulletEnabled val="1"/>
        </dgm:presLayoutVars>
      </dgm:prSet>
      <dgm:spPr/>
      <dgm:t>
        <a:bodyPr/>
        <a:lstStyle/>
        <a:p>
          <a:endParaRPr lang="en-AU"/>
        </a:p>
      </dgm:t>
    </dgm:pt>
    <dgm:pt modelId="{368C6762-9261-44CA-BE7A-1B8D3FFA68B5}" type="pres">
      <dgm:prSet presAssocID="{4554BF98-1A2C-4C1C-9CF2-2E76A337E146}" presName="sibTrans" presStyleLbl="node1" presStyleIdx="2" presStyleCnt="3"/>
      <dgm:spPr/>
      <dgm:t>
        <a:bodyPr/>
        <a:lstStyle/>
        <a:p>
          <a:endParaRPr lang="en-AU"/>
        </a:p>
      </dgm:t>
    </dgm:pt>
  </dgm:ptLst>
  <dgm:cxnLst>
    <dgm:cxn modelId="{63EEE351-180D-4E3B-A345-70A9D8454A4A}" type="presOf" srcId="{5470ABD5-D6E3-4827-849A-DC31A114E63B}" destId="{351B19CC-45B0-41E1-A7A0-D5A82A3B343C}" srcOrd="0" destOrd="0" presId="urn:microsoft.com/office/officeart/2005/8/layout/cycle1"/>
    <dgm:cxn modelId="{557F55FB-5753-424C-B325-2C6DD9459ED1}" srcId="{4C70A002-A920-492B-A42F-056FD1712C60}" destId="{D1A68F60-4A1E-488C-BAB4-32AB8E22224C}" srcOrd="2" destOrd="0" parTransId="{7E335DDC-1101-4890-A62A-215A9621F8C7}" sibTransId="{4554BF98-1A2C-4C1C-9CF2-2E76A337E146}"/>
    <dgm:cxn modelId="{31F4032C-1194-4454-9A63-9C5108FD8588}" type="presOf" srcId="{D1A68F60-4A1E-488C-BAB4-32AB8E22224C}" destId="{989CD1A2-500B-446F-9652-617E94951931}" srcOrd="0" destOrd="0" presId="urn:microsoft.com/office/officeart/2005/8/layout/cycle1"/>
    <dgm:cxn modelId="{0E8D8554-029A-41A6-9B47-66FC2D8D8BEE}" type="presOf" srcId="{4554BF98-1A2C-4C1C-9CF2-2E76A337E146}" destId="{368C6762-9261-44CA-BE7A-1B8D3FFA68B5}" srcOrd="0" destOrd="0" presId="urn:microsoft.com/office/officeart/2005/8/layout/cycle1"/>
    <dgm:cxn modelId="{09F3FDD3-CC23-4154-BB66-6328E58C2EC3}" type="presOf" srcId="{4C70A002-A920-492B-A42F-056FD1712C60}" destId="{91CCFE34-F8A0-4FFE-8189-43114C6D4F98}" srcOrd="0" destOrd="0" presId="urn:microsoft.com/office/officeart/2005/8/layout/cycle1"/>
    <dgm:cxn modelId="{6E38D987-8CE0-48A9-9292-2DECA5D46EB1}" srcId="{4C70A002-A920-492B-A42F-056FD1712C60}" destId="{FE5A01BC-8C02-4CDC-A9C8-77F77FFBF5A9}" srcOrd="1" destOrd="0" parTransId="{06775804-8EFE-480A-8CCC-EC87D82C6D1C}" sibTransId="{296443A6-FAD3-4809-B6A5-D14CCC9931D3}"/>
    <dgm:cxn modelId="{1C507406-31E4-42AE-A857-BE9F00DC2FBB}" type="presOf" srcId="{0F208C6C-73C4-4574-A028-16E2B947EB43}" destId="{0E1F51FE-6EB1-42CF-A1C8-FE94D590811D}" srcOrd="0" destOrd="0" presId="urn:microsoft.com/office/officeart/2005/8/layout/cycle1"/>
    <dgm:cxn modelId="{198B6769-CE8C-48B5-B4FD-36A2B53A67B1}" type="presOf" srcId="{296443A6-FAD3-4809-B6A5-D14CCC9931D3}" destId="{1706A4EB-65BF-4774-86BC-FF247BF6A2AE}" srcOrd="0" destOrd="0" presId="urn:microsoft.com/office/officeart/2005/8/layout/cycle1"/>
    <dgm:cxn modelId="{2A30C52D-AAD7-41B0-AE9C-00DF4C654F30}" type="presOf" srcId="{FE5A01BC-8C02-4CDC-A9C8-77F77FFBF5A9}" destId="{1954332A-BF3B-48D8-9DF3-6E84DCA536D0}" srcOrd="0" destOrd="0" presId="urn:microsoft.com/office/officeart/2005/8/layout/cycle1"/>
    <dgm:cxn modelId="{AEF73EA5-D9BB-42D3-9692-C4BD7604D7E4}" srcId="{4C70A002-A920-492B-A42F-056FD1712C60}" destId="{0F208C6C-73C4-4574-A028-16E2B947EB43}" srcOrd="0" destOrd="0" parTransId="{C866E057-F9F7-4EE4-B299-031FF1037425}" sibTransId="{5470ABD5-D6E3-4827-849A-DC31A114E63B}"/>
    <dgm:cxn modelId="{EB00ED63-CCEE-4109-910C-617E5F2B6411}" type="presParOf" srcId="{91CCFE34-F8A0-4FFE-8189-43114C6D4F98}" destId="{D424C25C-1EA8-4A27-AB64-9E50CA866C65}" srcOrd="0" destOrd="0" presId="urn:microsoft.com/office/officeart/2005/8/layout/cycle1"/>
    <dgm:cxn modelId="{0CD25C96-DFD1-41D3-B066-629801DD4FBE}" type="presParOf" srcId="{91CCFE34-F8A0-4FFE-8189-43114C6D4F98}" destId="{0E1F51FE-6EB1-42CF-A1C8-FE94D590811D}" srcOrd="1" destOrd="0" presId="urn:microsoft.com/office/officeart/2005/8/layout/cycle1"/>
    <dgm:cxn modelId="{4CA2B6F3-E9AD-42EB-8FEF-53EB8AD91A6D}" type="presParOf" srcId="{91CCFE34-F8A0-4FFE-8189-43114C6D4F98}" destId="{351B19CC-45B0-41E1-A7A0-D5A82A3B343C}" srcOrd="2" destOrd="0" presId="urn:microsoft.com/office/officeart/2005/8/layout/cycle1"/>
    <dgm:cxn modelId="{16B2D452-A97F-40B8-93B2-68BE7A9DF8AD}" type="presParOf" srcId="{91CCFE34-F8A0-4FFE-8189-43114C6D4F98}" destId="{1F8082AF-C37D-4495-90B0-AC149962FCCA}" srcOrd="3" destOrd="0" presId="urn:microsoft.com/office/officeart/2005/8/layout/cycle1"/>
    <dgm:cxn modelId="{1CAE297E-4CCF-4E6F-96B5-D6455C0F9B13}" type="presParOf" srcId="{91CCFE34-F8A0-4FFE-8189-43114C6D4F98}" destId="{1954332A-BF3B-48D8-9DF3-6E84DCA536D0}" srcOrd="4" destOrd="0" presId="urn:microsoft.com/office/officeart/2005/8/layout/cycle1"/>
    <dgm:cxn modelId="{1EF91D82-63DD-4912-B795-22432E6C4760}" type="presParOf" srcId="{91CCFE34-F8A0-4FFE-8189-43114C6D4F98}" destId="{1706A4EB-65BF-4774-86BC-FF247BF6A2AE}" srcOrd="5" destOrd="0" presId="urn:microsoft.com/office/officeart/2005/8/layout/cycle1"/>
    <dgm:cxn modelId="{CA86B4C6-B90B-4CCA-985A-B2728BF6F675}" type="presParOf" srcId="{91CCFE34-F8A0-4FFE-8189-43114C6D4F98}" destId="{6BF23E7B-1740-4863-B427-3F943ADA959B}" srcOrd="6" destOrd="0" presId="urn:microsoft.com/office/officeart/2005/8/layout/cycle1"/>
    <dgm:cxn modelId="{588C8C2E-18C2-4AAA-A53F-C7FF8C2BF7B8}" type="presParOf" srcId="{91CCFE34-F8A0-4FFE-8189-43114C6D4F98}" destId="{989CD1A2-500B-446F-9652-617E94951931}" srcOrd="7" destOrd="0" presId="urn:microsoft.com/office/officeart/2005/8/layout/cycle1"/>
    <dgm:cxn modelId="{8C4740B4-5BB1-4C58-A8E9-0DF43083B4B4}" type="presParOf" srcId="{91CCFE34-F8A0-4FFE-8189-43114C6D4F98}" destId="{368C6762-9261-44CA-BE7A-1B8D3FFA68B5}" srcOrd="8" destOrd="0" presId="urn:microsoft.com/office/officeart/2005/8/layout/cycle1"/>
  </dgm:cxnLst>
  <dgm:bg>
    <a:solidFill>
      <a:srgbClr val="FFFF99"/>
    </a:solidFill>
  </dgm:bg>
  <dgm:whole>
    <a:ln w="19050">
      <a:solidFill>
        <a:schemeClr val="tx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0A002-A920-492B-A42F-056FD1712C6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0F208C6C-73C4-4574-A028-16E2B947EB43}">
      <dgm:prSet phldrT="[Text]" custT="1"/>
      <dgm:spPr/>
      <dgm:t>
        <a:bodyPr/>
        <a:lstStyle/>
        <a:p>
          <a:r>
            <a:rPr lang="en-AU" sz="1200" b="1" dirty="0" smtClean="0">
              <a:solidFill>
                <a:srgbClr val="FF0000"/>
              </a:solidFill>
            </a:rPr>
            <a:t>Teaching</a:t>
          </a:r>
          <a:endParaRPr lang="en-AU" sz="1200" b="1" dirty="0">
            <a:solidFill>
              <a:srgbClr val="FF0000"/>
            </a:solidFill>
          </a:endParaRPr>
        </a:p>
      </dgm:t>
    </dgm:pt>
    <dgm:pt modelId="{C866E057-F9F7-4EE4-B299-031FF1037425}" type="parTrans" cxnId="{AEF73EA5-D9BB-42D3-9692-C4BD7604D7E4}">
      <dgm:prSet/>
      <dgm:spPr/>
      <dgm:t>
        <a:bodyPr/>
        <a:lstStyle/>
        <a:p>
          <a:endParaRPr lang="en-AU"/>
        </a:p>
      </dgm:t>
    </dgm:pt>
    <dgm:pt modelId="{5470ABD5-D6E3-4827-849A-DC31A114E63B}" type="sibTrans" cxnId="{AEF73EA5-D9BB-42D3-9692-C4BD7604D7E4}">
      <dgm:prSet/>
      <dgm:spPr/>
      <dgm:t>
        <a:bodyPr/>
        <a:lstStyle/>
        <a:p>
          <a:endParaRPr lang="en-AU"/>
        </a:p>
      </dgm:t>
    </dgm:pt>
    <dgm:pt modelId="{FE5A01BC-8C02-4CDC-A9C8-77F77FFBF5A9}">
      <dgm:prSet phldrT="[Text]"/>
      <dgm:spPr/>
      <dgm:t>
        <a:bodyPr/>
        <a:lstStyle/>
        <a:p>
          <a:r>
            <a:rPr lang="en-AU" dirty="0" smtClean="0"/>
            <a:t>Assessment</a:t>
          </a:r>
          <a:endParaRPr lang="en-AU" dirty="0"/>
        </a:p>
      </dgm:t>
    </dgm:pt>
    <dgm:pt modelId="{06775804-8EFE-480A-8CCC-EC87D82C6D1C}" type="parTrans" cxnId="{6E38D987-8CE0-48A9-9292-2DECA5D46EB1}">
      <dgm:prSet/>
      <dgm:spPr/>
      <dgm:t>
        <a:bodyPr/>
        <a:lstStyle/>
        <a:p>
          <a:endParaRPr lang="en-AU"/>
        </a:p>
      </dgm:t>
    </dgm:pt>
    <dgm:pt modelId="{296443A6-FAD3-4809-B6A5-D14CCC9931D3}" type="sibTrans" cxnId="{6E38D987-8CE0-48A9-9292-2DECA5D46EB1}">
      <dgm:prSet/>
      <dgm:spPr/>
      <dgm:t>
        <a:bodyPr/>
        <a:lstStyle/>
        <a:p>
          <a:endParaRPr lang="en-AU"/>
        </a:p>
      </dgm:t>
    </dgm:pt>
    <dgm:pt modelId="{D1A68F60-4A1E-488C-BAB4-32AB8E22224C}">
      <dgm:prSet phldrT="[Text]"/>
      <dgm:spPr/>
      <dgm:t>
        <a:bodyPr/>
        <a:lstStyle/>
        <a:p>
          <a:r>
            <a:rPr lang="en-AU" dirty="0" smtClean="0"/>
            <a:t>Planning</a:t>
          </a:r>
          <a:endParaRPr lang="en-AU" dirty="0"/>
        </a:p>
      </dgm:t>
    </dgm:pt>
    <dgm:pt modelId="{7E335DDC-1101-4890-A62A-215A9621F8C7}" type="parTrans" cxnId="{557F55FB-5753-424C-B325-2C6DD9459ED1}">
      <dgm:prSet/>
      <dgm:spPr/>
      <dgm:t>
        <a:bodyPr/>
        <a:lstStyle/>
        <a:p>
          <a:endParaRPr lang="en-AU"/>
        </a:p>
      </dgm:t>
    </dgm:pt>
    <dgm:pt modelId="{4554BF98-1A2C-4C1C-9CF2-2E76A337E146}" type="sibTrans" cxnId="{557F55FB-5753-424C-B325-2C6DD9459ED1}">
      <dgm:prSet/>
      <dgm:spPr/>
      <dgm:t>
        <a:bodyPr/>
        <a:lstStyle/>
        <a:p>
          <a:endParaRPr lang="en-AU"/>
        </a:p>
      </dgm:t>
    </dgm:pt>
    <dgm:pt modelId="{91CCFE34-F8A0-4FFE-8189-43114C6D4F98}" type="pres">
      <dgm:prSet presAssocID="{4C70A002-A920-492B-A42F-056FD1712C60}" presName="cycle" presStyleCnt="0">
        <dgm:presLayoutVars>
          <dgm:dir/>
          <dgm:resizeHandles val="exact"/>
        </dgm:presLayoutVars>
      </dgm:prSet>
      <dgm:spPr/>
      <dgm:t>
        <a:bodyPr/>
        <a:lstStyle/>
        <a:p>
          <a:endParaRPr lang="en-AU"/>
        </a:p>
      </dgm:t>
    </dgm:pt>
    <dgm:pt modelId="{D424C25C-1EA8-4A27-AB64-9E50CA866C65}" type="pres">
      <dgm:prSet presAssocID="{0F208C6C-73C4-4574-A028-16E2B947EB43}" presName="dummy" presStyleCnt="0"/>
      <dgm:spPr/>
    </dgm:pt>
    <dgm:pt modelId="{0E1F51FE-6EB1-42CF-A1C8-FE94D590811D}" type="pres">
      <dgm:prSet presAssocID="{0F208C6C-73C4-4574-A028-16E2B947EB43}" presName="node" presStyleLbl="revTx" presStyleIdx="0" presStyleCnt="3" custScaleX="137961">
        <dgm:presLayoutVars>
          <dgm:bulletEnabled val="1"/>
        </dgm:presLayoutVars>
      </dgm:prSet>
      <dgm:spPr/>
      <dgm:t>
        <a:bodyPr/>
        <a:lstStyle/>
        <a:p>
          <a:endParaRPr lang="en-AU"/>
        </a:p>
      </dgm:t>
    </dgm:pt>
    <dgm:pt modelId="{351B19CC-45B0-41E1-A7A0-D5A82A3B343C}" type="pres">
      <dgm:prSet presAssocID="{5470ABD5-D6E3-4827-849A-DC31A114E63B}" presName="sibTrans" presStyleLbl="node1" presStyleIdx="0" presStyleCnt="3"/>
      <dgm:spPr/>
      <dgm:t>
        <a:bodyPr/>
        <a:lstStyle/>
        <a:p>
          <a:endParaRPr lang="en-AU"/>
        </a:p>
      </dgm:t>
    </dgm:pt>
    <dgm:pt modelId="{1F8082AF-C37D-4495-90B0-AC149962FCCA}" type="pres">
      <dgm:prSet presAssocID="{FE5A01BC-8C02-4CDC-A9C8-77F77FFBF5A9}" presName="dummy" presStyleCnt="0"/>
      <dgm:spPr/>
    </dgm:pt>
    <dgm:pt modelId="{1954332A-BF3B-48D8-9DF3-6E84DCA536D0}" type="pres">
      <dgm:prSet presAssocID="{FE5A01BC-8C02-4CDC-A9C8-77F77FFBF5A9}" presName="node" presStyleLbl="revTx" presStyleIdx="1" presStyleCnt="3">
        <dgm:presLayoutVars>
          <dgm:bulletEnabled val="1"/>
        </dgm:presLayoutVars>
      </dgm:prSet>
      <dgm:spPr/>
      <dgm:t>
        <a:bodyPr/>
        <a:lstStyle/>
        <a:p>
          <a:endParaRPr lang="en-AU"/>
        </a:p>
      </dgm:t>
    </dgm:pt>
    <dgm:pt modelId="{1706A4EB-65BF-4774-86BC-FF247BF6A2AE}" type="pres">
      <dgm:prSet presAssocID="{296443A6-FAD3-4809-B6A5-D14CCC9931D3}" presName="sibTrans" presStyleLbl="node1" presStyleIdx="1" presStyleCnt="3"/>
      <dgm:spPr/>
      <dgm:t>
        <a:bodyPr/>
        <a:lstStyle/>
        <a:p>
          <a:endParaRPr lang="en-AU"/>
        </a:p>
      </dgm:t>
    </dgm:pt>
    <dgm:pt modelId="{6BF23E7B-1740-4863-B427-3F943ADA959B}" type="pres">
      <dgm:prSet presAssocID="{D1A68F60-4A1E-488C-BAB4-32AB8E22224C}" presName="dummy" presStyleCnt="0"/>
      <dgm:spPr/>
    </dgm:pt>
    <dgm:pt modelId="{989CD1A2-500B-446F-9652-617E94951931}" type="pres">
      <dgm:prSet presAssocID="{D1A68F60-4A1E-488C-BAB4-32AB8E22224C}" presName="node" presStyleLbl="revTx" presStyleIdx="2" presStyleCnt="3">
        <dgm:presLayoutVars>
          <dgm:bulletEnabled val="1"/>
        </dgm:presLayoutVars>
      </dgm:prSet>
      <dgm:spPr/>
      <dgm:t>
        <a:bodyPr/>
        <a:lstStyle/>
        <a:p>
          <a:endParaRPr lang="en-AU"/>
        </a:p>
      </dgm:t>
    </dgm:pt>
    <dgm:pt modelId="{368C6762-9261-44CA-BE7A-1B8D3FFA68B5}" type="pres">
      <dgm:prSet presAssocID="{4554BF98-1A2C-4C1C-9CF2-2E76A337E146}" presName="sibTrans" presStyleLbl="node1" presStyleIdx="2" presStyleCnt="3"/>
      <dgm:spPr/>
      <dgm:t>
        <a:bodyPr/>
        <a:lstStyle/>
        <a:p>
          <a:endParaRPr lang="en-AU"/>
        </a:p>
      </dgm:t>
    </dgm:pt>
  </dgm:ptLst>
  <dgm:cxnLst>
    <dgm:cxn modelId="{B72C9D47-3FCF-457C-83A4-D8A684E371DA}" type="presOf" srcId="{296443A6-FAD3-4809-B6A5-D14CCC9931D3}" destId="{1706A4EB-65BF-4774-86BC-FF247BF6A2AE}" srcOrd="0" destOrd="0" presId="urn:microsoft.com/office/officeart/2005/8/layout/cycle1"/>
    <dgm:cxn modelId="{D3CCE107-8FF5-4555-BF66-8A0EE773FA56}" type="presOf" srcId="{FE5A01BC-8C02-4CDC-A9C8-77F77FFBF5A9}" destId="{1954332A-BF3B-48D8-9DF3-6E84DCA536D0}" srcOrd="0" destOrd="0" presId="urn:microsoft.com/office/officeart/2005/8/layout/cycle1"/>
    <dgm:cxn modelId="{C95A586E-216C-4F57-9515-0954122999A6}" type="presOf" srcId="{4C70A002-A920-492B-A42F-056FD1712C60}" destId="{91CCFE34-F8A0-4FFE-8189-43114C6D4F98}" srcOrd="0" destOrd="0" presId="urn:microsoft.com/office/officeart/2005/8/layout/cycle1"/>
    <dgm:cxn modelId="{EF5F06EB-662E-4DBC-B354-12E8CCC4E991}" type="presOf" srcId="{4554BF98-1A2C-4C1C-9CF2-2E76A337E146}" destId="{368C6762-9261-44CA-BE7A-1B8D3FFA68B5}" srcOrd="0" destOrd="0" presId="urn:microsoft.com/office/officeart/2005/8/layout/cycle1"/>
    <dgm:cxn modelId="{AEF73EA5-D9BB-42D3-9692-C4BD7604D7E4}" srcId="{4C70A002-A920-492B-A42F-056FD1712C60}" destId="{0F208C6C-73C4-4574-A028-16E2B947EB43}" srcOrd="0" destOrd="0" parTransId="{C866E057-F9F7-4EE4-B299-031FF1037425}" sibTransId="{5470ABD5-D6E3-4827-849A-DC31A114E63B}"/>
    <dgm:cxn modelId="{6E38D987-8CE0-48A9-9292-2DECA5D46EB1}" srcId="{4C70A002-A920-492B-A42F-056FD1712C60}" destId="{FE5A01BC-8C02-4CDC-A9C8-77F77FFBF5A9}" srcOrd="1" destOrd="0" parTransId="{06775804-8EFE-480A-8CCC-EC87D82C6D1C}" sibTransId="{296443A6-FAD3-4809-B6A5-D14CCC9931D3}"/>
    <dgm:cxn modelId="{2EFE40CD-5EED-4654-9AD6-49E71CF1B85F}" type="presOf" srcId="{D1A68F60-4A1E-488C-BAB4-32AB8E22224C}" destId="{989CD1A2-500B-446F-9652-617E94951931}" srcOrd="0" destOrd="0" presId="urn:microsoft.com/office/officeart/2005/8/layout/cycle1"/>
    <dgm:cxn modelId="{FA286234-2942-4586-BC9A-B0924010ED65}" type="presOf" srcId="{5470ABD5-D6E3-4827-849A-DC31A114E63B}" destId="{351B19CC-45B0-41E1-A7A0-D5A82A3B343C}" srcOrd="0" destOrd="0" presId="urn:microsoft.com/office/officeart/2005/8/layout/cycle1"/>
    <dgm:cxn modelId="{557F55FB-5753-424C-B325-2C6DD9459ED1}" srcId="{4C70A002-A920-492B-A42F-056FD1712C60}" destId="{D1A68F60-4A1E-488C-BAB4-32AB8E22224C}" srcOrd="2" destOrd="0" parTransId="{7E335DDC-1101-4890-A62A-215A9621F8C7}" sibTransId="{4554BF98-1A2C-4C1C-9CF2-2E76A337E146}"/>
    <dgm:cxn modelId="{F07B3314-1358-4317-9ECF-530B42854324}" type="presOf" srcId="{0F208C6C-73C4-4574-A028-16E2B947EB43}" destId="{0E1F51FE-6EB1-42CF-A1C8-FE94D590811D}" srcOrd="0" destOrd="0" presId="urn:microsoft.com/office/officeart/2005/8/layout/cycle1"/>
    <dgm:cxn modelId="{D3E2EDB7-2AE7-4F6A-8664-7E6B756F4119}" type="presParOf" srcId="{91CCFE34-F8A0-4FFE-8189-43114C6D4F98}" destId="{D424C25C-1EA8-4A27-AB64-9E50CA866C65}" srcOrd="0" destOrd="0" presId="urn:microsoft.com/office/officeart/2005/8/layout/cycle1"/>
    <dgm:cxn modelId="{2EB9B5B5-BD4A-4223-BC41-699061F87252}" type="presParOf" srcId="{91CCFE34-F8A0-4FFE-8189-43114C6D4F98}" destId="{0E1F51FE-6EB1-42CF-A1C8-FE94D590811D}" srcOrd="1" destOrd="0" presId="urn:microsoft.com/office/officeart/2005/8/layout/cycle1"/>
    <dgm:cxn modelId="{C4DCEE12-5774-40E9-8F90-47066D65B6CE}" type="presParOf" srcId="{91CCFE34-F8A0-4FFE-8189-43114C6D4F98}" destId="{351B19CC-45B0-41E1-A7A0-D5A82A3B343C}" srcOrd="2" destOrd="0" presId="urn:microsoft.com/office/officeart/2005/8/layout/cycle1"/>
    <dgm:cxn modelId="{AD2DCC4B-A4DE-4B33-8EC3-A8690A68C4C3}" type="presParOf" srcId="{91CCFE34-F8A0-4FFE-8189-43114C6D4F98}" destId="{1F8082AF-C37D-4495-90B0-AC149962FCCA}" srcOrd="3" destOrd="0" presId="urn:microsoft.com/office/officeart/2005/8/layout/cycle1"/>
    <dgm:cxn modelId="{2BF1F89B-FA3A-4AE6-B479-A67A7A28E718}" type="presParOf" srcId="{91CCFE34-F8A0-4FFE-8189-43114C6D4F98}" destId="{1954332A-BF3B-48D8-9DF3-6E84DCA536D0}" srcOrd="4" destOrd="0" presId="urn:microsoft.com/office/officeart/2005/8/layout/cycle1"/>
    <dgm:cxn modelId="{254682BB-4AB1-4FB8-AC10-4DD875331B9E}" type="presParOf" srcId="{91CCFE34-F8A0-4FFE-8189-43114C6D4F98}" destId="{1706A4EB-65BF-4774-86BC-FF247BF6A2AE}" srcOrd="5" destOrd="0" presId="urn:microsoft.com/office/officeart/2005/8/layout/cycle1"/>
    <dgm:cxn modelId="{43B478C7-D74F-4B15-9498-0BC9D4196C32}" type="presParOf" srcId="{91CCFE34-F8A0-4FFE-8189-43114C6D4F98}" destId="{6BF23E7B-1740-4863-B427-3F943ADA959B}" srcOrd="6" destOrd="0" presId="urn:microsoft.com/office/officeart/2005/8/layout/cycle1"/>
    <dgm:cxn modelId="{3FE7FFAB-A64D-4854-B595-FC62A9DA730C}" type="presParOf" srcId="{91CCFE34-F8A0-4FFE-8189-43114C6D4F98}" destId="{989CD1A2-500B-446F-9652-617E94951931}" srcOrd="7" destOrd="0" presId="urn:microsoft.com/office/officeart/2005/8/layout/cycle1"/>
    <dgm:cxn modelId="{8F865289-2C25-4452-81F3-42EEF197782A}" type="presParOf" srcId="{91CCFE34-F8A0-4FFE-8189-43114C6D4F98}" destId="{368C6762-9261-44CA-BE7A-1B8D3FFA68B5}" srcOrd="8" destOrd="0" presId="urn:microsoft.com/office/officeart/2005/8/layout/cycle1"/>
  </dgm:cxnLst>
  <dgm:bg>
    <a:solidFill>
      <a:srgbClr val="FFFF99"/>
    </a:solidFill>
  </dgm:bg>
  <dgm:whole>
    <a:ln w="1905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0A002-A920-492B-A42F-056FD1712C6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0F208C6C-73C4-4574-A028-16E2B947EB43}">
      <dgm:prSet phldrT="[Text]"/>
      <dgm:spPr/>
      <dgm:t>
        <a:bodyPr/>
        <a:lstStyle/>
        <a:p>
          <a:r>
            <a:rPr lang="en-AU" dirty="0" smtClean="0"/>
            <a:t>Teaching</a:t>
          </a:r>
          <a:endParaRPr lang="en-AU" dirty="0"/>
        </a:p>
      </dgm:t>
    </dgm:pt>
    <dgm:pt modelId="{C866E057-F9F7-4EE4-B299-031FF1037425}" type="parTrans" cxnId="{AEF73EA5-D9BB-42D3-9692-C4BD7604D7E4}">
      <dgm:prSet/>
      <dgm:spPr/>
      <dgm:t>
        <a:bodyPr/>
        <a:lstStyle/>
        <a:p>
          <a:endParaRPr lang="en-AU"/>
        </a:p>
      </dgm:t>
    </dgm:pt>
    <dgm:pt modelId="{5470ABD5-D6E3-4827-849A-DC31A114E63B}" type="sibTrans" cxnId="{AEF73EA5-D9BB-42D3-9692-C4BD7604D7E4}">
      <dgm:prSet/>
      <dgm:spPr/>
      <dgm:t>
        <a:bodyPr/>
        <a:lstStyle/>
        <a:p>
          <a:endParaRPr lang="en-AU"/>
        </a:p>
      </dgm:t>
    </dgm:pt>
    <dgm:pt modelId="{FE5A01BC-8C02-4CDC-A9C8-77F77FFBF5A9}">
      <dgm:prSet phldrT="[Text]"/>
      <dgm:spPr/>
      <dgm:t>
        <a:bodyPr/>
        <a:lstStyle/>
        <a:p>
          <a:r>
            <a:rPr lang="en-AU" b="1" dirty="0" smtClean="0">
              <a:solidFill>
                <a:srgbClr val="FF0000"/>
              </a:solidFill>
            </a:rPr>
            <a:t>Assessment</a:t>
          </a:r>
          <a:endParaRPr lang="en-AU" b="1" dirty="0">
            <a:solidFill>
              <a:srgbClr val="FF0000"/>
            </a:solidFill>
          </a:endParaRPr>
        </a:p>
      </dgm:t>
    </dgm:pt>
    <dgm:pt modelId="{06775804-8EFE-480A-8CCC-EC87D82C6D1C}" type="parTrans" cxnId="{6E38D987-8CE0-48A9-9292-2DECA5D46EB1}">
      <dgm:prSet/>
      <dgm:spPr/>
      <dgm:t>
        <a:bodyPr/>
        <a:lstStyle/>
        <a:p>
          <a:endParaRPr lang="en-AU"/>
        </a:p>
      </dgm:t>
    </dgm:pt>
    <dgm:pt modelId="{296443A6-FAD3-4809-B6A5-D14CCC9931D3}" type="sibTrans" cxnId="{6E38D987-8CE0-48A9-9292-2DECA5D46EB1}">
      <dgm:prSet/>
      <dgm:spPr/>
      <dgm:t>
        <a:bodyPr/>
        <a:lstStyle/>
        <a:p>
          <a:endParaRPr lang="en-AU"/>
        </a:p>
      </dgm:t>
    </dgm:pt>
    <dgm:pt modelId="{D1A68F60-4A1E-488C-BAB4-32AB8E22224C}">
      <dgm:prSet phldrT="[Text]"/>
      <dgm:spPr/>
      <dgm:t>
        <a:bodyPr/>
        <a:lstStyle/>
        <a:p>
          <a:r>
            <a:rPr lang="en-AU" dirty="0" smtClean="0"/>
            <a:t>Planning</a:t>
          </a:r>
          <a:endParaRPr lang="en-AU" dirty="0"/>
        </a:p>
      </dgm:t>
    </dgm:pt>
    <dgm:pt modelId="{7E335DDC-1101-4890-A62A-215A9621F8C7}" type="parTrans" cxnId="{557F55FB-5753-424C-B325-2C6DD9459ED1}">
      <dgm:prSet/>
      <dgm:spPr/>
      <dgm:t>
        <a:bodyPr/>
        <a:lstStyle/>
        <a:p>
          <a:endParaRPr lang="en-AU"/>
        </a:p>
      </dgm:t>
    </dgm:pt>
    <dgm:pt modelId="{4554BF98-1A2C-4C1C-9CF2-2E76A337E146}" type="sibTrans" cxnId="{557F55FB-5753-424C-B325-2C6DD9459ED1}">
      <dgm:prSet/>
      <dgm:spPr/>
      <dgm:t>
        <a:bodyPr/>
        <a:lstStyle/>
        <a:p>
          <a:endParaRPr lang="en-AU"/>
        </a:p>
      </dgm:t>
    </dgm:pt>
    <dgm:pt modelId="{91CCFE34-F8A0-4FFE-8189-43114C6D4F98}" type="pres">
      <dgm:prSet presAssocID="{4C70A002-A920-492B-A42F-056FD1712C60}" presName="cycle" presStyleCnt="0">
        <dgm:presLayoutVars>
          <dgm:dir/>
          <dgm:resizeHandles val="exact"/>
        </dgm:presLayoutVars>
      </dgm:prSet>
      <dgm:spPr/>
      <dgm:t>
        <a:bodyPr/>
        <a:lstStyle/>
        <a:p>
          <a:endParaRPr lang="en-AU"/>
        </a:p>
      </dgm:t>
    </dgm:pt>
    <dgm:pt modelId="{D424C25C-1EA8-4A27-AB64-9E50CA866C65}" type="pres">
      <dgm:prSet presAssocID="{0F208C6C-73C4-4574-A028-16E2B947EB43}" presName="dummy" presStyleCnt="0"/>
      <dgm:spPr/>
    </dgm:pt>
    <dgm:pt modelId="{0E1F51FE-6EB1-42CF-A1C8-FE94D590811D}" type="pres">
      <dgm:prSet presAssocID="{0F208C6C-73C4-4574-A028-16E2B947EB43}" presName="node" presStyleLbl="revTx" presStyleIdx="0" presStyleCnt="3">
        <dgm:presLayoutVars>
          <dgm:bulletEnabled val="1"/>
        </dgm:presLayoutVars>
      </dgm:prSet>
      <dgm:spPr/>
      <dgm:t>
        <a:bodyPr/>
        <a:lstStyle/>
        <a:p>
          <a:endParaRPr lang="en-AU"/>
        </a:p>
      </dgm:t>
    </dgm:pt>
    <dgm:pt modelId="{351B19CC-45B0-41E1-A7A0-D5A82A3B343C}" type="pres">
      <dgm:prSet presAssocID="{5470ABD5-D6E3-4827-849A-DC31A114E63B}" presName="sibTrans" presStyleLbl="node1" presStyleIdx="0" presStyleCnt="3"/>
      <dgm:spPr/>
      <dgm:t>
        <a:bodyPr/>
        <a:lstStyle/>
        <a:p>
          <a:endParaRPr lang="en-AU"/>
        </a:p>
      </dgm:t>
    </dgm:pt>
    <dgm:pt modelId="{1F8082AF-C37D-4495-90B0-AC149962FCCA}" type="pres">
      <dgm:prSet presAssocID="{FE5A01BC-8C02-4CDC-A9C8-77F77FFBF5A9}" presName="dummy" presStyleCnt="0"/>
      <dgm:spPr/>
    </dgm:pt>
    <dgm:pt modelId="{1954332A-BF3B-48D8-9DF3-6E84DCA536D0}" type="pres">
      <dgm:prSet presAssocID="{FE5A01BC-8C02-4CDC-A9C8-77F77FFBF5A9}" presName="node" presStyleLbl="revTx" presStyleIdx="1" presStyleCnt="3">
        <dgm:presLayoutVars>
          <dgm:bulletEnabled val="1"/>
        </dgm:presLayoutVars>
      </dgm:prSet>
      <dgm:spPr/>
      <dgm:t>
        <a:bodyPr/>
        <a:lstStyle/>
        <a:p>
          <a:endParaRPr lang="en-AU"/>
        </a:p>
      </dgm:t>
    </dgm:pt>
    <dgm:pt modelId="{1706A4EB-65BF-4774-86BC-FF247BF6A2AE}" type="pres">
      <dgm:prSet presAssocID="{296443A6-FAD3-4809-B6A5-D14CCC9931D3}" presName="sibTrans" presStyleLbl="node1" presStyleIdx="1" presStyleCnt="3"/>
      <dgm:spPr/>
      <dgm:t>
        <a:bodyPr/>
        <a:lstStyle/>
        <a:p>
          <a:endParaRPr lang="en-AU"/>
        </a:p>
      </dgm:t>
    </dgm:pt>
    <dgm:pt modelId="{6BF23E7B-1740-4863-B427-3F943ADA959B}" type="pres">
      <dgm:prSet presAssocID="{D1A68F60-4A1E-488C-BAB4-32AB8E22224C}" presName="dummy" presStyleCnt="0"/>
      <dgm:spPr/>
    </dgm:pt>
    <dgm:pt modelId="{989CD1A2-500B-446F-9652-617E94951931}" type="pres">
      <dgm:prSet presAssocID="{D1A68F60-4A1E-488C-BAB4-32AB8E22224C}" presName="node" presStyleLbl="revTx" presStyleIdx="2" presStyleCnt="3">
        <dgm:presLayoutVars>
          <dgm:bulletEnabled val="1"/>
        </dgm:presLayoutVars>
      </dgm:prSet>
      <dgm:spPr/>
      <dgm:t>
        <a:bodyPr/>
        <a:lstStyle/>
        <a:p>
          <a:endParaRPr lang="en-AU"/>
        </a:p>
      </dgm:t>
    </dgm:pt>
    <dgm:pt modelId="{368C6762-9261-44CA-BE7A-1B8D3FFA68B5}" type="pres">
      <dgm:prSet presAssocID="{4554BF98-1A2C-4C1C-9CF2-2E76A337E146}" presName="sibTrans" presStyleLbl="node1" presStyleIdx="2" presStyleCnt="3"/>
      <dgm:spPr/>
      <dgm:t>
        <a:bodyPr/>
        <a:lstStyle/>
        <a:p>
          <a:endParaRPr lang="en-AU"/>
        </a:p>
      </dgm:t>
    </dgm:pt>
  </dgm:ptLst>
  <dgm:cxnLst>
    <dgm:cxn modelId="{96BC7931-6003-4CC1-AB05-995C52423D83}" type="presOf" srcId="{4554BF98-1A2C-4C1C-9CF2-2E76A337E146}" destId="{368C6762-9261-44CA-BE7A-1B8D3FFA68B5}" srcOrd="0" destOrd="0" presId="urn:microsoft.com/office/officeart/2005/8/layout/cycle1"/>
    <dgm:cxn modelId="{D35C3084-8897-4BF2-A85C-C6B5952A7CD7}" type="presOf" srcId="{D1A68F60-4A1E-488C-BAB4-32AB8E22224C}" destId="{989CD1A2-500B-446F-9652-617E94951931}" srcOrd="0" destOrd="0" presId="urn:microsoft.com/office/officeart/2005/8/layout/cycle1"/>
    <dgm:cxn modelId="{8E6CBD96-72C0-4786-BB19-3162539033C3}" type="presOf" srcId="{4C70A002-A920-492B-A42F-056FD1712C60}" destId="{91CCFE34-F8A0-4FFE-8189-43114C6D4F98}" srcOrd="0" destOrd="0" presId="urn:microsoft.com/office/officeart/2005/8/layout/cycle1"/>
    <dgm:cxn modelId="{69F8D575-2600-4548-BEF9-163C67ADCECF}" type="presOf" srcId="{FE5A01BC-8C02-4CDC-A9C8-77F77FFBF5A9}" destId="{1954332A-BF3B-48D8-9DF3-6E84DCA536D0}" srcOrd="0" destOrd="0" presId="urn:microsoft.com/office/officeart/2005/8/layout/cycle1"/>
    <dgm:cxn modelId="{7AFE5392-381D-41E6-97A9-D39A39681148}" type="presOf" srcId="{296443A6-FAD3-4809-B6A5-D14CCC9931D3}" destId="{1706A4EB-65BF-4774-86BC-FF247BF6A2AE}" srcOrd="0" destOrd="0" presId="urn:microsoft.com/office/officeart/2005/8/layout/cycle1"/>
    <dgm:cxn modelId="{E9B4A7A7-8CD4-455A-8609-6740518E5A82}" type="presOf" srcId="{0F208C6C-73C4-4574-A028-16E2B947EB43}" destId="{0E1F51FE-6EB1-42CF-A1C8-FE94D590811D}" srcOrd="0" destOrd="0" presId="urn:microsoft.com/office/officeart/2005/8/layout/cycle1"/>
    <dgm:cxn modelId="{AEF73EA5-D9BB-42D3-9692-C4BD7604D7E4}" srcId="{4C70A002-A920-492B-A42F-056FD1712C60}" destId="{0F208C6C-73C4-4574-A028-16E2B947EB43}" srcOrd="0" destOrd="0" parTransId="{C866E057-F9F7-4EE4-B299-031FF1037425}" sibTransId="{5470ABD5-D6E3-4827-849A-DC31A114E63B}"/>
    <dgm:cxn modelId="{6E38D987-8CE0-48A9-9292-2DECA5D46EB1}" srcId="{4C70A002-A920-492B-A42F-056FD1712C60}" destId="{FE5A01BC-8C02-4CDC-A9C8-77F77FFBF5A9}" srcOrd="1" destOrd="0" parTransId="{06775804-8EFE-480A-8CCC-EC87D82C6D1C}" sibTransId="{296443A6-FAD3-4809-B6A5-D14CCC9931D3}"/>
    <dgm:cxn modelId="{22B1EFD0-B9A4-4E0C-9751-48EA469E87F4}" type="presOf" srcId="{5470ABD5-D6E3-4827-849A-DC31A114E63B}" destId="{351B19CC-45B0-41E1-A7A0-D5A82A3B343C}" srcOrd="0" destOrd="0" presId="urn:microsoft.com/office/officeart/2005/8/layout/cycle1"/>
    <dgm:cxn modelId="{557F55FB-5753-424C-B325-2C6DD9459ED1}" srcId="{4C70A002-A920-492B-A42F-056FD1712C60}" destId="{D1A68F60-4A1E-488C-BAB4-32AB8E22224C}" srcOrd="2" destOrd="0" parTransId="{7E335DDC-1101-4890-A62A-215A9621F8C7}" sibTransId="{4554BF98-1A2C-4C1C-9CF2-2E76A337E146}"/>
    <dgm:cxn modelId="{4477F4D2-FE36-4022-97CB-EB29CA9D6CD7}" type="presParOf" srcId="{91CCFE34-F8A0-4FFE-8189-43114C6D4F98}" destId="{D424C25C-1EA8-4A27-AB64-9E50CA866C65}" srcOrd="0" destOrd="0" presId="urn:microsoft.com/office/officeart/2005/8/layout/cycle1"/>
    <dgm:cxn modelId="{DA10BC32-01D1-49D0-AE58-93667405EC1E}" type="presParOf" srcId="{91CCFE34-F8A0-4FFE-8189-43114C6D4F98}" destId="{0E1F51FE-6EB1-42CF-A1C8-FE94D590811D}" srcOrd="1" destOrd="0" presId="urn:microsoft.com/office/officeart/2005/8/layout/cycle1"/>
    <dgm:cxn modelId="{3EB23D36-4112-4151-80F6-6C43F566079D}" type="presParOf" srcId="{91CCFE34-F8A0-4FFE-8189-43114C6D4F98}" destId="{351B19CC-45B0-41E1-A7A0-D5A82A3B343C}" srcOrd="2" destOrd="0" presId="urn:microsoft.com/office/officeart/2005/8/layout/cycle1"/>
    <dgm:cxn modelId="{6F810DFF-5A00-437E-8DC6-47589763E265}" type="presParOf" srcId="{91CCFE34-F8A0-4FFE-8189-43114C6D4F98}" destId="{1F8082AF-C37D-4495-90B0-AC149962FCCA}" srcOrd="3" destOrd="0" presId="urn:microsoft.com/office/officeart/2005/8/layout/cycle1"/>
    <dgm:cxn modelId="{E2C2EEF7-1C43-488C-8D63-737C4507F575}" type="presParOf" srcId="{91CCFE34-F8A0-4FFE-8189-43114C6D4F98}" destId="{1954332A-BF3B-48D8-9DF3-6E84DCA536D0}" srcOrd="4" destOrd="0" presId="urn:microsoft.com/office/officeart/2005/8/layout/cycle1"/>
    <dgm:cxn modelId="{1F1B6A22-D1F7-4F21-83D0-8EEB27878FF3}" type="presParOf" srcId="{91CCFE34-F8A0-4FFE-8189-43114C6D4F98}" destId="{1706A4EB-65BF-4774-86BC-FF247BF6A2AE}" srcOrd="5" destOrd="0" presId="urn:microsoft.com/office/officeart/2005/8/layout/cycle1"/>
    <dgm:cxn modelId="{72D28BA5-4B03-4A3C-8873-B2ACB2B69BD4}" type="presParOf" srcId="{91CCFE34-F8A0-4FFE-8189-43114C6D4F98}" destId="{6BF23E7B-1740-4863-B427-3F943ADA959B}" srcOrd="6" destOrd="0" presId="urn:microsoft.com/office/officeart/2005/8/layout/cycle1"/>
    <dgm:cxn modelId="{51D32220-3A28-499A-9E6E-7C5265E23CFD}" type="presParOf" srcId="{91CCFE34-F8A0-4FFE-8189-43114C6D4F98}" destId="{989CD1A2-500B-446F-9652-617E94951931}" srcOrd="7" destOrd="0" presId="urn:microsoft.com/office/officeart/2005/8/layout/cycle1"/>
    <dgm:cxn modelId="{217638A6-54EE-4494-85D5-95F0721894F3}" type="presParOf" srcId="{91CCFE34-F8A0-4FFE-8189-43114C6D4F98}" destId="{368C6762-9261-44CA-BE7A-1B8D3FFA68B5}" srcOrd="8" destOrd="0" presId="urn:microsoft.com/office/officeart/2005/8/layout/cycle1"/>
  </dgm:cxnLst>
  <dgm:bg>
    <a:solidFill>
      <a:srgbClr val="FFFF99"/>
    </a:solidFill>
  </dgm:bg>
  <dgm:whole>
    <a:ln w="19050">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51FE-6EB1-42CF-A1C8-FE94D590811D}">
      <dsp:nvSpPr>
        <dsp:cNvPr id="0" name=""/>
        <dsp:cNvSpPr/>
      </dsp:nvSpPr>
      <dsp:spPr>
        <a:xfrm>
          <a:off x="1429554" y="159384"/>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Teaching</a:t>
          </a:r>
          <a:endParaRPr lang="en-AU" sz="1200" kern="1200" dirty="0"/>
        </a:p>
      </dsp:txBody>
      <dsp:txXfrm>
        <a:off x="1429554" y="159384"/>
        <a:ext cx="814590" cy="814590"/>
      </dsp:txXfrm>
    </dsp:sp>
    <dsp:sp modelId="{351B19CC-45B0-41E1-A7A0-D5A82A3B343C}">
      <dsp:nvSpPr>
        <dsp:cNvPr id="0" name=""/>
        <dsp:cNvSpPr/>
      </dsp:nvSpPr>
      <dsp:spPr>
        <a:xfrm>
          <a:off x="189396" y="-726"/>
          <a:ext cx="1925462" cy="1925462"/>
        </a:xfrm>
        <a:prstGeom prst="circularArrow">
          <a:avLst>
            <a:gd name="adj1" fmla="val 8250"/>
            <a:gd name="adj2" fmla="val 576224"/>
            <a:gd name="adj3" fmla="val 2963365"/>
            <a:gd name="adj4" fmla="val 52051"/>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4332A-BF3B-48D8-9DF3-6E84DCA536D0}">
      <dsp:nvSpPr>
        <dsp:cNvPr id="0" name=""/>
        <dsp:cNvSpPr/>
      </dsp:nvSpPr>
      <dsp:spPr>
        <a:xfrm>
          <a:off x="744832" y="1345357"/>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Assessment</a:t>
          </a:r>
          <a:endParaRPr lang="en-AU" sz="1200" kern="1200" dirty="0"/>
        </a:p>
      </dsp:txBody>
      <dsp:txXfrm>
        <a:off x="744832" y="1345357"/>
        <a:ext cx="814590" cy="814590"/>
      </dsp:txXfrm>
    </dsp:sp>
    <dsp:sp modelId="{1706A4EB-65BF-4774-86BC-FF247BF6A2AE}">
      <dsp:nvSpPr>
        <dsp:cNvPr id="0" name=""/>
        <dsp:cNvSpPr/>
      </dsp:nvSpPr>
      <dsp:spPr>
        <a:xfrm>
          <a:off x="189396" y="-726"/>
          <a:ext cx="1925462" cy="1925462"/>
        </a:xfrm>
        <a:prstGeom prst="circularArrow">
          <a:avLst>
            <a:gd name="adj1" fmla="val 8250"/>
            <a:gd name="adj2" fmla="val 576224"/>
            <a:gd name="adj3" fmla="val 10171725"/>
            <a:gd name="adj4" fmla="val 7260411"/>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CD1A2-500B-446F-9652-617E94951931}">
      <dsp:nvSpPr>
        <dsp:cNvPr id="0" name=""/>
        <dsp:cNvSpPr/>
      </dsp:nvSpPr>
      <dsp:spPr>
        <a:xfrm>
          <a:off x="60110" y="159384"/>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Planning</a:t>
          </a:r>
          <a:endParaRPr lang="en-AU" sz="1200" kern="1200" dirty="0"/>
        </a:p>
      </dsp:txBody>
      <dsp:txXfrm>
        <a:off x="60110" y="159384"/>
        <a:ext cx="814590" cy="814590"/>
      </dsp:txXfrm>
    </dsp:sp>
    <dsp:sp modelId="{368C6762-9261-44CA-BE7A-1B8D3FFA68B5}">
      <dsp:nvSpPr>
        <dsp:cNvPr id="0" name=""/>
        <dsp:cNvSpPr/>
      </dsp:nvSpPr>
      <dsp:spPr>
        <a:xfrm>
          <a:off x="189396" y="-726"/>
          <a:ext cx="1925462" cy="1925462"/>
        </a:xfrm>
        <a:prstGeom prst="circularArrow">
          <a:avLst>
            <a:gd name="adj1" fmla="val 8250"/>
            <a:gd name="adj2" fmla="val 576224"/>
            <a:gd name="adj3" fmla="val 16856263"/>
            <a:gd name="adj4" fmla="val 14967513"/>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51FE-6EB1-42CF-A1C8-FE94D590811D}">
      <dsp:nvSpPr>
        <dsp:cNvPr id="0" name=""/>
        <dsp:cNvSpPr/>
      </dsp:nvSpPr>
      <dsp:spPr>
        <a:xfrm>
          <a:off x="965257" y="101343"/>
          <a:ext cx="713833" cy="51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smtClean="0">
              <a:solidFill>
                <a:srgbClr val="FF0000"/>
              </a:solidFill>
            </a:rPr>
            <a:t>Teaching</a:t>
          </a:r>
          <a:endParaRPr lang="en-AU" sz="1200" b="1" kern="1200" dirty="0">
            <a:solidFill>
              <a:srgbClr val="FF0000"/>
            </a:solidFill>
          </a:endParaRPr>
        </a:p>
      </dsp:txBody>
      <dsp:txXfrm>
        <a:off x="965257" y="101343"/>
        <a:ext cx="713833" cy="517416"/>
      </dsp:txXfrm>
    </dsp:sp>
    <dsp:sp modelId="{351B19CC-45B0-41E1-A7A0-D5A82A3B343C}">
      <dsp:nvSpPr>
        <dsp:cNvPr id="0" name=""/>
        <dsp:cNvSpPr/>
      </dsp:nvSpPr>
      <dsp:spPr>
        <a:xfrm>
          <a:off x="275199" y="-499"/>
          <a:ext cx="1223599" cy="1223599"/>
        </a:xfrm>
        <a:prstGeom prst="circularArrow">
          <a:avLst>
            <a:gd name="adj1" fmla="val 8246"/>
            <a:gd name="adj2" fmla="val 575895"/>
            <a:gd name="adj3" fmla="val 2964871"/>
            <a:gd name="adj4" fmla="val 51042"/>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4332A-BF3B-48D8-9DF3-6E84DCA536D0}">
      <dsp:nvSpPr>
        <dsp:cNvPr id="0" name=""/>
        <dsp:cNvSpPr/>
      </dsp:nvSpPr>
      <dsp:spPr>
        <a:xfrm>
          <a:off x="628291" y="855087"/>
          <a:ext cx="517416" cy="51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AU" sz="800" kern="1200" dirty="0" smtClean="0"/>
            <a:t>Assessment</a:t>
          </a:r>
          <a:endParaRPr lang="en-AU" sz="800" kern="1200" dirty="0"/>
        </a:p>
      </dsp:txBody>
      <dsp:txXfrm>
        <a:off x="628291" y="855087"/>
        <a:ext cx="517416" cy="517416"/>
      </dsp:txXfrm>
    </dsp:sp>
    <dsp:sp modelId="{1706A4EB-65BF-4774-86BC-FF247BF6A2AE}">
      <dsp:nvSpPr>
        <dsp:cNvPr id="0" name=""/>
        <dsp:cNvSpPr/>
      </dsp:nvSpPr>
      <dsp:spPr>
        <a:xfrm>
          <a:off x="275199" y="-499"/>
          <a:ext cx="1223599" cy="1223599"/>
        </a:xfrm>
        <a:prstGeom prst="circularArrow">
          <a:avLst>
            <a:gd name="adj1" fmla="val 8246"/>
            <a:gd name="adj2" fmla="val 575895"/>
            <a:gd name="adj3" fmla="val 10173063"/>
            <a:gd name="adj4" fmla="val 7259234"/>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CD1A2-500B-446F-9652-617E94951931}">
      <dsp:nvSpPr>
        <dsp:cNvPr id="0" name=""/>
        <dsp:cNvSpPr/>
      </dsp:nvSpPr>
      <dsp:spPr>
        <a:xfrm>
          <a:off x="193117" y="101343"/>
          <a:ext cx="517416" cy="51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AU" sz="800" kern="1200" dirty="0" smtClean="0"/>
            <a:t>Planning</a:t>
          </a:r>
          <a:endParaRPr lang="en-AU" sz="800" kern="1200" dirty="0"/>
        </a:p>
      </dsp:txBody>
      <dsp:txXfrm>
        <a:off x="193117" y="101343"/>
        <a:ext cx="517416" cy="517416"/>
      </dsp:txXfrm>
    </dsp:sp>
    <dsp:sp modelId="{368C6762-9261-44CA-BE7A-1B8D3FFA68B5}">
      <dsp:nvSpPr>
        <dsp:cNvPr id="0" name=""/>
        <dsp:cNvSpPr/>
      </dsp:nvSpPr>
      <dsp:spPr>
        <a:xfrm>
          <a:off x="275199" y="-499"/>
          <a:ext cx="1223599" cy="1223599"/>
        </a:xfrm>
        <a:prstGeom prst="circularArrow">
          <a:avLst>
            <a:gd name="adj1" fmla="val 8246"/>
            <a:gd name="adj2" fmla="val 575895"/>
            <a:gd name="adj3" fmla="val 16161678"/>
            <a:gd name="adj4" fmla="val 14966436"/>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51FE-6EB1-42CF-A1C8-FE94D590811D}">
      <dsp:nvSpPr>
        <dsp:cNvPr id="0" name=""/>
        <dsp:cNvSpPr/>
      </dsp:nvSpPr>
      <dsp:spPr>
        <a:xfrm>
          <a:off x="1429554" y="159384"/>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Teaching</a:t>
          </a:r>
          <a:endParaRPr lang="en-AU" sz="1200" kern="1200" dirty="0"/>
        </a:p>
      </dsp:txBody>
      <dsp:txXfrm>
        <a:off x="1429554" y="159384"/>
        <a:ext cx="814590" cy="814590"/>
      </dsp:txXfrm>
    </dsp:sp>
    <dsp:sp modelId="{351B19CC-45B0-41E1-A7A0-D5A82A3B343C}">
      <dsp:nvSpPr>
        <dsp:cNvPr id="0" name=""/>
        <dsp:cNvSpPr/>
      </dsp:nvSpPr>
      <dsp:spPr>
        <a:xfrm>
          <a:off x="189396" y="-726"/>
          <a:ext cx="1925462" cy="1925462"/>
        </a:xfrm>
        <a:prstGeom prst="circularArrow">
          <a:avLst>
            <a:gd name="adj1" fmla="val 8250"/>
            <a:gd name="adj2" fmla="val 576224"/>
            <a:gd name="adj3" fmla="val 2963365"/>
            <a:gd name="adj4" fmla="val 52051"/>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4332A-BF3B-48D8-9DF3-6E84DCA536D0}">
      <dsp:nvSpPr>
        <dsp:cNvPr id="0" name=""/>
        <dsp:cNvSpPr/>
      </dsp:nvSpPr>
      <dsp:spPr>
        <a:xfrm>
          <a:off x="744832" y="1345357"/>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smtClean="0">
              <a:solidFill>
                <a:srgbClr val="FF0000"/>
              </a:solidFill>
            </a:rPr>
            <a:t>Assessment</a:t>
          </a:r>
          <a:endParaRPr lang="en-AU" sz="1200" b="1" kern="1200" dirty="0">
            <a:solidFill>
              <a:srgbClr val="FF0000"/>
            </a:solidFill>
          </a:endParaRPr>
        </a:p>
      </dsp:txBody>
      <dsp:txXfrm>
        <a:off x="744832" y="1345357"/>
        <a:ext cx="814590" cy="814590"/>
      </dsp:txXfrm>
    </dsp:sp>
    <dsp:sp modelId="{1706A4EB-65BF-4774-86BC-FF247BF6A2AE}">
      <dsp:nvSpPr>
        <dsp:cNvPr id="0" name=""/>
        <dsp:cNvSpPr/>
      </dsp:nvSpPr>
      <dsp:spPr>
        <a:xfrm>
          <a:off x="189396" y="-726"/>
          <a:ext cx="1925462" cy="1925462"/>
        </a:xfrm>
        <a:prstGeom prst="circularArrow">
          <a:avLst>
            <a:gd name="adj1" fmla="val 8250"/>
            <a:gd name="adj2" fmla="val 576224"/>
            <a:gd name="adj3" fmla="val 10171725"/>
            <a:gd name="adj4" fmla="val 7260411"/>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CD1A2-500B-446F-9652-617E94951931}">
      <dsp:nvSpPr>
        <dsp:cNvPr id="0" name=""/>
        <dsp:cNvSpPr/>
      </dsp:nvSpPr>
      <dsp:spPr>
        <a:xfrm>
          <a:off x="60110" y="159384"/>
          <a:ext cx="814590" cy="81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Planning</a:t>
          </a:r>
          <a:endParaRPr lang="en-AU" sz="1200" kern="1200" dirty="0"/>
        </a:p>
      </dsp:txBody>
      <dsp:txXfrm>
        <a:off x="60110" y="159384"/>
        <a:ext cx="814590" cy="814590"/>
      </dsp:txXfrm>
    </dsp:sp>
    <dsp:sp modelId="{368C6762-9261-44CA-BE7A-1B8D3FFA68B5}">
      <dsp:nvSpPr>
        <dsp:cNvPr id="0" name=""/>
        <dsp:cNvSpPr/>
      </dsp:nvSpPr>
      <dsp:spPr>
        <a:xfrm>
          <a:off x="189396" y="-726"/>
          <a:ext cx="1925462" cy="1925462"/>
        </a:xfrm>
        <a:prstGeom prst="circularArrow">
          <a:avLst>
            <a:gd name="adj1" fmla="val 8250"/>
            <a:gd name="adj2" fmla="val 576224"/>
            <a:gd name="adj3" fmla="val 16856263"/>
            <a:gd name="adj4" fmla="val 14967513"/>
            <a:gd name="adj5" fmla="val 96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E5318-9036-4492-B376-AC91282C5ED6}" type="datetimeFigureOut">
              <a:rPr lang="en-AU" smtClean="0"/>
              <a:t>21/05/2015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69033-8E4C-456D-BDBC-E43DB3EB4546}" type="slidenum">
              <a:rPr lang="en-AU" smtClean="0"/>
              <a:t>‹#›</a:t>
            </a:fld>
            <a:endParaRPr lang="en-AU"/>
          </a:p>
        </p:txBody>
      </p:sp>
    </p:spTree>
    <p:extLst>
      <p:ext uri="{BB962C8B-B14F-4D97-AF65-F5344CB8AC3E}">
        <p14:creationId xmlns:p14="http://schemas.microsoft.com/office/powerpoint/2010/main" val="313487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69033-8E4C-456D-BDBC-E43DB3EB4546}" type="slidenum">
              <a:rPr lang="en-AU" smtClean="0"/>
              <a:t>5</a:t>
            </a:fld>
            <a:endParaRPr lang="en-AU"/>
          </a:p>
        </p:txBody>
      </p:sp>
    </p:spTree>
    <p:extLst>
      <p:ext uri="{BB962C8B-B14F-4D97-AF65-F5344CB8AC3E}">
        <p14:creationId xmlns:p14="http://schemas.microsoft.com/office/powerpoint/2010/main" val="285846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69033-8E4C-456D-BDBC-E43DB3EB4546}" type="slidenum">
              <a:rPr lang="en-AU" smtClean="0"/>
              <a:t>9</a:t>
            </a:fld>
            <a:endParaRPr lang="en-AU"/>
          </a:p>
        </p:txBody>
      </p:sp>
    </p:spTree>
    <p:extLst>
      <p:ext uri="{BB962C8B-B14F-4D97-AF65-F5344CB8AC3E}">
        <p14:creationId xmlns:p14="http://schemas.microsoft.com/office/powerpoint/2010/main" val="393235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69033-8E4C-456D-BDBC-E43DB3EB4546}" type="slidenum">
              <a:rPr lang="en-AU" smtClean="0"/>
              <a:t>12</a:t>
            </a:fld>
            <a:endParaRPr lang="en-AU"/>
          </a:p>
        </p:txBody>
      </p:sp>
    </p:spTree>
    <p:extLst>
      <p:ext uri="{BB962C8B-B14F-4D97-AF65-F5344CB8AC3E}">
        <p14:creationId xmlns:p14="http://schemas.microsoft.com/office/powerpoint/2010/main" val="11673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68C8D-4336-4036-9F38-05009722A682}" type="datetimeFigureOut">
              <a:rPr lang="en-AU" smtClean="0"/>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68C8D-4336-4036-9F38-05009722A682}" type="datetimeFigureOut">
              <a:rPr lang="en-AU" smtClean="0"/>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68C8D-4336-4036-9F38-05009722A682}" type="datetimeFigureOut">
              <a:rPr lang="en-AU" smtClean="0"/>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68C8D-4336-4036-9F38-05009722A682}" type="datetimeFigureOut">
              <a:rPr lang="en-AU" smtClean="0"/>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68C8D-4336-4036-9F38-05009722A682}" type="datetimeFigureOut">
              <a:rPr lang="en-AU" smtClean="0"/>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168C8D-4336-4036-9F38-05009722A682}" type="datetimeFigureOut">
              <a:rPr lang="en-AU" smtClean="0"/>
              <a:t>21/05/2015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168C8D-4336-4036-9F38-05009722A682}" type="datetimeFigureOut">
              <a:rPr lang="en-AU" smtClean="0"/>
              <a:t>21/05/2015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68C8D-4336-4036-9F38-05009722A682}" type="datetimeFigureOut">
              <a:rPr lang="en-AU" smtClean="0"/>
              <a:t>21/05/2015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68C8D-4336-4036-9F38-05009722A682}" type="datetimeFigureOut">
              <a:rPr lang="en-AU" smtClean="0"/>
              <a:t>21/05/2015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1493B7-0A3A-47AE-B108-C0394D103F2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68C8D-4336-4036-9F38-05009722A682}" type="datetimeFigureOut">
              <a:rPr lang="en-AU" smtClean="0"/>
              <a:t>21/05/2015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1493B7-0A3A-47AE-B108-C0394D103F2B}"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3168C8D-4336-4036-9F38-05009722A682}" type="datetimeFigureOut">
              <a:rPr lang="en-AU" smtClean="0"/>
              <a:t>21/05/2015</a:t>
            </a:fld>
            <a:endParaRPr lang="en-AU"/>
          </a:p>
        </p:txBody>
      </p:sp>
      <p:sp>
        <p:nvSpPr>
          <p:cNvPr id="9" name="Slide Number Placeholder 8"/>
          <p:cNvSpPr>
            <a:spLocks noGrp="1"/>
          </p:cNvSpPr>
          <p:nvPr>
            <p:ph type="sldNum" sz="quarter" idx="11"/>
          </p:nvPr>
        </p:nvSpPr>
        <p:spPr/>
        <p:txBody>
          <a:bodyPr/>
          <a:lstStyle/>
          <a:p>
            <a:fld id="{F21493B7-0A3A-47AE-B108-C0394D103F2B}"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1493B7-0A3A-47AE-B108-C0394D103F2B}"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3168C8D-4336-4036-9F38-05009722A682}" type="datetimeFigureOut">
              <a:rPr lang="en-AU" smtClean="0"/>
              <a:t>21/05/2015</a:t>
            </a:fld>
            <a:endParaRPr lang="en-A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oolsdevelopmentgroup.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choolsdevelopmentgroup.org/" TargetMode="Externa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907" y="2624032"/>
            <a:ext cx="7296662" cy="400110"/>
          </a:xfrm>
          <a:prstGeom prst="rect">
            <a:avLst/>
          </a:prstGeom>
          <a:noFill/>
        </p:spPr>
        <p:txBody>
          <a:bodyPr wrap="square" rtlCol="0">
            <a:spAutoFit/>
          </a:bodyPr>
          <a:lstStyle/>
          <a:p>
            <a:r>
              <a:rPr lang="en-AU" sz="2000" b="1" dirty="0" smtClean="0"/>
              <a:t>Teacher Judgements  – A Functional Data Base</a:t>
            </a:r>
            <a:endParaRPr lang="en-AU" sz="2000" b="1" dirty="0"/>
          </a:p>
        </p:txBody>
      </p:sp>
      <p:sp>
        <p:nvSpPr>
          <p:cNvPr id="7" name="TextBox 6"/>
          <p:cNvSpPr txBox="1"/>
          <p:nvPr/>
        </p:nvSpPr>
        <p:spPr>
          <a:xfrm>
            <a:off x="279078" y="3400981"/>
            <a:ext cx="7389266" cy="1384995"/>
          </a:xfrm>
          <a:prstGeom prst="rect">
            <a:avLst/>
          </a:prstGeom>
          <a:noFill/>
        </p:spPr>
        <p:txBody>
          <a:bodyPr wrap="square" rtlCol="0">
            <a:spAutoFit/>
          </a:bodyPr>
          <a:lstStyle/>
          <a:p>
            <a:r>
              <a:rPr lang="en-AU" sz="2800" dirty="0" smtClean="0">
                <a:solidFill>
                  <a:schemeClr val="tx2"/>
                </a:solidFill>
                <a:latin typeface="Arial Narrow" panose="020B0606020202030204" pitchFamily="34" charset="0"/>
              </a:rPr>
              <a:t>….a monitoring tool for  Western Australian Curriculum Maths and English…. designed by teachers for teachers</a:t>
            </a:r>
            <a:endParaRPr lang="en-AU" sz="2800" dirty="0">
              <a:solidFill>
                <a:schemeClr val="tx2"/>
              </a:solidFill>
              <a:latin typeface="Arial Narrow" panose="020B0606020202030204" pitchFamily="34" charset="0"/>
            </a:endParaRPr>
          </a:p>
        </p:txBody>
      </p:sp>
      <p:sp>
        <p:nvSpPr>
          <p:cNvPr id="9" name="TextBox 8"/>
          <p:cNvSpPr txBox="1"/>
          <p:nvPr/>
        </p:nvSpPr>
        <p:spPr>
          <a:xfrm>
            <a:off x="310397" y="5347482"/>
            <a:ext cx="3901563" cy="1323439"/>
          </a:xfrm>
          <a:prstGeom prst="rect">
            <a:avLst/>
          </a:prstGeom>
          <a:noFill/>
        </p:spPr>
        <p:txBody>
          <a:bodyPr wrap="square" rtlCol="0">
            <a:spAutoFit/>
          </a:bodyPr>
          <a:lstStyle/>
          <a:p>
            <a:r>
              <a:rPr lang="en-AU" sz="2000" b="1" dirty="0" smtClean="0"/>
              <a:t>Sally Julian &amp; Michaela Wright</a:t>
            </a:r>
          </a:p>
          <a:p>
            <a:endParaRPr lang="en-AU" sz="2000" b="1" dirty="0" smtClean="0"/>
          </a:p>
          <a:p>
            <a:r>
              <a:rPr lang="en-AU" sz="2000" b="1" dirty="0" smtClean="0"/>
              <a:t>Huntingdale Primary School </a:t>
            </a:r>
          </a:p>
          <a:p>
            <a:r>
              <a:rPr lang="en-AU" sz="2000" b="1" dirty="0" smtClean="0"/>
              <a:t>Schools Development Group (WA) </a:t>
            </a:r>
          </a:p>
        </p:txBody>
      </p:sp>
      <p:sp>
        <p:nvSpPr>
          <p:cNvPr id="8" name="TextBox 7"/>
          <p:cNvSpPr txBox="1"/>
          <p:nvPr/>
        </p:nvSpPr>
        <p:spPr>
          <a:xfrm>
            <a:off x="967586" y="316205"/>
            <a:ext cx="6323116" cy="1477328"/>
          </a:xfrm>
          <a:prstGeom prst="rect">
            <a:avLst/>
          </a:prstGeom>
          <a:gradFill flip="none" rotWithShape="1">
            <a:gsLst>
              <a:gs pos="12000">
                <a:srgbClr val="03D4A8"/>
              </a:gs>
              <a:gs pos="63000">
                <a:srgbClr val="21D6E0"/>
              </a:gs>
              <a:gs pos="82000">
                <a:srgbClr val="0087E6"/>
              </a:gs>
              <a:gs pos="100000">
                <a:srgbClr val="005CBF"/>
              </a:gs>
            </a:gsLst>
            <a:lin ang="5400000" scaled="0"/>
            <a:tileRect/>
          </a:gradFill>
          <a:ln w="22225">
            <a:solidFill>
              <a:schemeClr val="tx1"/>
            </a:solidFill>
          </a:ln>
        </p:spPr>
        <p:txBody>
          <a:bodyPr wrap="square" rtlCol="0" anchor="ctr" anchorCtr="1">
            <a:spAutoFit/>
          </a:bodyPr>
          <a:lstStyle/>
          <a:p>
            <a:endParaRPr lang="en-AU" b="1" dirty="0" smtClean="0"/>
          </a:p>
          <a:p>
            <a:r>
              <a:rPr lang="en-AU" b="1" dirty="0" smtClean="0"/>
              <a:t>ACER Excellence </a:t>
            </a:r>
            <a:r>
              <a:rPr lang="en-AU" b="1" dirty="0"/>
              <a:t>in Professional Practice </a:t>
            </a:r>
            <a:r>
              <a:rPr lang="en-AU" b="1" dirty="0" smtClean="0"/>
              <a:t>Conference </a:t>
            </a:r>
            <a:endParaRPr lang="en-AU" b="1" dirty="0"/>
          </a:p>
          <a:p>
            <a:r>
              <a:rPr lang="en-AU" b="1" i="1" dirty="0"/>
              <a:t>Improving assessments of students </a:t>
            </a:r>
            <a:r>
              <a:rPr lang="en-AU" b="1" i="1" dirty="0" smtClean="0"/>
              <a:t>learning</a:t>
            </a:r>
            <a:endParaRPr lang="en-AU" b="1" i="1" dirty="0"/>
          </a:p>
          <a:p>
            <a:endParaRPr lang="en-AU" dirty="0" smtClean="0"/>
          </a:p>
          <a:p>
            <a:r>
              <a:rPr lang="en-AU" b="1" dirty="0" smtClean="0"/>
              <a:t>Sydney 2015</a:t>
            </a:r>
            <a:endParaRPr lang="en-AU" b="1"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335" y="5157192"/>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02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85" t="12676" r="-402"/>
          <a:stretch/>
        </p:blipFill>
        <p:spPr>
          <a:xfrm>
            <a:off x="90487" y="2348880"/>
            <a:ext cx="9053513" cy="44644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94" y="92837"/>
            <a:ext cx="3024336" cy="2143204"/>
          </a:xfrm>
          <a:prstGeom prst="rect">
            <a:avLst/>
          </a:prstGeom>
        </p:spPr>
      </p:pic>
      <p:sp>
        <p:nvSpPr>
          <p:cNvPr id="7" name="TextBox 6"/>
          <p:cNvSpPr txBox="1"/>
          <p:nvPr/>
        </p:nvSpPr>
        <p:spPr>
          <a:xfrm>
            <a:off x="5148064" y="362641"/>
            <a:ext cx="2972318" cy="830997"/>
          </a:xfrm>
          <a:prstGeom prst="rect">
            <a:avLst/>
          </a:prstGeom>
          <a:solidFill>
            <a:srgbClr val="92D050"/>
          </a:solidFill>
        </p:spPr>
        <p:txBody>
          <a:bodyPr wrap="square" rtlCol="0">
            <a:spAutoFit/>
          </a:bodyPr>
          <a:lstStyle/>
          <a:p>
            <a:r>
              <a:rPr lang="en-AU" sz="2400" dirty="0" smtClean="0"/>
              <a:t>Individual Education Plans</a:t>
            </a:r>
            <a:endParaRPr lang="en-AU" sz="2400" dirty="0"/>
          </a:p>
        </p:txBody>
      </p:sp>
    </p:spTree>
    <p:extLst>
      <p:ext uri="{BB962C8B-B14F-4D97-AF65-F5344CB8AC3E}">
        <p14:creationId xmlns:p14="http://schemas.microsoft.com/office/powerpoint/2010/main" val="1877634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extBox 2"/>
          <p:cNvSpPr txBox="1"/>
          <p:nvPr/>
        </p:nvSpPr>
        <p:spPr>
          <a:xfrm>
            <a:off x="3707904" y="472109"/>
            <a:ext cx="4104456" cy="461665"/>
          </a:xfrm>
          <a:prstGeom prst="rect">
            <a:avLst/>
          </a:prstGeom>
          <a:noFill/>
        </p:spPr>
        <p:txBody>
          <a:bodyPr wrap="square" rtlCol="0">
            <a:spAutoFit/>
          </a:bodyPr>
          <a:lstStyle/>
          <a:p>
            <a:r>
              <a:rPr lang="en-AU" sz="2400" dirty="0" smtClean="0"/>
              <a:t>3.  Assessment…</a:t>
            </a:r>
            <a:endParaRPr lang="en-AU" sz="2400" dirty="0"/>
          </a:p>
        </p:txBody>
      </p:sp>
      <p:sp>
        <p:nvSpPr>
          <p:cNvPr id="7" name="TextBox 6"/>
          <p:cNvSpPr txBox="1"/>
          <p:nvPr/>
        </p:nvSpPr>
        <p:spPr>
          <a:xfrm>
            <a:off x="243202" y="1916832"/>
            <a:ext cx="8001205" cy="2862322"/>
          </a:xfrm>
          <a:prstGeom prst="rect">
            <a:avLst/>
          </a:prstGeom>
          <a:noFill/>
        </p:spPr>
        <p:txBody>
          <a:bodyPr wrap="square" rtlCol="0">
            <a:spAutoFit/>
          </a:bodyPr>
          <a:lstStyle/>
          <a:p>
            <a:pPr marL="285750" indent="-285750">
              <a:buFont typeface="Wingdings" panose="05000000000000000000" pitchFamily="2" charset="2"/>
              <a:buChar char="ü"/>
            </a:pPr>
            <a:r>
              <a:rPr lang="en-AU" dirty="0" smtClean="0"/>
              <a:t>It provides consistency for the collection of student data and tracks their progress through the Western Australian Curriculum. The data can be collected for a range of purposes:</a:t>
            </a:r>
          </a:p>
          <a:p>
            <a:pPr marL="285750" indent="-285750">
              <a:buFont typeface="Wingdings" panose="05000000000000000000" pitchFamily="2" charset="2"/>
              <a:buChar char="ü"/>
            </a:pPr>
            <a:endParaRPr lang="en-AU" dirty="0"/>
          </a:p>
          <a:p>
            <a:pPr marL="285750" indent="-285750">
              <a:buFont typeface="Wingdings" panose="05000000000000000000" pitchFamily="2" charset="2"/>
              <a:buChar char="§"/>
            </a:pPr>
            <a:r>
              <a:rPr lang="en-AU" dirty="0" smtClean="0"/>
              <a:t> Whole school data</a:t>
            </a:r>
          </a:p>
          <a:p>
            <a:pPr marL="285750" indent="-285750">
              <a:buFont typeface="Wingdings" panose="05000000000000000000" pitchFamily="2" charset="2"/>
              <a:buChar char="§"/>
            </a:pPr>
            <a:r>
              <a:rPr lang="en-AU" dirty="0" smtClean="0"/>
              <a:t> Year level data</a:t>
            </a:r>
          </a:p>
          <a:p>
            <a:pPr marL="285750" indent="-285750">
              <a:buFont typeface="Wingdings" panose="05000000000000000000" pitchFamily="2" charset="2"/>
              <a:buChar char="§"/>
            </a:pPr>
            <a:r>
              <a:rPr lang="en-AU" dirty="0" smtClean="0"/>
              <a:t> Whole class records</a:t>
            </a:r>
          </a:p>
          <a:p>
            <a:pPr marL="285750" indent="-285750">
              <a:buFont typeface="Wingdings" panose="05000000000000000000" pitchFamily="2" charset="2"/>
              <a:buChar char="§"/>
            </a:pPr>
            <a:r>
              <a:rPr lang="en-AU" dirty="0"/>
              <a:t> </a:t>
            </a:r>
            <a:r>
              <a:rPr lang="en-AU" dirty="0" smtClean="0"/>
              <a:t>Small group data (created by teacher according to student need) </a:t>
            </a:r>
          </a:p>
          <a:p>
            <a:pPr marL="285750" indent="-285750">
              <a:buFont typeface="Wingdings" panose="05000000000000000000" pitchFamily="2" charset="2"/>
              <a:buChar char="§"/>
            </a:pPr>
            <a:r>
              <a:rPr lang="en-AU" dirty="0" smtClean="0"/>
              <a:t> Individual student </a:t>
            </a:r>
          </a:p>
          <a:p>
            <a:endParaRPr lang="en-AU" dirty="0"/>
          </a:p>
        </p:txBody>
      </p:sp>
      <p:graphicFrame>
        <p:nvGraphicFramePr>
          <p:cNvPr id="8" name="Diagram 7"/>
          <p:cNvGraphicFramePr/>
          <p:nvPr>
            <p:extLst>
              <p:ext uri="{D42A27DB-BD31-4B8C-83A1-F6EECF244321}">
                <p14:modId xmlns:p14="http://schemas.microsoft.com/office/powerpoint/2010/main" val="591384691"/>
              </p:ext>
            </p:extLst>
          </p:nvPr>
        </p:nvGraphicFramePr>
        <p:xfrm>
          <a:off x="5940151" y="4437112"/>
          <a:ext cx="2304256" cy="216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209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966" t="24402" r="69476" b="10296"/>
          <a:stretch/>
        </p:blipFill>
        <p:spPr>
          <a:xfrm>
            <a:off x="-684584" y="116632"/>
            <a:ext cx="6768752" cy="6889230"/>
          </a:xfrm>
          <a:prstGeom prst="rect">
            <a:avLst/>
          </a:prstGeom>
        </p:spPr>
      </p:pic>
      <p:sp>
        <p:nvSpPr>
          <p:cNvPr id="5" name="TextBox 4"/>
          <p:cNvSpPr txBox="1"/>
          <p:nvPr/>
        </p:nvSpPr>
        <p:spPr>
          <a:xfrm>
            <a:off x="6413829" y="908720"/>
            <a:ext cx="1833448" cy="1569660"/>
          </a:xfrm>
          <a:prstGeom prst="rect">
            <a:avLst/>
          </a:prstGeom>
          <a:solidFill>
            <a:srgbClr val="92D050"/>
          </a:solidFill>
        </p:spPr>
        <p:txBody>
          <a:bodyPr wrap="square" rtlCol="0">
            <a:spAutoFit/>
          </a:bodyPr>
          <a:lstStyle/>
          <a:p>
            <a:r>
              <a:rPr lang="en-AU" sz="2400" dirty="0" smtClean="0"/>
              <a:t>Whole School Summary of Grades</a:t>
            </a:r>
            <a:endParaRPr lang="en-AU" sz="2400" dirty="0"/>
          </a:p>
        </p:txBody>
      </p:sp>
      <p:pic>
        <p:nvPicPr>
          <p:cNvPr id="6"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13829" y="3645024"/>
            <a:ext cx="1849310" cy="2928392"/>
          </a:xfrm>
        </p:spPr>
      </p:pic>
    </p:spTree>
    <p:extLst>
      <p:ext uri="{BB962C8B-B14F-4D97-AF65-F5344CB8AC3E}">
        <p14:creationId xmlns:p14="http://schemas.microsoft.com/office/powerpoint/2010/main" val="94664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3307366522"/>
              </p:ext>
            </p:extLst>
          </p:nvPr>
        </p:nvGraphicFramePr>
        <p:xfrm>
          <a:off x="252696" y="2060848"/>
          <a:ext cx="7775688"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580112" y="548680"/>
            <a:ext cx="2468262" cy="461665"/>
          </a:xfrm>
          <a:prstGeom prst="rect">
            <a:avLst/>
          </a:prstGeom>
          <a:solidFill>
            <a:srgbClr val="92D050"/>
          </a:solidFill>
        </p:spPr>
        <p:txBody>
          <a:bodyPr wrap="square" rtlCol="0">
            <a:spAutoFit/>
          </a:bodyPr>
          <a:lstStyle/>
          <a:p>
            <a:r>
              <a:rPr lang="en-AU" sz="2400" dirty="0" smtClean="0"/>
              <a:t>Year Level Graphs</a:t>
            </a:r>
            <a:endParaRPr lang="en-AU" sz="2400" dirty="0"/>
          </a:p>
        </p:txBody>
      </p:sp>
    </p:spTree>
    <p:extLst>
      <p:ext uri="{BB962C8B-B14F-4D97-AF65-F5344CB8AC3E}">
        <p14:creationId xmlns:p14="http://schemas.microsoft.com/office/powerpoint/2010/main" val="2639215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6" name="TextBox 5"/>
          <p:cNvSpPr txBox="1"/>
          <p:nvPr/>
        </p:nvSpPr>
        <p:spPr>
          <a:xfrm>
            <a:off x="5652120" y="260648"/>
            <a:ext cx="2468262" cy="830997"/>
          </a:xfrm>
          <a:prstGeom prst="rect">
            <a:avLst/>
          </a:prstGeom>
          <a:solidFill>
            <a:srgbClr val="92D050"/>
          </a:solidFill>
        </p:spPr>
        <p:txBody>
          <a:bodyPr wrap="square" rtlCol="0">
            <a:spAutoFit/>
          </a:bodyPr>
          <a:lstStyle/>
          <a:p>
            <a:r>
              <a:rPr lang="en-AU" sz="2400" dirty="0" smtClean="0"/>
              <a:t>Class Grade Summary </a:t>
            </a:r>
            <a:endParaRPr lang="en-AU" sz="2400" dirty="0"/>
          </a:p>
        </p:txBody>
      </p:sp>
      <p:grpSp>
        <p:nvGrpSpPr>
          <p:cNvPr id="3" name="Group 2"/>
          <p:cNvGrpSpPr/>
          <p:nvPr/>
        </p:nvGrpSpPr>
        <p:grpSpPr>
          <a:xfrm>
            <a:off x="251520" y="1868131"/>
            <a:ext cx="7920880" cy="4824535"/>
            <a:chOff x="251520" y="1916832"/>
            <a:chExt cx="7920880" cy="4824535"/>
          </a:xfrm>
        </p:grpSpPr>
        <p:pic>
          <p:nvPicPr>
            <p:cNvPr id="7" name="Picture 6"/>
            <p:cNvPicPr>
              <a:picLocks noChangeAspect="1"/>
            </p:cNvPicPr>
            <p:nvPr/>
          </p:nvPicPr>
          <p:blipFill rotWithShape="1">
            <a:blip r:embed="rId4"/>
            <a:srcRect l="871" t="17699" r="51322" b="30533"/>
            <a:stretch/>
          </p:blipFill>
          <p:spPr>
            <a:xfrm>
              <a:off x="251520" y="1916832"/>
              <a:ext cx="7920880" cy="4824535"/>
            </a:xfrm>
            <a:prstGeom prst="rect">
              <a:avLst/>
            </a:prstGeom>
            <a:ln w="22225">
              <a:solidFill>
                <a:srgbClr val="000000"/>
              </a:solidFill>
            </a:ln>
          </p:spPr>
        </p:pic>
        <p:sp>
          <p:nvSpPr>
            <p:cNvPr id="2" name="Rectangle 1"/>
            <p:cNvSpPr/>
            <p:nvPr/>
          </p:nvSpPr>
          <p:spPr>
            <a:xfrm>
              <a:off x="251520" y="2708920"/>
              <a:ext cx="648072"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03669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243" r="22318" b="3807"/>
          <a:stretch/>
        </p:blipFill>
        <p:spPr>
          <a:xfrm>
            <a:off x="88789" y="1700808"/>
            <a:ext cx="8494278" cy="5040560"/>
          </a:xfrm>
          <a:prstGeom prst="rect">
            <a:avLst/>
          </a:prstGeom>
          <a:ln w="22225">
            <a:noFill/>
          </a:ln>
        </p:spPr>
      </p:pic>
      <p:sp>
        <p:nvSpPr>
          <p:cNvPr id="6" name="TextBox 5"/>
          <p:cNvSpPr txBox="1"/>
          <p:nvPr/>
        </p:nvSpPr>
        <p:spPr>
          <a:xfrm>
            <a:off x="5292080" y="260648"/>
            <a:ext cx="2684286" cy="461665"/>
          </a:xfrm>
          <a:prstGeom prst="rect">
            <a:avLst/>
          </a:prstGeom>
          <a:solidFill>
            <a:srgbClr val="92D050"/>
          </a:solidFill>
        </p:spPr>
        <p:txBody>
          <a:bodyPr wrap="square" rtlCol="0">
            <a:spAutoFit/>
          </a:bodyPr>
          <a:lstStyle/>
          <a:p>
            <a:r>
              <a:rPr lang="en-AU" sz="2400" dirty="0" smtClean="0"/>
              <a:t>Class checklists </a:t>
            </a:r>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89" y="116632"/>
            <a:ext cx="2034939" cy="1442065"/>
          </a:xfrm>
          <a:prstGeom prst="rect">
            <a:avLst/>
          </a:prstGeom>
        </p:spPr>
      </p:pic>
      <p:sp>
        <p:nvSpPr>
          <p:cNvPr id="8" name="TextBox 7"/>
          <p:cNvSpPr txBox="1"/>
          <p:nvPr/>
        </p:nvSpPr>
        <p:spPr>
          <a:xfrm>
            <a:off x="5264872" y="722313"/>
            <a:ext cx="2952328" cy="646331"/>
          </a:xfrm>
          <a:prstGeom prst="rect">
            <a:avLst/>
          </a:prstGeom>
          <a:noFill/>
        </p:spPr>
        <p:txBody>
          <a:bodyPr wrap="square" rtlCol="0">
            <a:spAutoFit/>
          </a:bodyPr>
          <a:lstStyle/>
          <a:p>
            <a:r>
              <a:rPr lang="en-AU" dirty="0" smtClean="0"/>
              <a:t>With provision for valued teacher anecdotal notes </a:t>
            </a:r>
            <a:endParaRPr lang="en-AU" dirty="0"/>
          </a:p>
        </p:txBody>
      </p:sp>
    </p:spTree>
    <p:extLst>
      <p:ext uri="{BB962C8B-B14F-4D97-AF65-F5344CB8AC3E}">
        <p14:creationId xmlns:p14="http://schemas.microsoft.com/office/powerpoint/2010/main" val="303669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13792"/>
            <a:ext cx="7620000" cy="1143000"/>
          </a:xfrm>
        </p:spPr>
        <p:txBody>
          <a:bodyPr/>
          <a:lstStyle/>
          <a:p>
            <a:r>
              <a:rPr lang="en-AU" sz="1200" dirty="0"/>
              <a:t/>
            </a:r>
            <a:br>
              <a:rPr lang="en-AU" sz="1200" dirty="0"/>
            </a:br>
            <a:endParaRPr lang="en-AU" sz="1200" dirty="0"/>
          </a:p>
        </p:txBody>
      </p:sp>
      <p:sp>
        <p:nvSpPr>
          <p:cNvPr id="4" name="TextBox 3"/>
          <p:cNvSpPr txBox="1"/>
          <p:nvPr/>
        </p:nvSpPr>
        <p:spPr>
          <a:xfrm>
            <a:off x="580498" y="108129"/>
            <a:ext cx="7200800" cy="1754326"/>
          </a:xfrm>
          <a:prstGeom prst="rect">
            <a:avLst/>
          </a:prstGeom>
          <a:noFill/>
        </p:spPr>
        <p:txBody>
          <a:bodyPr wrap="square" rtlCol="0">
            <a:spAutoFit/>
          </a:bodyPr>
          <a:lstStyle/>
          <a:p>
            <a:r>
              <a:rPr lang="en-AU" dirty="0" smtClean="0"/>
              <a:t>Teachers wanted a tool that would have significant effect on student progress…not just data for data sake. </a:t>
            </a:r>
          </a:p>
          <a:p>
            <a:endParaRPr lang="en-AU" dirty="0" smtClean="0"/>
          </a:p>
          <a:p>
            <a:r>
              <a:rPr lang="en-AU" b="1" dirty="0" smtClean="0">
                <a:solidFill>
                  <a:schemeClr val="accent1">
                    <a:lumMod val="50000"/>
                  </a:schemeClr>
                </a:solidFill>
              </a:rPr>
              <a:t>Formative teacher evaluation </a:t>
            </a:r>
            <a:r>
              <a:rPr lang="en-AU" dirty="0" smtClean="0"/>
              <a:t>and clear </a:t>
            </a:r>
            <a:r>
              <a:rPr lang="en-AU" b="1" dirty="0" smtClean="0">
                <a:solidFill>
                  <a:schemeClr val="accent4">
                    <a:lumMod val="50000"/>
                  </a:schemeClr>
                </a:solidFill>
              </a:rPr>
              <a:t>student expectations </a:t>
            </a:r>
            <a:r>
              <a:rPr lang="en-AU" dirty="0" smtClean="0"/>
              <a:t>were to be an integral feature of our monitoring tool, in accordance with John Hattie’s research.</a:t>
            </a:r>
            <a:endParaRPr lang="en-AU" dirty="0"/>
          </a:p>
        </p:txBody>
      </p:sp>
      <p:grpSp>
        <p:nvGrpSpPr>
          <p:cNvPr id="8" name="Group 7"/>
          <p:cNvGrpSpPr/>
          <p:nvPr/>
        </p:nvGrpSpPr>
        <p:grpSpPr>
          <a:xfrm>
            <a:off x="1043609" y="1874257"/>
            <a:ext cx="7187952" cy="4538179"/>
            <a:chOff x="2020787" y="1874257"/>
            <a:chExt cx="5801715" cy="4538179"/>
          </a:xfrm>
        </p:grpSpPr>
        <p:pic>
          <p:nvPicPr>
            <p:cNvPr id="2050" name="Picture 1" descr="Bar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942" y="1874257"/>
              <a:ext cx="5040560" cy="453817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a:off x="2020787" y="2317578"/>
              <a:ext cx="1080120" cy="144016"/>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a:off x="2411760" y="1928105"/>
              <a:ext cx="1080120" cy="144016"/>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p:cNvSpPr txBox="1"/>
          <p:nvPr/>
        </p:nvSpPr>
        <p:spPr>
          <a:xfrm>
            <a:off x="251520" y="6442571"/>
            <a:ext cx="6954510" cy="276999"/>
          </a:xfrm>
          <a:prstGeom prst="rect">
            <a:avLst/>
          </a:prstGeom>
          <a:noFill/>
        </p:spPr>
        <p:txBody>
          <a:bodyPr wrap="square" rtlCol="0">
            <a:spAutoFit/>
          </a:bodyPr>
          <a:lstStyle/>
          <a:p>
            <a:r>
              <a:rPr lang="en-AU" sz="1200" dirty="0" smtClean="0"/>
              <a:t>Acknowledgement: Visible Learning and the Science of </a:t>
            </a:r>
            <a:r>
              <a:rPr lang="en-AU" sz="1200" dirty="0"/>
              <a:t>H</a:t>
            </a:r>
            <a:r>
              <a:rPr lang="en-AU" sz="1200" dirty="0" smtClean="0"/>
              <a:t>ow </a:t>
            </a:r>
            <a:r>
              <a:rPr lang="en-AU" sz="1200" dirty="0"/>
              <a:t>W</a:t>
            </a:r>
            <a:r>
              <a:rPr lang="en-AU" sz="1200" dirty="0" smtClean="0"/>
              <a:t>e Learn.  Hattie and Yates. </a:t>
            </a:r>
            <a:r>
              <a:rPr lang="en-AU" sz="1200" dirty="0" err="1" smtClean="0"/>
              <a:t>Routledge</a:t>
            </a:r>
            <a:r>
              <a:rPr lang="en-AU" sz="1200" dirty="0" smtClean="0"/>
              <a:t>  2013</a:t>
            </a:r>
            <a:endParaRPr lang="en-AU" sz="1200" dirty="0"/>
          </a:p>
        </p:txBody>
      </p:sp>
    </p:spTree>
    <p:extLst>
      <p:ext uri="{BB962C8B-B14F-4D97-AF65-F5344CB8AC3E}">
        <p14:creationId xmlns:p14="http://schemas.microsoft.com/office/powerpoint/2010/main" val="1459458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extBox 2"/>
          <p:cNvSpPr txBox="1"/>
          <p:nvPr/>
        </p:nvSpPr>
        <p:spPr>
          <a:xfrm>
            <a:off x="4139952" y="841866"/>
            <a:ext cx="3600400" cy="461665"/>
          </a:xfrm>
          <a:prstGeom prst="rect">
            <a:avLst/>
          </a:prstGeom>
          <a:noFill/>
        </p:spPr>
        <p:txBody>
          <a:bodyPr wrap="square" rtlCol="0">
            <a:spAutoFit/>
          </a:bodyPr>
          <a:lstStyle/>
          <a:p>
            <a:r>
              <a:rPr lang="en-AU" sz="2400" dirty="0"/>
              <a:t>3</a:t>
            </a:r>
            <a:r>
              <a:rPr lang="en-AU" sz="2400" dirty="0" smtClean="0"/>
              <a:t> stars and a vision…</a:t>
            </a:r>
            <a:endParaRPr lang="en-AU" sz="2400" dirty="0"/>
          </a:p>
        </p:txBody>
      </p:sp>
      <p:sp>
        <p:nvSpPr>
          <p:cNvPr id="2" name="TextBox 1"/>
          <p:cNvSpPr txBox="1"/>
          <p:nvPr/>
        </p:nvSpPr>
        <p:spPr>
          <a:xfrm>
            <a:off x="539552" y="1934285"/>
            <a:ext cx="7056784" cy="3416320"/>
          </a:xfrm>
          <a:prstGeom prst="rect">
            <a:avLst/>
          </a:prstGeom>
          <a:noFill/>
        </p:spPr>
        <p:txBody>
          <a:bodyPr wrap="square" rtlCol="0">
            <a:spAutoFit/>
          </a:bodyPr>
          <a:lstStyle/>
          <a:p>
            <a:pPr marL="285750" indent="-285750">
              <a:buFont typeface="Wingdings" panose="05000000000000000000" pitchFamily="2" charset="2"/>
              <a:buChar char="v"/>
            </a:pPr>
            <a:r>
              <a:rPr lang="en-AU" dirty="0" smtClean="0"/>
              <a:t>From a simple beginning of 3 trial schools ….it is now in use in over 130 schools in WA</a:t>
            </a:r>
          </a:p>
          <a:p>
            <a:pPr marL="285750" indent="-285750">
              <a:buFont typeface="Wingdings" panose="05000000000000000000" pitchFamily="2" charset="2"/>
              <a:buChar char="v"/>
            </a:pPr>
            <a:endParaRPr lang="en-AU" dirty="0"/>
          </a:p>
          <a:p>
            <a:pPr marL="285750" indent="-285750">
              <a:buFont typeface="Wingdings" panose="05000000000000000000" pitchFamily="2" charset="2"/>
              <a:buChar char="v"/>
            </a:pPr>
            <a:r>
              <a:rPr lang="en-AU" dirty="0" smtClean="0"/>
              <a:t>Our Professional Learning Community (Connect) of schools using the monitoring tool is a forum for collegiate discussion that drives further improvement to reflect the needs of schools.</a:t>
            </a:r>
          </a:p>
          <a:p>
            <a:pPr marL="285750" indent="-285750">
              <a:buFont typeface="Wingdings" panose="05000000000000000000" pitchFamily="2" charset="2"/>
              <a:buChar char="v"/>
            </a:pPr>
            <a:endParaRPr lang="en-AU" dirty="0"/>
          </a:p>
          <a:p>
            <a:pPr marL="285750" indent="-285750">
              <a:buFont typeface="Wingdings" panose="05000000000000000000" pitchFamily="2" charset="2"/>
              <a:buChar char="v"/>
            </a:pPr>
            <a:r>
              <a:rPr lang="en-AU" dirty="0" smtClean="0"/>
              <a:t>Teachers are now making confident and consistent judgements about student achievement.  The data provides for a smooth transition from year to year.  </a:t>
            </a:r>
          </a:p>
          <a:p>
            <a:pPr marL="285750" indent="-285750">
              <a:buFont typeface="Wingdings" panose="05000000000000000000" pitchFamily="2" charset="2"/>
              <a:buChar char="v"/>
            </a:pPr>
            <a:endParaRPr lang="en-AU" dirty="0"/>
          </a:p>
          <a:p>
            <a:endParaRPr lang="en-AU" dirty="0"/>
          </a:p>
        </p:txBody>
      </p:sp>
      <p:sp>
        <p:nvSpPr>
          <p:cNvPr id="6" name="TextBox 5"/>
          <p:cNvSpPr txBox="1"/>
          <p:nvPr/>
        </p:nvSpPr>
        <p:spPr>
          <a:xfrm>
            <a:off x="3059832" y="5116542"/>
            <a:ext cx="4248472" cy="1200329"/>
          </a:xfrm>
          <a:prstGeom prst="rect">
            <a:avLst/>
          </a:prstGeom>
          <a:noFill/>
        </p:spPr>
        <p:txBody>
          <a:bodyPr wrap="square" rtlCol="0">
            <a:spAutoFit/>
          </a:bodyPr>
          <a:lstStyle/>
          <a:p>
            <a:r>
              <a:rPr lang="en-AU" dirty="0"/>
              <a:t> </a:t>
            </a:r>
            <a:r>
              <a:rPr lang="en-AU" dirty="0" smtClean="0"/>
              <a:t>…..The monitoring tool to be developed as  a web-based programme and  used by all WA public schools and used on a systemic level to inform reporting to parents. </a:t>
            </a:r>
            <a:endParaRPr lang="en-AU" dirty="0"/>
          </a:p>
        </p:txBody>
      </p:sp>
      <p:sp>
        <p:nvSpPr>
          <p:cNvPr id="7" name="Cloud 6"/>
          <p:cNvSpPr/>
          <p:nvPr/>
        </p:nvSpPr>
        <p:spPr>
          <a:xfrm>
            <a:off x="345232" y="5301208"/>
            <a:ext cx="2426568"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Our vision … </a:t>
            </a:r>
            <a:endParaRPr lang="en-AU" dirty="0"/>
          </a:p>
        </p:txBody>
      </p:sp>
    </p:spTree>
    <p:extLst>
      <p:ext uri="{BB962C8B-B14F-4D97-AF65-F5344CB8AC3E}">
        <p14:creationId xmlns:p14="http://schemas.microsoft.com/office/powerpoint/2010/main" val="275088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10" y="3717032"/>
            <a:ext cx="5474033" cy="2376263"/>
          </a:xfrm>
        </p:spPr>
        <p:txBody>
          <a:bodyPr/>
          <a:lstStyle/>
          <a:p>
            <a:r>
              <a:rPr lang="en-AU" sz="1400" b="1" dirty="0">
                <a:latin typeface="+mn-lt"/>
              </a:rPr>
              <a:t>Maths tool adds up for school judges</a:t>
            </a:r>
            <a:br>
              <a:rPr lang="en-AU" sz="1400" b="1" dirty="0">
                <a:latin typeface="+mn-lt"/>
              </a:rPr>
            </a:br>
            <a:r>
              <a:rPr lang="en-AU" sz="1400" b="1" dirty="0">
                <a:latin typeface="+mn-lt"/>
              </a:rPr>
              <a:t>A new numeracy tool developed </a:t>
            </a:r>
            <a:r>
              <a:rPr lang="en-AU" sz="1400" dirty="0">
                <a:latin typeface="+mn-lt"/>
              </a:rPr>
              <a:t>by a group of Western Australian public schools to help monitor student progress has been recognised by the Institute of Public Administration (IPA).</a:t>
            </a:r>
            <a:br>
              <a:rPr lang="en-AU" sz="1400" dirty="0">
                <a:latin typeface="+mn-lt"/>
              </a:rPr>
            </a:br>
            <a:r>
              <a:rPr lang="en-AU" sz="1400" dirty="0">
                <a:latin typeface="+mn-lt"/>
              </a:rPr>
              <a:t>The Maths Tracker was a finalist in the Best Practice Category at the IPA </a:t>
            </a:r>
            <a:r>
              <a:rPr lang="en-AU" sz="1400" dirty="0" smtClean="0">
                <a:latin typeface="+mn-lt"/>
              </a:rPr>
              <a:t>awards. Principal </a:t>
            </a:r>
            <a:r>
              <a:rPr lang="en-AU" sz="1400" dirty="0">
                <a:latin typeface="+mn-lt"/>
              </a:rPr>
              <a:t>of Huntingdale Primary School, </a:t>
            </a:r>
            <a:r>
              <a:rPr lang="en-AU" sz="1400" dirty="0" err="1">
                <a:latin typeface="+mn-lt"/>
              </a:rPr>
              <a:t>Edd</a:t>
            </a:r>
            <a:r>
              <a:rPr lang="en-AU" sz="1400" dirty="0">
                <a:latin typeface="+mn-lt"/>
              </a:rPr>
              <a:t> Black said the Maths Tracker was developed after staff from schools wanted an electronic monitoring system to help them bring in the Australian Curriculum</a:t>
            </a:r>
            <a:r>
              <a:rPr lang="en-AU" sz="1400" dirty="0" smtClean="0">
                <a:latin typeface="+mn-lt"/>
              </a:rPr>
              <a:t>.  "</a:t>
            </a:r>
            <a:r>
              <a:rPr lang="en-AU" sz="1400" dirty="0">
                <a:latin typeface="+mn-lt"/>
              </a:rPr>
              <a:t>Maths Tracker is a one-stop-shop for teachers, principals and deputies to monitor the progress of students from Kindergarten to Year 10," Mr Black said</a:t>
            </a:r>
            <a:r>
              <a:rPr lang="en-AU" sz="1400" dirty="0" smtClean="0">
                <a:latin typeface="+mn-lt"/>
              </a:rPr>
              <a:t>. </a:t>
            </a:r>
            <a:br>
              <a:rPr lang="en-AU" sz="1400" dirty="0" smtClean="0">
                <a:latin typeface="+mn-lt"/>
              </a:rPr>
            </a:br>
            <a:r>
              <a:rPr lang="en-AU" sz="1400" dirty="0">
                <a:latin typeface="+mn-lt"/>
              </a:rPr>
              <a:t/>
            </a:r>
            <a:br>
              <a:rPr lang="en-AU" sz="1400" dirty="0">
                <a:latin typeface="+mn-lt"/>
              </a:rPr>
            </a:br>
            <a:r>
              <a:rPr lang="en-AU" sz="1200" dirty="0" smtClean="0">
                <a:solidFill>
                  <a:schemeClr val="tx1"/>
                </a:solidFill>
                <a:latin typeface="Arial Narrow" panose="020B0606020202030204" pitchFamily="34" charset="0"/>
              </a:rPr>
              <a:t>Acknowledgement: :  PS News Online   Independent News for the Western Australian Public Service Edition No 245</a:t>
            </a:r>
            <a:r>
              <a:rPr lang="en-AU" sz="1200" dirty="0">
                <a:solidFill>
                  <a:schemeClr val="tx1"/>
                </a:solidFill>
                <a:latin typeface="Arial Narrow" panose="020B0606020202030204" pitchFamily="34" charset="0"/>
              </a:rPr>
              <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pic>
        <p:nvPicPr>
          <p:cNvPr id="1026" name="Picture 2" descr="http://www.psnews.com.au/grfx/ed/245story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6298" y="345988"/>
            <a:ext cx="2273328" cy="151216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1800" y="563761"/>
            <a:ext cx="2808312" cy="954107"/>
          </a:xfrm>
          <a:prstGeom prst="rect">
            <a:avLst/>
          </a:prstGeom>
          <a:noFill/>
        </p:spPr>
        <p:txBody>
          <a:bodyPr wrap="square" rtlCol="0">
            <a:spAutoFit/>
          </a:bodyPr>
          <a:lstStyle/>
          <a:p>
            <a:r>
              <a:rPr lang="en-AU" sz="1400" dirty="0" smtClean="0"/>
              <a:t>The Maths Tracker was recognised by Institute of Public Administration and was a finalist in the Best Practice Category at IPA awards.  </a:t>
            </a:r>
            <a:endParaRPr lang="en-AU" sz="1400" dirty="0"/>
          </a:p>
        </p:txBody>
      </p:sp>
      <p:pic>
        <p:nvPicPr>
          <p:cNvPr id="5" name="Picture 4"/>
          <p:cNvPicPr>
            <a:picLocks noChangeAspect="1"/>
          </p:cNvPicPr>
          <p:nvPr/>
        </p:nvPicPr>
        <p:blipFill>
          <a:blip r:embed="rId3"/>
          <a:stretch>
            <a:fillRect/>
          </a:stretch>
        </p:blipFill>
        <p:spPr>
          <a:xfrm>
            <a:off x="398006" y="356739"/>
            <a:ext cx="2052227" cy="1368152"/>
          </a:xfrm>
          <a:prstGeom prst="rect">
            <a:avLst/>
          </a:prstGeom>
          <a:ln w="2222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263" y="4306192"/>
            <a:ext cx="1943363" cy="1650527"/>
          </a:xfrm>
          <a:prstGeom prst="rect">
            <a:avLst/>
          </a:prstGeom>
          <a:ln w="25400">
            <a:solidFill>
              <a:schemeClr val="tx1"/>
            </a:solidFill>
          </a:ln>
        </p:spPr>
      </p:pic>
    </p:spTree>
    <p:extLst>
      <p:ext uri="{BB962C8B-B14F-4D97-AF65-F5344CB8AC3E}">
        <p14:creationId xmlns:p14="http://schemas.microsoft.com/office/powerpoint/2010/main" val="4079496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58" y="1052736"/>
            <a:ext cx="7620000" cy="5088632"/>
          </a:xfrm>
        </p:spPr>
        <p:txBody>
          <a:bodyPr/>
          <a:lstStyle/>
          <a:p>
            <a:endParaRPr lang="en-AU" dirty="0"/>
          </a:p>
        </p:txBody>
      </p:sp>
      <p:pic>
        <p:nvPicPr>
          <p:cNvPr id="4" name="Picture 3"/>
          <p:cNvPicPr>
            <a:picLocks noChangeAspect="1"/>
          </p:cNvPicPr>
          <p:nvPr/>
        </p:nvPicPr>
        <p:blipFill rotWithShape="1">
          <a:blip r:embed="rId2"/>
          <a:srcRect t="1560" r="40351" b="9551"/>
          <a:stretch/>
        </p:blipFill>
        <p:spPr>
          <a:xfrm>
            <a:off x="114645" y="116632"/>
            <a:ext cx="7990034" cy="6697529"/>
          </a:xfrm>
          <a:prstGeom prst="rect">
            <a:avLst/>
          </a:prstGeom>
          <a:ln w="25400">
            <a:solidFill>
              <a:schemeClr val="tx1"/>
            </a:solidFill>
          </a:ln>
        </p:spPr>
      </p:pic>
    </p:spTree>
    <p:extLst>
      <p:ext uri="{BB962C8B-B14F-4D97-AF65-F5344CB8AC3E}">
        <p14:creationId xmlns:p14="http://schemas.microsoft.com/office/powerpoint/2010/main" val="4091766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extBox 1"/>
          <p:cNvSpPr txBox="1"/>
          <p:nvPr/>
        </p:nvSpPr>
        <p:spPr>
          <a:xfrm>
            <a:off x="3635896" y="836712"/>
            <a:ext cx="3096344" cy="461665"/>
          </a:xfrm>
          <a:prstGeom prst="rect">
            <a:avLst/>
          </a:prstGeom>
          <a:noFill/>
        </p:spPr>
        <p:txBody>
          <a:bodyPr wrap="square" rtlCol="0">
            <a:spAutoFit/>
          </a:bodyPr>
          <a:lstStyle/>
          <a:p>
            <a:r>
              <a:rPr lang="en-AU" sz="2400" dirty="0" smtClean="0"/>
              <a:t>A bit of background….</a:t>
            </a:r>
            <a:endParaRPr lang="en-AU" sz="2400" dirty="0"/>
          </a:p>
        </p:txBody>
      </p:sp>
      <p:sp>
        <p:nvSpPr>
          <p:cNvPr id="3" name="TextBox 2"/>
          <p:cNvSpPr txBox="1"/>
          <p:nvPr/>
        </p:nvSpPr>
        <p:spPr>
          <a:xfrm>
            <a:off x="611560" y="2204864"/>
            <a:ext cx="6408712" cy="3416320"/>
          </a:xfrm>
          <a:prstGeom prst="rect">
            <a:avLst/>
          </a:prstGeom>
          <a:noFill/>
        </p:spPr>
        <p:txBody>
          <a:bodyPr wrap="square" rtlCol="0">
            <a:spAutoFit/>
          </a:bodyPr>
          <a:lstStyle/>
          <a:p>
            <a:r>
              <a:rPr lang="en-AU" dirty="0" smtClean="0"/>
              <a:t>The School Development Group is a not-for-profit organisation that was formed in 1980 due to a need to provide exchange on </a:t>
            </a:r>
          </a:p>
          <a:p>
            <a:r>
              <a:rPr lang="en-AU" dirty="0" smtClean="0"/>
              <a:t>co- operative teaching approaches and school design improvements.</a:t>
            </a:r>
          </a:p>
          <a:p>
            <a:endParaRPr lang="en-AU" dirty="0" smtClean="0"/>
          </a:p>
          <a:p>
            <a:r>
              <a:rPr lang="en-AU" dirty="0" smtClean="0"/>
              <a:t>The activities of the Group have come from identified needs in public education by educators and parents in schools as well supporting education specialists.</a:t>
            </a:r>
          </a:p>
          <a:p>
            <a:endParaRPr lang="en-AU" dirty="0"/>
          </a:p>
          <a:p>
            <a:endParaRPr lang="en-AU" dirty="0" smtClean="0"/>
          </a:p>
          <a:p>
            <a:endParaRPr lang="en-AU" dirty="0"/>
          </a:p>
          <a:p>
            <a:r>
              <a:rPr lang="en-AU" dirty="0" smtClean="0">
                <a:hlinkClick r:id="rId2"/>
              </a:rPr>
              <a:t>http://schoolsdevelopmentgroup.org/</a:t>
            </a:r>
            <a:r>
              <a:rPr lang="en-AU" dirty="0" smtClean="0"/>
              <a:t> </a:t>
            </a:r>
            <a:endParaRPr lang="en-AU" dirty="0"/>
          </a:p>
        </p:txBody>
      </p:sp>
    </p:spTree>
    <p:extLst>
      <p:ext uri="{BB962C8B-B14F-4D97-AF65-F5344CB8AC3E}">
        <p14:creationId xmlns:p14="http://schemas.microsoft.com/office/powerpoint/2010/main" val="3983924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907" y="2624032"/>
            <a:ext cx="7296662" cy="400110"/>
          </a:xfrm>
          <a:prstGeom prst="rect">
            <a:avLst/>
          </a:prstGeom>
          <a:noFill/>
        </p:spPr>
        <p:txBody>
          <a:bodyPr wrap="square" rtlCol="0">
            <a:spAutoFit/>
          </a:bodyPr>
          <a:lstStyle/>
          <a:p>
            <a:r>
              <a:rPr lang="en-AU" sz="2000" b="1" dirty="0" smtClean="0"/>
              <a:t>Teacher Judgements  – A Functional Data Base</a:t>
            </a:r>
            <a:endParaRPr lang="en-AU" sz="2000" b="1" dirty="0"/>
          </a:p>
        </p:txBody>
      </p:sp>
      <p:sp>
        <p:nvSpPr>
          <p:cNvPr id="7" name="TextBox 6"/>
          <p:cNvSpPr txBox="1"/>
          <p:nvPr/>
        </p:nvSpPr>
        <p:spPr>
          <a:xfrm>
            <a:off x="279078" y="3400981"/>
            <a:ext cx="7389266" cy="1384995"/>
          </a:xfrm>
          <a:prstGeom prst="rect">
            <a:avLst/>
          </a:prstGeom>
          <a:noFill/>
        </p:spPr>
        <p:txBody>
          <a:bodyPr wrap="square" rtlCol="0">
            <a:spAutoFit/>
          </a:bodyPr>
          <a:lstStyle/>
          <a:p>
            <a:r>
              <a:rPr lang="en-AU" sz="2800" dirty="0" smtClean="0">
                <a:solidFill>
                  <a:schemeClr val="tx2"/>
                </a:solidFill>
                <a:latin typeface="Arial Narrow" panose="020B0606020202030204" pitchFamily="34" charset="0"/>
              </a:rPr>
              <a:t>….a monitoring tool for  Western Australian Curriculum Maths and English…. designed by teachers for teachers</a:t>
            </a:r>
            <a:endParaRPr lang="en-AU" sz="2800" dirty="0">
              <a:solidFill>
                <a:schemeClr val="tx2"/>
              </a:solidFill>
              <a:latin typeface="Arial Narrow" panose="020B0606020202030204" pitchFamily="34" charset="0"/>
            </a:endParaRPr>
          </a:p>
        </p:txBody>
      </p:sp>
      <p:sp>
        <p:nvSpPr>
          <p:cNvPr id="9" name="TextBox 8"/>
          <p:cNvSpPr txBox="1"/>
          <p:nvPr/>
        </p:nvSpPr>
        <p:spPr>
          <a:xfrm>
            <a:off x="310397" y="5347482"/>
            <a:ext cx="3901563" cy="1323439"/>
          </a:xfrm>
          <a:prstGeom prst="rect">
            <a:avLst/>
          </a:prstGeom>
          <a:noFill/>
        </p:spPr>
        <p:txBody>
          <a:bodyPr wrap="square" rtlCol="0">
            <a:spAutoFit/>
          </a:bodyPr>
          <a:lstStyle/>
          <a:p>
            <a:r>
              <a:rPr lang="en-AU" sz="2000" b="1" dirty="0" smtClean="0"/>
              <a:t>Sally Julian &amp; Michaela Wright</a:t>
            </a:r>
          </a:p>
          <a:p>
            <a:endParaRPr lang="en-AU" sz="2000" b="1" dirty="0" smtClean="0"/>
          </a:p>
          <a:p>
            <a:r>
              <a:rPr lang="en-AU" sz="2000" b="1" dirty="0" smtClean="0"/>
              <a:t>Huntingdale Primary School </a:t>
            </a:r>
          </a:p>
          <a:p>
            <a:r>
              <a:rPr lang="en-AU" sz="2000" b="1" dirty="0" smtClean="0"/>
              <a:t>Schools Development Group (WA) </a:t>
            </a:r>
          </a:p>
        </p:txBody>
      </p:sp>
      <p:sp>
        <p:nvSpPr>
          <p:cNvPr id="8" name="TextBox 7"/>
          <p:cNvSpPr txBox="1"/>
          <p:nvPr/>
        </p:nvSpPr>
        <p:spPr>
          <a:xfrm>
            <a:off x="967586" y="316205"/>
            <a:ext cx="6323116" cy="1477328"/>
          </a:xfrm>
          <a:prstGeom prst="rect">
            <a:avLst/>
          </a:prstGeom>
          <a:gradFill flip="none" rotWithShape="1">
            <a:gsLst>
              <a:gs pos="12000">
                <a:srgbClr val="03D4A8"/>
              </a:gs>
              <a:gs pos="63000">
                <a:srgbClr val="21D6E0"/>
              </a:gs>
              <a:gs pos="82000">
                <a:srgbClr val="0087E6"/>
              </a:gs>
              <a:gs pos="100000">
                <a:srgbClr val="005CBF"/>
              </a:gs>
            </a:gsLst>
            <a:lin ang="5400000" scaled="0"/>
            <a:tileRect/>
          </a:gradFill>
          <a:ln w="22225">
            <a:solidFill>
              <a:schemeClr val="tx1"/>
            </a:solidFill>
          </a:ln>
        </p:spPr>
        <p:txBody>
          <a:bodyPr wrap="square" rtlCol="0" anchor="ctr" anchorCtr="1">
            <a:spAutoFit/>
          </a:bodyPr>
          <a:lstStyle/>
          <a:p>
            <a:endParaRPr lang="en-AU" b="1" dirty="0" smtClean="0"/>
          </a:p>
          <a:p>
            <a:r>
              <a:rPr lang="en-AU" b="1" dirty="0" smtClean="0"/>
              <a:t>ACER Excellence </a:t>
            </a:r>
            <a:r>
              <a:rPr lang="en-AU" b="1" dirty="0"/>
              <a:t>in Professional Practice </a:t>
            </a:r>
            <a:r>
              <a:rPr lang="en-AU" b="1" dirty="0" smtClean="0"/>
              <a:t>Conference </a:t>
            </a:r>
            <a:endParaRPr lang="en-AU" b="1" dirty="0"/>
          </a:p>
          <a:p>
            <a:r>
              <a:rPr lang="en-AU" b="1" i="1" dirty="0"/>
              <a:t>Improving assessments of students </a:t>
            </a:r>
            <a:r>
              <a:rPr lang="en-AU" b="1" i="1" dirty="0" smtClean="0"/>
              <a:t>learning</a:t>
            </a:r>
            <a:endParaRPr lang="en-AU" b="1" i="1" dirty="0"/>
          </a:p>
          <a:p>
            <a:endParaRPr lang="en-AU" dirty="0" smtClean="0"/>
          </a:p>
          <a:p>
            <a:r>
              <a:rPr lang="en-AU" b="1" dirty="0" smtClean="0"/>
              <a:t>Sydney 2015</a:t>
            </a:r>
            <a:endParaRPr lang="en-AU" b="1"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335" y="5157192"/>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9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extBox 2"/>
          <p:cNvSpPr txBox="1"/>
          <p:nvPr/>
        </p:nvSpPr>
        <p:spPr>
          <a:xfrm>
            <a:off x="4139952" y="841866"/>
            <a:ext cx="3600400" cy="461665"/>
          </a:xfrm>
          <a:prstGeom prst="rect">
            <a:avLst/>
          </a:prstGeom>
          <a:noFill/>
        </p:spPr>
        <p:txBody>
          <a:bodyPr wrap="square" rtlCol="0">
            <a:spAutoFit/>
          </a:bodyPr>
          <a:lstStyle/>
          <a:p>
            <a:r>
              <a:rPr lang="en-AU" sz="2400" dirty="0" smtClean="0"/>
              <a:t>A bit more background ….</a:t>
            </a:r>
            <a:endParaRPr lang="en-AU" sz="2400" dirty="0"/>
          </a:p>
        </p:txBody>
      </p:sp>
      <p:sp>
        <p:nvSpPr>
          <p:cNvPr id="4" name="TextBox 3"/>
          <p:cNvSpPr txBox="1"/>
          <p:nvPr/>
        </p:nvSpPr>
        <p:spPr>
          <a:xfrm>
            <a:off x="683568" y="2204864"/>
            <a:ext cx="7063937" cy="4299000"/>
          </a:xfrm>
          <a:prstGeom prst="rect">
            <a:avLst/>
          </a:prstGeom>
          <a:noFill/>
        </p:spPr>
        <p:txBody>
          <a:bodyPr wrap="square" rtlCol="0">
            <a:spAutoFit/>
          </a:bodyPr>
          <a:lstStyle/>
          <a:p>
            <a:r>
              <a:rPr lang="en-AU" sz="2400" dirty="0" smtClean="0"/>
              <a:t>The SDG  sought collaboration from: </a:t>
            </a:r>
          </a:p>
          <a:p>
            <a:endParaRPr lang="en-AU" sz="2400" dirty="0" smtClean="0"/>
          </a:p>
          <a:p>
            <a:pPr marL="342900" indent="-342900">
              <a:buFont typeface="Arial" panose="020B0604020202020204" pitchFamily="34" charset="0"/>
              <a:buChar char="•"/>
            </a:pPr>
            <a:r>
              <a:rPr lang="en-AU" sz="2400" dirty="0" smtClean="0"/>
              <a:t>Department of Education of WA  and </a:t>
            </a:r>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A working party of School Administrators, Literacy and Numeracy Consultants, Specialist Teachers and </a:t>
            </a:r>
            <a:r>
              <a:rPr lang="en-AU" sz="2400" dirty="0"/>
              <a:t>C</a:t>
            </a:r>
            <a:r>
              <a:rPr lang="en-AU" sz="2400" dirty="0" smtClean="0"/>
              <a:t>lassroom Teachers</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The working party had representatives from across the state. </a:t>
            </a:r>
          </a:p>
          <a:p>
            <a:pPr marL="342900" indent="-342900">
              <a:buFont typeface="Arial" panose="020B0604020202020204" pitchFamily="34" charset="0"/>
              <a:buChar char="•"/>
            </a:pPr>
            <a:endParaRPr lang="en-AU" sz="2400" dirty="0"/>
          </a:p>
        </p:txBody>
      </p:sp>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14844" b="28748"/>
          <a:stretch/>
        </p:blipFill>
        <p:spPr>
          <a:xfrm>
            <a:off x="3635896" y="167490"/>
            <a:ext cx="4679329" cy="1979641"/>
          </a:xfrm>
          <a:prstGeom prst="rect">
            <a:avLst/>
          </a:prstGeom>
        </p:spPr>
      </p:pic>
    </p:spTree>
    <p:extLst>
      <p:ext uri="{BB962C8B-B14F-4D97-AF65-F5344CB8AC3E}">
        <p14:creationId xmlns:p14="http://schemas.microsoft.com/office/powerpoint/2010/main" val="263921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extBox 2"/>
          <p:cNvSpPr txBox="1"/>
          <p:nvPr/>
        </p:nvSpPr>
        <p:spPr>
          <a:xfrm>
            <a:off x="4139952" y="347094"/>
            <a:ext cx="3600400" cy="1200329"/>
          </a:xfrm>
          <a:prstGeom prst="rect">
            <a:avLst/>
          </a:prstGeom>
          <a:noFill/>
        </p:spPr>
        <p:txBody>
          <a:bodyPr wrap="square" rtlCol="0">
            <a:spAutoFit/>
          </a:bodyPr>
          <a:lstStyle/>
          <a:p>
            <a:r>
              <a:rPr lang="en-AU" sz="2400" dirty="0" smtClean="0"/>
              <a:t>The identified need – </a:t>
            </a:r>
          </a:p>
          <a:p>
            <a:r>
              <a:rPr lang="en-AU" sz="2400" dirty="0" smtClean="0"/>
              <a:t>what teachers wanted in 2012 ….</a:t>
            </a:r>
            <a:endParaRPr lang="en-AU" sz="2400" dirty="0"/>
          </a:p>
        </p:txBody>
      </p:sp>
      <p:sp>
        <p:nvSpPr>
          <p:cNvPr id="4" name="TextBox 3"/>
          <p:cNvSpPr txBox="1"/>
          <p:nvPr/>
        </p:nvSpPr>
        <p:spPr>
          <a:xfrm>
            <a:off x="546448" y="3284984"/>
            <a:ext cx="7193904" cy="923330"/>
          </a:xfrm>
          <a:prstGeom prst="rect">
            <a:avLst/>
          </a:prstGeom>
          <a:noFill/>
        </p:spPr>
        <p:txBody>
          <a:bodyPr wrap="square" rtlCol="0">
            <a:spAutoFit/>
          </a:bodyPr>
          <a:lstStyle/>
          <a:p>
            <a:pPr marL="285750" indent="-285750">
              <a:buFont typeface="Wingdings" panose="05000000000000000000" pitchFamily="2" charset="2"/>
              <a:buChar char="q"/>
            </a:pPr>
            <a:r>
              <a:rPr lang="en-AU" dirty="0" smtClean="0">
                <a:solidFill>
                  <a:schemeClr val="accent3">
                    <a:lumMod val="50000"/>
                  </a:schemeClr>
                </a:solidFill>
              </a:rPr>
              <a:t>A consistent means to gather data for student achievement in Western Australian Curriculum Maths and English that linked the WA First Steps materials.</a:t>
            </a:r>
            <a:endParaRPr lang="en-AU" dirty="0">
              <a:solidFill>
                <a:schemeClr val="accent3">
                  <a:lumMod val="50000"/>
                </a:schemeClr>
              </a:solidFill>
            </a:endParaRPr>
          </a:p>
        </p:txBody>
      </p:sp>
      <p:sp>
        <p:nvSpPr>
          <p:cNvPr id="6" name="TextBox 5"/>
          <p:cNvSpPr txBox="1"/>
          <p:nvPr/>
        </p:nvSpPr>
        <p:spPr>
          <a:xfrm>
            <a:off x="539552" y="2204864"/>
            <a:ext cx="6120680" cy="923330"/>
          </a:xfrm>
          <a:prstGeom prst="rect">
            <a:avLst/>
          </a:prstGeom>
          <a:noFill/>
        </p:spPr>
        <p:txBody>
          <a:bodyPr wrap="square" rtlCol="0">
            <a:spAutoFit/>
          </a:bodyPr>
          <a:lstStyle/>
          <a:p>
            <a:pPr marL="285750" indent="-285750">
              <a:buFont typeface="Wingdings" panose="05000000000000000000" pitchFamily="2" charset="2"/>
              <a:buChar char="q"/>
            </a:pPr>
            <a:r>
              <a:rPr lang="en-AU" dirty="0" smtClean="0">
                <a:solidFill>
                  <a:srgbClr val="002060"/>
                </a:solidFill>
              </a:rPr>
              <a:t>A  monitoring tool to replace our already successful Maths Monitoring Tool that was used in many WA schools as part of the Getting it Right project.  </a:t>
            </a:r>
            <a:endParaRPr lang="en-AU" dirty="0">
              <a:solidFill>
                <a:srgbClr val="002060"/>
              </a:solidFill>
            </a:endParaRPr>
          </a:p>
        </p:txBody>
      </p:sp>
      <p:sp>
        <p:nvSpPr>
          <p:cNvPr id="9" name="TextBox 8"/>
          <p:cNvSpPr txBox="1"/>
          <p:nvPr/>
        </p:nvSpPr>
        <p:spPr>
          <a:xfrm>
            <a:off x="575556" y="4509120"/>
            <a:ext cx="6048672" cy="923330"/>
          </a:xfrm>
          <a:prstGeom prst="rect">
            <a:avLst/>
          </a:prstGeom>
          <a:noFill/>
        </p:spPr>
        <p:txBody>
          <a:bodyPr wrap="square" rtlCol="0">
            <a:spAutoFit/>
          </a:bodyPr>
          <a:lstStyle/>
          <a:p>
            <a:pPr marL="285750" indent="-285750">
              <a:buFont typeface="Wingdings" panose="05000000000000000000" pitchFamily="2" charset="2"/>
              <a:buChar char="q"/>
            </a:pPr>
            <a:r>
              <a:rPr lang="en-AU" dirty="0" smtClean="0">
                <a:solidFill>
                  <a:schemeClr val="accent2">
                    <a:lumMod val="75000"/>
                  </a:schemeClr>
                </a:solidFill>
              </a:rPr>
              <a:t>A manageable system that was comprehensive to all WA schools but  adaptable  to a wide range of settings and context.</a:t>
            </a:r>
            <a:endParaRPr lang="en-AU" dirty="0">
              <a:solidFill>
                <a:schemeClr val="accent2">
                  <a:lumMod val="75000"/>
                </a:schemeClr>
              </a:solidFill>
            </a:endParaRPr>
          </a:p>
        </p:txBody>
      </p:sp>
      <p:sp>
        <p:nvSpPr>
          <p:cNvPr id="10" name="TextBox 9"/>
          <p:cNvSpPr txBox="1"/>
          <p:nvPr/>
        </p:nvSpPr>
        <p:spPr>
          <a:xfrm>
            <a:off x="625352" y="5589240"/>
            <a:ext cx="6682952" cy="923330"/>
          </a:xfrm>
          <a:prstGeom prst="rect">
            <a:avLst/>
          </a:prstGeom>
          <a:noFill/>
        </p:spPr>
        <p:txBody>
          <a:bodyPr wrap="square" rtlCol="0">
            <a:spAutoFit/>
          </a:bodyPr>
          <a:lstStyle/>
          <a:p>
            <a:pPr marL="285750" indent="-285750">
              <a:buFont typeface="Wingdings" panose="05000000000000000000" pitchFamily="2" charset="2"/>
              <a:buChar char="q"/>
            </a:pPr>
            <a:r>
              <a:rPr lang="en-AU" dirty="0" smtClean="0">
                <a:solidFill>
                  <a:schemeClr val="tx1">
                    <a:lumMod val="65000"/>
                    <a:lumOff val="35000"/>
                  </a:schemeClr>
                </a:solidFill>
              </a:rPr>
              <a:t>Collects data that  provides information for a whole school, year level collaborative groups, classroom  teacher and also for individual students. </a:t>
            </a:r>
            <a:endParaRPr lang="en-AU" dirty="0">
              <a:solidFill>
                <a:schemeClr val="tx1">
                  <a:lumMod val="65000"/>
                  <a:lumOff val="35000"/>
                </a:schemeClr>
              </a:solidFill>
            </a:endParaRPr>
          </a:p>
        </p:txBody>
      </p:sp>
    </p:spTree>
    <p:extLst>
      <p:ext uri="{BB962C8B-B14F-4D97-AF65-F5344CB8AC3E}">
        <p14:creationId xmlns:p14="http://schemas.microsoft.com/office/powerpoint/2010/main" val="26392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3168352" cy="151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extBox 2"/>
          <p:cNvSpPr txBox="1"/>
          <p:nvPr/>
        </p:nvSpPr>
        <p:spPr>
          <a:xfrm>
            <a:off x="3923928" y="386999"/>
            <a:ext cx="4104456" cy="461665"/>
          </a:xfrm>
          <a:prstGeom prst="rect">
            <a:avLst/>
          </a:prstGeom>
          <a:noFill/>
        </p:spPr>
        <p:txBody>
          <a:bodyPr wrap="square" rtlCol="0">
            <a:spAutoFit/>
          </a:bodyPr>
          <a:lstStyle/>
          <a:p>
            <a:r>
              <a:rPr lang="en-AU" sz="2400" dirty="0" smtClean="0"/>
              <a:t>What we now have in 2015 …</a:t>
            </a:r>
            <a:endParaRPr lang="en-AU" sz="2400" dirty="0"/>
          </a:p>
        </p:txBody>
      </p:sp>
      <p:sp>
        <p:nvSpPr>
          <p:cNvPr id="2" name="TextBox 1"/>
          <p:cNvSpPr txBox="1"/>
          <p:nvPr/>
        </p:nvSpPr>
        <p:spPr>
          <a:xfrm>
            <a:off x="611560" y="2158459"/>
            <a:ext cx="7128792" cy="923330"/>
          </a:xfrm>
          <a:prstGeom prst="rect">
            <a:avLst/>
          </a:prstGeom>
          <a:noFill/>
        </p:spPr>
        <p:txBody>
          <a:bodyPr wrap="square" rtlCol="0">
            <a:spAutoFit/>
          </a:bodyPr>
          <a:lstStyle/>
          <a:p>
            <a:pPr marL="285750" indent="-285750">
              <a:buFont typeface="Wingdings" panose="05000000000000000000" pitchFamily="2" charset="2"/>
              <a:buChar char="ü"/>
            </a:pPr>
            <a:r>
              <a:rPr lang="en-AU" dirty="0" smtClean="0"/>
              <a:t>We have developed a monitoring tool that values teacher judgement of progress </a:t>
            </a:r>
            <a:r>
              <a:rPr lang="en-AU" dirty="0"/>
              <a:t>t</a:t>
            </a:r>
            <a:r>
              <a:rPr lang="en-AU" dirty="0" smtClean="0"/>
              <a:t>owards the achievement standards of the Western Australian Curriculum. </a:t>
            </a:r>
            <a:endParaRPr lang="en-AU" dirty="0"/>
          </a:p>
        </p:txBody>
      </p:sp>
      <p:sp>
        <p:nvSpPr>
          <p:cNvPr id="4" name="TextBox 3"/>
          <p:cNvSpPr txBox="1"/>
          <p:nvPr/>
        </p:nvSpPr>
        <p:spPr>
          <a:xfrm>
            <a:off x="611560" y="3565985"/>
            <a:ext cx="7200800" cy="923330"/>
          </a:xfrm>
          <a:prstGeom prst="rect">
            <a:avLst/>
          </a:prstGeom>
          <a:noFill/>
        </p:spPr>
        <p:txBody>
          <a:bodyPr wrap="square" rtlCol="0">
            <a:spAutoFit/>
          </a:bodyPr>
          <a:lstStyle/>
          <a:p>
            <a:pPr marL="285750" indent="-285750">
              <a:buFont typeface="Wingdings" panose="05000000000000000000" pitchFamily="2" charset="2"/>
              <a:buChar char="ü"/>
            </a:pPr>
            <a:r>
              <a:rPr lang="en-AU" dirty="0"/>
              <a:t>It provides clear expectations of the </a:t>
            </a:r>
            <a:r>
              <a:rPr lang="en-AU" b="1" dirty="0"/>
              <a:t>planning- teaching- assessment cycle</a:t>
            </a:r>
            <a:r>
              <a:rPr lang="en-AU" dirty="0"/>
              <a:t> using teacher-friendly language designed to facilitate consistent judgement by all teachers</a:t>
            </a:r>
            <a:endParaRPr lang="en-AU" dirty="0"/>
          </a:p>
        </p:txBody>
      </p:sp>
      <p:graphicFrame>
        <p:nvGraphicFramePr>
          <p:cNvPr id="6" name="Diagram 5"/>
          <p:cNvGraphicFramePr/>
          <p:nvPr>
            <p:extLst>
              <p:ext uri="{D42A27DB-BD31-4B8C-83A1-F6EECF244321}">
                <p14:modId xmlns:p14="http://schemas.microsoft.com/office/powerpoint/2010/main" val="901718086"/>
              </p:ext>
            </p:extLst>
          </p:nvPr>
        </p:nvGraphicFramePr>
        <p:xfrm>
          <a:off x="5580112" y="4293097"/>
          <a:ext cx="2304256" cy="216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575556" y="4859868"/>
            <a:ext cx="4644516" cy="923330"/>
          </a:xfrm>
          <a:prstGeom prst="rect">
            <a:avLst/>
          </a:prstGeom>
          <a:noFill/>
        </p:spPr>
        <p:txBody>
          <a:bodyPr wrap="square" rtlCol="0">
            <a:spAutoFit/>
          </a:bodyPr>
          <a:lstStyle/>
          <a:p>
            <a:pPr marL="285750" indent="-285750">
              <a:buFont typeface="Wingdings" panose="05000000000000000000" pitchFamily="2" charset="2"/>
              <a:buChar char="ü"/>
            </a:pPr>
            <a:r>
              <a:rPr lang="en-AU" dirty="0"/>
              <a:t>It </a:t>
            </a:r>
            <a:r>
              <a:rPr lang="en-AU" dirty="0" smtClean="0"/>
              <a:t>a one-stop shop providing teachers and administration with the necessary tools  for planning, teaching and assessment. </a:t>
            </a:r>
            <a:endParaRPr lang="en-AU" dirty="0"/>
          </a:p>
        </p:txBody>
      </p:sp>
    </p:spTree>
    <p:extLst>
      <p:ext uri="{BB962C8B-B14F-4D97-AF65-F5344CB8AC3E}">
        <p14:creationId xmlns:p14="http://schemas.microsoft.com/office/powerpoint/2010/main" val="263921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58" y="1052736"/>
            <a:ext cx="7620000" cy="5088632"/>
          </a:xfrm>
        </p:spPr>
        <p:txBody>
          <a:bodyPr/>
          <a:lstStyle/>
          <a:p>
            <a:endParaRPr lang="en-AU" dirty="0"/>
          </a:p>
        </p:txBody>
      </p:sp>
      <p:pic>
        <p:nvPicPr>
          <p:cNvPr id="4" name="Picture 3"/>
          <p:cNvPicPr>
            <a:picLocks noChangeAspect="1"/>
          </p:cNvPicPr>
          <p:nvPr/>
        </p:nvPicPr>
        <p:blipFill rotWithShape="1">
          <a:blip r:embed="rId2"/>
          <a:srcRect t="1560" r="40351" b="9551"/>
          <a:stretch/>
        </p:blipFill>
        <p:spPr>
          <a:xfrm>
            <a:off x="114645" y="116632"/>
            <a:ext cx="7990034" cy="6697529"/>
          </a:xfrm>
          <a:prstGeom prst="rect">
            <a:avLst/>
          </a:prstGeom>
          <a:ln w="25400">
            <a:solidFill>
              <a:schemeClr val="tx1"/>
            </a:solidFill>
          </a:ln>
        </p:spPr>
      </p:pic>
    </p:spTree>
    <p:extLst>
      <p:ext uri="{BB962C8B-B14F-4D97-AF65-F5344CB8AC3E}">
        <p14:creationId xmlns:p14="http://schemas.microsoft.com/office/powerpoint/2010/main" val="411814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7560840" cy="954107"/>
          </a:xfrm>
          <a:prstGeom prst="rect">
            <a:avLst/>
          </a:prstGeom>
          <a:noFill/>
        </p:spPr>
        <p:txBody>
          <a:bodyPr wrap="square" rtlCol="0">
            <a:spAutoFit/>
          </a:bodyPr>
          <a:lstStyle/>
          <a:p>
            <a:pPr lvl="0"/>
            <a:r>
              <a:rPr lang="en-AU" sz="2400" b="1" dirty="0" smtClean="0">
                <a:solidFill>
                  <a:schemeClr val="accent4">
                    <a:lumMod val="50000"/>
                  </a:schemeClr>
                </a:solidFill>
              </a:rPr>
              <a:t>1.   Planning – </a:t>
            </a:r>
            <a:r>
              <a:rPr lang="en-AU" sz="1600" dirty="0">
                <a:solidFill>
                  <a:schemeClr val="accent4">
                    <a:lumMod val="50000"/>
                  </a:schemeClr>
                </a:solidFill>
                <a:latin typeface="Arial Narrow" panose="020B0606020202030204" pitchFamily="34" charset="0"/>
              </a:rPr>
              <a:t>T</a:t>
            </a:r>
            <a:r>
              <a:rPr lang="en-AU" sz="1600" dirty="0" smtClean="0">
                <a:solidFill>
                  <a:schemeClr val="accent4">
                    <a:lumMod val="50000"/>
                  </a:schemeClr>
                </a:solidFill>
                <a:latin typeface="Arial Narrow" panose="020B0606020202030204" pitchFamily="34" charset="0"/>
              </a:rPr>
              <a:t>he Maths Tracker generates reports of content for years K – 10 with  links to First Steps and checkpoints for observable student behaviours and teaching points for common misconceptions and suggestions for exemplary teaching practice. </a:t>
            </a:r>
            <a:endParaRPr lang="en-AU" sz="1600" dirty="0">
              <a:solidFill>
                <a:schemeClr val="accent4">
                  <a:lumMod val="50000"/>
                </a:schemeClr>
              </a:solidFill>
              <a:latin typeface="Arial Narrow" panose="020B0606020202030204" pitchFamily="34" charset="0"/>
            </a:endParaRPr>
          </a:p>
        </p:txBody>
      </p:sp>
      <p:pic>
        <p:nvPicPr>
          <p:cNvPr id="7" name="Picture 6"/>
          <p:cNvPicPr>
            <a:picLocks noChangeAspect="1"/>
          </p:cNvPicPr>
          <p:nvPr/>
        </p:nvPicPr>
        <p:blipFill rotWithShape="1">
          <a:blip r:embed="rId2"/>
          <a:srcRect l="970" t="18965" r="39871" b="10346"/>
          <a:stretch/>
        </p:blipFill>
        <p:spPr>
          <a:xfrm>
            <a:off x="179512" y="1268760"/>
            <a:ext cx="8035039" cy="5400600"/>
          </a:xfrm>
          <a:prstGeom prst="rect">
            <a:avLst/>
          </a:prstGeom>
        </p:spPr>
      </p:pic>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750" y="692696"/>
            <a:ext cx="2066190" cy="1549642"/>
          </a:xfrm>
          <a:prstGeom prst="rect">
            <a:avLst/>
          </a:prstGeom>
        </p:spPr>
      </p:pic>
    </p:spTree>
    <p:extLst>
      <p:ext uri="{BB962C8B-B14F-4D97-AF65-F5344CB8AC3E}">
        <p14:creationId xmlns:p14="http://schemas.microsoft.com/office/powerpoint/2010/main" val="59955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216" y="188640"/>
            <a:ext cx="3600400" cy="461665"/>
          </a:xfrm>
          <a:prstGeom prst="rect">
            <a:avLst/>
          </a:prstGeom>
          <a:noFill/>
        </p:spPr>
        <p:txBody>
          <a:bodyPr wrap="square" rtlCol="0">
            <a:spAutoFit/>
          </a:bodyPr>
          <a:lstStyle/>
          <a:p>
            <a:r>
              <a:rPr lang="en-AU" sz="2400" dirty="0" smtClean="0"/>
              <a:t>2.  Teaching …. </a:t>
            </a:r>
            <a:endParaRPr lang="en-AU" sz="2400" dirty="0"/>
          </a:p>
        </p:txBody>
      </p:sp>
      <p:sp>
        <p:nvSpPr>
          <p:cNvPr id="2" name="TextBox 1"/>
          <p:cNvSpPr txBox="1"/>
          <p:nvPr/>
        </p:nvSpPr>
        <p:spPr>
          <a:xfrm>
            <a:off x="107504" y="836712"/>
            <a:ext cx="5904656" cy="1477328"/>
          </a:xfrm>
          <a:prstGeom prst="rect">
            <a:avLst/>
          </a:prstGeom>
          <a:noFill/>
        </p:spPr>
        <p:txBody>
          <a:bodyPr wrap="square" rtlCol="0">
            <a:spAutoFit/>
          </a:bodyPr>
          <a:lstStyle/>
          <a:p>
            <a:pPr marL="285750" indent="-285750">
              <a:buFont typeface="Wingdings" panose="05000000000000000000" pitchFamily="2" charset="2"/>
              <a:buChar char="ü"/>
            </a:pPr>
            <a:r>
              <a:rPr lang="en-AU" dirty="0" smtClean="0"/>
              <a:t>The monitoring tool provides links to First Steps and other systemic resources available to WA teachers.  It includes teaching points against Content Descriptors to enable        clarification of content.</a:t>
            </a:r>
          </a:p>
          <a:p>
            <a:r>
              <a:rPr lang="en-AU" dirty="0" smtClean="0"/>
              <a:t>(written by experienced literacy and numeracy specialists) </a:t>
            </a:r>
            <a:endParaRPr lang="en-AU" dirty="0"/>
          </a:p>
        </p:txBody>
      </p:sp>
      <p:graphicFrame>
        <p:nvGraphicFramePr>
          <p:cNvPr id="6" name="Diagram 5"/>
          <p:cNvGraphicFramePr/>
          <p:nvPr>
            <p:extLst>
              <p:ext uri="{D42A27DB-BD31-4B8C-83A1-F6EECF244321}">
                <p14:modId xmlns:p14="http://schemas.microsoft.com/office/powerpoint/2010/main" val="3692036708"/>
              </p:ext>
            </p:extLst>
          </p:nvPr>
        </p:nvGraphicFramePr>
        <p:xfrm>
          <a:off x="6588224" y="112133"/>
          <a:ext cx="1872208" cy="137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3717032"/>
            <a:ext cx="4449348" cy="2880320"/>
          </a:xfrm>
          <a:prstGeom prst="rect">
            <a:avLst/>
          </a:prstGeom>
          <a:ln w="22225">
            <a:solidFill>
              <a:schemeClr val="tx1"/>
            </a:solidFill>
          </a:ln>
        </p:spPr>
      </p:pic>
      <p:sp>
        <p:nvSpPr>
          <p:cNvPr id="8" name="TextBox 7"/>
          <p:cNvSpPr txBox="1"/>
          <p:nvPr/>
        </p:nvSpPr>
        <p:spPr>
          <a:xfrm>
            <a:off x="5004048" y="3645024"/>
            <a:ext cx="2984026" cy="2308324"/>
          </a:xfrm>
          <a:prstGeom prst="rect">
            <a:avLst/>
          </a:prstGeom>
          <a:noFill/>
        </p:spPr>
        <p:txBody>
          <a:bodyPr wrap="square" rtlCol="0">
            <a:spAutoFit/>
          </a:bodyPr>
          <a:lstStyle/>
          <a:p>
            <a:pPr marL="285750" indent="-285750">
              <a:buFont typeface="Wingdings" panose="05000000000000000000" pitchFamily="2" charset="2"/>
              <a:buChar char="ü"/>
            </a:pPr>
            <a:r>
              <a:rPr lang="en-AU" dirty="0" smtClean="0"/>
              <a:t>Teachers use these checkpoints to communicate clear  expectations to the students at the beginning of each session and for reflection of learning at the end.  </a:t>
            </a:r>
            <a:endParaRPr lang="en-AU" dirty="0"/>
          </a:p>
        </p:txBody>
      </p:sp>
    </p:spTree>
    <p:extLst>
      <p:ext uri="{BB962C8B-B14F-4D97-AF65-F5344CB8AC3E}">
        <p14:creationId xmlns:p14="http://schemas.microsoft.com/office/powerpoint/2010/main" val="26392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548680"/>
            <a:ext cx="2684286" cy="1569660"/>
          </a:xfrm>
          <a:prstGeom prst="rect">
            <a:avLst/>
          </a:prstGeom>
          <a:solidFill>
            <a:srgbClr val="92D050"/>
          </a:solidFill>
        </p:spPr>
        <p:txBody>
          <a:bodyPr wrap="square" rtlCol="0">
            <a:spAutoFit/>
          </a:bodyPr>
          <a:lstStyle/>
          <a:p>
            <a:r>
              <a:rPr lang="en-AU" sz="2400" dirty="0" smtClean="0"/>
              <a:t>Capacity to assign groups to facilitate differentiation of  curriculum </a:t>
            </a:r>
            <a:endParaRPr lang="en-AU" sz="24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577" y="4608647"/>
            <a:ext cx="2999356" cy="2035696"/>
          </a:xfrm>
          <a:prstGeom prst="rect">
            <a:avLst/>
          </a:prstGeom>
        </p:spPr>
      </p:pic>
      <p:pic>
        <p:nvPicPr>
          <p:cNvPr id="7" name="Picture 1"/>
          <p:cNvPicPr>
            <a:picLocks noGrp="1" noChangeAspect="1"/>
          </p:cNvPicPr>
          <p:nvPr>
            <p:ph idx="1"/>
          </p:nvPr>
        </p:nvPicPr>
        <p:blipFill>
          <a:blip r:embed="rId4">
            <a:extLst>
              <a:ext uri="{28A0092B-C50C-407E-A947-70E740481C1C}">
                <a14:useLocalDpi xmlns:a14="http://schemas.microsoft.com/office/drawing/2010/main" val="0"/>
              </a:ext>
            </a:extLst>
          </a:blip>
          <a:srcRect r="38367" b="4799"/>
          <a:stretch>
            <a:fillRect/>
          </a:stretch>
        </p:blipFill>
        <p:spPr bwMode="auto">
          <a:xfrm>
            <a:off x="302299" y="2188491"/>
            <a:ext cx="5093111" cy="4425210"/>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62689" y="3100292"/>
            <a:ext cx="2304256" cy="601937"/>
          </a:xfrm>
          <a:prstGeom prst="rect">
            <a:avLst/>
          </a:prstGeom>
          <a:solidFill>
            <a:schemeClr val="bg1"/>
          </a:solidFill>
        </p:spPr>
        <p:txBody>
          <a:bodyPr wrap="square" rtlCol="0">
            <a:spAutoFit/>
          </a:bodyPr>
          <a:lstStyle/>
          <a:p>
            <a:endParaRPr lang="en-AU" dirty="0"/>
          </a:p>
        </p:txBody>
      </p:sp>
      <p:grpSp>
        <p:nvGrpSpPr>
          <p:cNvPr id="11" name="Group 10"/>
          <p:cNvGrpSpPr/>
          <p:nvPr/>
        </p:nvGrpSpPr>
        <p:grpSpPr>
          <a:xfrm>
            <a:off x="456004" y="386296"/>
            <a:ext cx="3989716" cy="2147295"/>
            <a:chOff x="515686" y="541812"/>
            <a:chExt cx="3989716" cy="2147295"/>
          </a:xfrm>
        </p:grpSpPr>
        <p:pic>
          <p:nvPicPr>
            <p:cNvPr id="9" name="Picture 1"/>
            <p:cNvPicPr>
              <a:picLocks noChangeAspect="1"/>
            </p:cNvPicPr>
            <p:nvPr/>
          </p:nvPicPr>
          <p:blipFill>
            <a:blip r:embed="rId5">
              <a:extLst>
                <a:ext uri="{28A0092B-C50C-407E-A947-70E740481C1C}">
                  <a14:useLocalDpi xmlns:a14="http://schemas.microsoft.com/office/drawing/2010/main" val="0"/>
                </a:ext>
              </a:extLst>
            </a:blip>
            <a:srcRect t="12860" r="65897" b="51797"/>
            <a:stretch>
              <a:fillRect/>
            </a:stretch>
          </p:blipFill>
          <p:spPr bwMode="auto">
            <a:xfrm rot="20761229">
              <a:off x="722073" y="541812"/>
              <a:ext cx="3783329" cy="2147295"/>
            </a:xfrm>
            <a:prstGeom prst="rect">
              <a:avLst/>
            </a:prstGeom>
            <a:solidFill>
              <a:schemeClr val="tx1"/>
            </a:solidFill>
            <a:ln w="28575">
              <a:solidFill>
                <a:schemeClr val="tx1"/>
              </a:solidFill>
              <a:miter lim="800000"/>
              <a:headEnd/>
              <a:tailEnd/>
            </a:ln>
          </p:spPr>
        </p:pic>
        <p:sp>
          <p:nvSpPr>
            <p:cNvPr id="10" name="Oval 9"/>
            <p:cNvSpPr/>
            <p:nvPr/>
          </p:nvSpPr>
          <p:spPr bwMode="auto">
            <a:xfrm rot="20761229">
              <a:off x="515686" y="1116700"/>
              <a:ext cx="1995368" cy="1338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2000" b="1" dirty="0">
                <a:solidFill>
                  <a:srgbClr val="FF0000"/>
                </a:solidFill>
                <a:latin typeface="Arial Narrow" pitchFamily="34" charset="0"/>
              </a:endParaRPr>
            </a:p>
          </p:txBody>
        </p:sp>
      </p:grpSp>
    </p:spTree>
    <p:extLst>
      <p:ext uri="{BB962C8B-B14F-4D97-AF65-F5344CB8AC3E}">
        <p14:creationId xmlns:p14="http://schemas.microsoft.com/office/powerpoint/2010/main" val="31692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1389</TotalTime>
  <Words>815</Words>
  <Application>Microsoft Office PowerPoint</Application>
  <PresentationFormat>On-screen Show (4:3)</PresentationFormat>
  <Paragraphs>98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Maths tool adds up for school judges A new numeracy tool developed by a group of Western Australian public schools to help monitor student progress has been recognised by the Institute of Public Administration (IPA). The Maths Tracker was a finalist in the Best Practice Category at the IPA awards. Principal of Huntingdale Primary School, Edd Black said the Maths Tracker was developed after staff from schools wanted an electronic monitoring system to help them bring in the Australian Curriculum.  "Maths Tracker is a one-stop-shop for teachers, principals and deputies to monitor the progress of students from Kindergarten to Year 10," Mr Black said.   Acknowledgement: :  PS News Online   Independent News for the Western Australian Public Service Edition No 245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dc:creator>
  <cp:lastModifiedBy>Michaela Wright</cp:lastModifiedBy>
  <cp:revision>52</cp:revision>
  <dcterms:created xsi:type="dcterms:W3CDTF">2015-04-13T08:05:45Z</dcterms:created>
  <dcterms:modified xsi:type="dcterms:W3CDTF">2015-05-21T11:27:35Z</dcterms:modified>
</cp:coreProperties>
</file>