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356" r:id="rId2"/>
    <p:sldId id="355" r:id="rId3"/>
    <p:sldId id="357" r:id="rId4"/>
    <p:sldId id="405" r:id="rId5"/>
    <p:sldId id="385" r:id="rId6"/>
    <p:sldId id="358" r:id="rId7"/>
    <p:sldId id="359" r:id="rId8"/>
    <p:sldId id="386" r:id="rId9"/>
    <p:sldId id="400" r:id="rId10"/>
    <p:sldId id="403" r:id="rId11"/>
    <p:sldId id="376" r:id="rId12"/>
    <p:sldId id="387" r:id="rId13"/>
    <p:sldId id="364" r:id="rId14"/>
    <p:sldId id="375" r:id="rId15"/>
    <p:sldId id="389" r:id="rId16"/>
    <p:sldId id="390" r:id="rId17"/>
    <p:sldId id="378" r:id="rId18"/>
    <p:sldId id="391" r:id="rId19"/>
    <p:sldId id="380" r:id="rId20"/>
    <p:sldId id="370" r:id="rId21"/>
    <p:sldId id="371" r:id="rId22"/>
    <p:sldId id="372" r:id="rId23"/>
    <p:sldId id="363" r:id="rId24"/>
    <p:sldId id="377" r:id="rId25"/>
    <p:sldId id="373" r:id="rId26"/>
    <p:sldId id="392" r:id="rId27"/>
    <p:sldId id="393" r:id="rId28"/>
    <p:sldId id="394" r:id="rId29"/>
    <p:sldId id="395" r:id="rId30"/>
    <p:sldId id="396" r:id="rId31"/>
    <p:sldId id="361" r:id="rId32"/>
    <p:sldId id="402" r:id="rId33"/>
    <p:sldId id="401" r:id="rId34"/>
    <p:sldId id="399" r:id="rId35"/>
    <p:sldId id="360" r:id="rId36"/>
    <p:sldId id="384" r:id="rId37"/>
    <p:sldId id="383" r:id="rId38"/>
    <p:sldId id="362" r:id="rId39"/>
    <p:sldId id="397" r:id="rId40"/>
    <p:sldId id="398" r:id="rId41"/>
    <p:sldId id="404" r:id="rId42"/>
    <p:sldId id="406" r:id="rId43"/>
    <p:sldId id="258" r:id="rId44"/>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A5C7"/>
    <a:srgbClr val="4F81BD"/>
    <a:srgbClr val="A0C4DA"/>
    <a:srgbClr val="A1C5DB"/>
    <a:srgbClr val="4080C0"/>
    <a:srgbClr val="006666"/>
    <a:srgbClr val="009999"/>
    <a:srgbClr val="007D7A"/>
    <a:srgbClr val="454027"/>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67325" autoAdjust="0"/>
  </p:normalViewPr>
  <p:slideViewPr>
    <p:cSldViewPr snapToGrid="0" snapToObjects="1">
      <p:cViewPr varScale="1">
        <p:scale>
          <a:sx n="97" d="100"/>
          <a:sy n="97" d="100"/>
        </p:scale>
        <p:origin x="-217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76" d="100"/>
          <a:sy n="76" d="100"/>
        </p:scale>
        <p:origin x="-2178" y="-10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AU" dirty="0" smtClean="0"/>
              <a:t>Reading Levels after 9 Months </a:t>
            </a:r>
            <a:endParaRPr lang="en-AU" dirty="0"/>
          </a:p>
        </c:rich>
      </c:tx>
      <c:layout/>
      <c:overlay val="0"/>
      <c:spPr>
        <a:noFill/>
        <a:ln>
          <a:noFill/>
        </a:ln>
        <a:effectLst/>
      </c:spPr>
    </c:title>
    <c:autoTitleDeleted val="0"/>
    <c:plotArea>
      <c:layout>
        <c:manualLayout>
          <c:layoutTarget val="inner"/>
          <c:xMode val="edge"/>
          <c:yMode val="edge"/>
          <c:x val="0.0523057742782152"/>
          <c:y val="0.226035679133858"/>
          <c:w val="0.914360892388452"/>
          <c:h val="0.70492249015748"/>
        </c:manualLayout>
      </c:layout>
      <c:barChart>
        <c:barDir val="col"/>
        <c:grouping val="clustered"/>
        <c:varyColors val="0"/>
        <c:ser>
          <c:idx val="0"/>
          <c:order val="0"/>
          <c:tx>
            <c:strRef>
              <c:f>Sheet1!$B$1</c:f>
              <c:strCache>
                <c:ptCount val="1"/>
                <c:pt idx="0">
                  <c:v>Jan-13</c:v>
                </c:pt>
              </c:strCache>
            </c:strRef>
          </c:tx>
          <c:spPr>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50800" dist="38100" dir="5400000" rotWithShape="0">
                <a:srgbClr val="000000">
                  <a:alpha val="35000"/>
                </a:srgbClr>
              </a:outerShdw>
            </a:effectLst>
          </c:spPr>
          <c:invertIfNegative val="0"/>
          <c:cat>
            <c:strRef>
              <c:f>Sheet1!$A$2:$A$7</c:f>
              <c:strCache>
                <c:ptCount val="6"/>
                <c:pt idx="0">
                  <c:v>Level 1-4</c:v>
                </c:pt>
                <c:pt idx="1">
                  <c:v>Level 5-8</c:v>
                </c:pt>
                <c:pt idx="2">
                  <c:v>Level 9-13</c:v>
                </c:pt>
                <c:pt idx="3">
                  <c:v>Level 14-19</c:v>
                </c:pt>
                <c:pt idx="4">
                  <c:v>Level 20 - 24</c:v>
                </c:pt>
                <c:pt idx="5">
                  <c:v>Level 25-30</c:v>
                </c:pt>
              </c:strCache>
            </c:strRef>
          </c:cat>
          <c:val>
            <c:numRef>
              <c:f>Sheet1!$B$2:$B$7</c:f>
              <c:numCache>
                <c:formatCode>General</c:formatCode>
                <c:ptCount val="6"/>
                <c:pt idx="0">
                  <c:v>60.0</c:v>
                </c:pt>
                <c:pt idx="1">
                  <c:v>14.0</c:v>
                </c:pt>
                <c:pt idx="2">
                  <c:v>12.0</c:v>
                </c:pt>
                <c:pt idx="3">
                  <c:v>13.0</c:v>
                </c:pt>
                <c:pt idx="4">
                  <c:v>8.0</c:v>
                </c:pt>
                <c:pt idx="5">
                  <c:v>2.0</c:v>
                </c:pt>
              </c:numCache>
            </c:numRef>
          </c:val>
        </c:ser>
        <c:ser>
          <c:idx val="1"/>
          <c:order val="1"/>
          <c:tx>
            <c:strRef>
              <c:f>Sheet1!$C$1</c:f>
              <c:strCache>
                <c:ptCount val="1"/>
                <c:pt idx="0">
                  <c:v>Oct-13</c:v>
                </c:pt>
              </c:strCache>
            </c:strRef>
          </c:tx>
          <c:spPr>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50800" dist="38100" dir="5400000" rotWithShape="0">
                <a:srgbClr val="000000">
                  <a:alpha val="35000"/>
                </a:srgbClr>
              </a:outerShdw>
            </a:effectLst>
          </c:spPr>
          <c:invertIfNegative val="0"/>
          <c:cat>
            <c:strRef>
              <c:f>Sheet1!$A$2:$A$7</c:f>
              <c:strCache>
                <c:ptCount val="6"/>
                <c:pt idx="0">
                  <c:v>Level 1-4</c:v>
                </c:pt>
                <c:pt idx="1">
                  <c:v>Level 5-8</c:v>
                </c:pt>
                <c:pt idx="2">
                  <c:v>Level 9-13</c:v>
                </c:pt>
                <c:pt idx="3">
                  <c:v>Level 14-19</c:v>
                </c:pt>
                <c:pt idx="4">
                  <c:v>Level 20 - 24</c:v>
                </c:pt>
                <c:pt idx="5">
                  <c:v>Level 25-30</c:v>
                </c:pt>
              </c:strCache>
            </c:strRef>
          </c:cat>
          <c:val>
            <c:numRef>
              <c:f>Sheet1!$C$2:$C$7</c:f>
              <c:numCache>
                <c:formatCode>General</c:formatCode>
                <c:ptCount val="6"/>
                <c:pt idx="0">
                  <c:v>38.0</c:v>
                </c:pt>
                <c:pt idx="1">
                  <c:v>11.0</c:v>
                </c:pt>
                <c:pt idx="2">
                  <c:v>10.0</c:v>
                </c:pt>
                <c:pt idx="3">
                  <c:v>10.0</c:v>
                </c:pt>
                <c:pt idx="4">
                  <c:v>17.0</c:v>
                </c:pt>
                <c:pt idx="5">
                  <c:v>32.0</c:v>
                </c:pt>
              </c:numCache>
            </c:numRef>
          </c:val>
        </c:ser>
        <c:ser>
          <c:idx val="2"/>
          <c:order val="2"/>
          <c:tx>
            <c:strRef>
              <c:f>Sheet1!$D$1</c:f>
              <c:strCache>
                <c:ptCount val="1"/>
                <c:pt idx="0">
                  <c:v>Series 3</c:v>
                </c:pt>
              </c:strCache>
            </c:strRef>
          </c:tx>
          <c:spPr>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50800" dist="38100" dir="5400000" rotWithShape="0">
                <a:srgbClr val="000000">
                  <a:alpha val="35000"/>
                </a:srgbClr>
              </a:outerShdw>
            </a:effectLst>
          </c:spPr>
          <c:invertIfNegative val="0"/>
          <c:cat>
            <c:strRef>
              <c:f>Sheet1!$A$2:$A$7</c:f>
              <c:strCache>
                <c:ptCount val="6"/>
                <c:pt idx="0">
                  <c:v>Level 1-4</c:v>
                </c:pt>
                <c:pt idx="1">
                  <c:v>Level 5-8</c:v>
                </c:pt>
                <c:pt idx="2">
                  <c:v>Level 9-13</c:v>
                </c:pt>
                <c:pt idx="3">
                  <c:v>Level 14-19</c:v>
                </c:pt>
                <c:pt idx="4">
                  <c:v>Level 20 - 24</c:v>
                </c:pt>
                <c:pt idx="5">
                  <c:v>Level 25-30</c:v>
                </c:pt>
              </c:strCache>
            </c:strRef>
          </c:cat>
          <c:val>
            <c:numRef>
              <c:f>Sheet1!$D$2:$D$7</c:f>
              <c:numCache>
                <c:formatCode>General</c:formatCode>
                <c:ptCount val="6"/>
              </c:numCache>
            </c:numRef>
          </c:val>
        </c:ser>
        <c:dLbls>
          <c:showLegendKey val="0"/>
          <c:showVal val="0"/>
          <c:showCatName val="0"/>
          <c:showSerName val="0"/>
          <c:showPercent val="0"/>
          <c:showBubbleSize val="0"/>
        </c:dLbls>
        <c:gapWidth val="100"/>
        <c:overlap val="-24"/>
        <c:axId val="-2095160216"/>
        <c:axId val="-2095167336"/>
      </c:barChart>
      <c:catAx>
        <c:axId val="-209516021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5167336"/>
        <c:crosses val="autoZero"/>
        <c:auto val="1"/>
        <c:lblAlgn val="ctr"/>
        <c:lblOffset val="100"/>
        <c:noMultiLvlLbl val="0"/>
      </c:catAx>
      <c:valAx>
        <c:axId val="-209516733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95160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CC7426-1FCB-49E6-9192-E9953502D42C}" type="doc">
      <dgm:prSet loTypeId="urn:microsoft.com/office/officeart/2005/8/layout/pyramid2" loCatId="pyramid" qsTypeId="urn:microsoft.com/office/officeart/2005/8/quickstyle/simple2" qsCatId="simple" csTypeId="urn:microsoft.com/office/officeart/2005/8/colors/colorful5" csCatId="colorful" phldr="1"/>
      <dgm:spPr/>
    </dgm:pt>
    <dgm:pt modelId="{5118ABD7-070E-432C-9180-AAFAC270F5B5}">
      <dgm:prSet phldrT="[Text]"/>
      <dgm:spPr/>
      <dgm:t>
        <a:bodyPr/>
        <a:lstStyle/>
        <a:p>
          <a:r>
            <a:rPr lang="en-AU" dirty="0" smtClean="0"/>
            <a:t>Professional Learning </a:t>
          </a:r>
          <a:endParaRPr lang="en-AU" dirty="0"/>
        </a:p>
      </dgm:t>
    </dgm:pt>
    <dgm:pt modelId="{D1F71383-2510-4F1A-ADA3-837B83D178DA}" type="parTrans" cxnId="{22DE3371-56CE-47C6-9950-BC1DC8461457}">
      <dgm:prSet/>
      <dgm:spPr/>
      <dgm:t>
        <a:bodyPr/>
        <a:lstStyle/>
        <a:p>
          <a:endParaRPr lang="en-AU"/>
        </a:p>
      </dgm:t>
    </dgm:pt>
    <dgm:pt modelId="{37845E52-FF13-40E0-BF11-EEBF67726263}" type="sibTrans" cxnId="{22DE3371-56CE-47C6-9950-BC1DC8461457}">
      <dgm:prSet/>
      <dgm:spPr/>
      <dgm:t>
        <a:bodyPr/>
        <a:lstStyle/>
        <a:p>
          <a:endParaRPr lang="en-AU"/>
        </a:p>
      </dgm:t>
    </dgm:pt>
    <dgm:pt modelId="{804E07D5-FB9E-48F5-9709-7D157D67E4ED}">
      <dgm:prSet phldrT="[Text]"/>
      <dgm:spPr/>
      <dgm:t>
        <a:bodyPr/>
        <a:lstStyle/>
        <a:p>
          <a:r>
            <a:rPr lang="en-AU" dirty="0" smtClean="0"/>
            <a:t>Classroom Observation </a:t>
          </a:r>
          <a:endParaRPr lang="en-AU" dirty="0"/>
        </a:p>
      </dgm:t>
    </dgm:pt>
    <dgm:pt modelId="{2AE4024A-0C60-45FB-A8EF-E8A28A3EDAF1}" type="parTrans" cxnId="{A17E1AD1-E97C-4127-AE25-8EC2AD963615}">
      <dgm:prSet/>
      <dgm:spPr/>
      <dgm:t>
        <a:bodyPr/>
        <a:lstStyle/>
        <a:p>
          <a:endParaRPr lang="en-AU"/>
        </a:p>
      </dgm:t>
    </dgm:pt>
    <dgm:pt modelId="{9E02169F-677E-46AC-A4AA-5768671DAF79}" type="sibTrans" cxnId="{A17E1AD1-E97C-4127-AE25-8EC2AD963615}">
      <dgm:prSet/>
      <dgm:spPr/>
      <dgm:t>
        <a:bodyPr/>
        <a:lstStyle/>
        <a:p>
          <a:endParaRPr lang="en-AU"/>
        </a:p>
      </dgm:t>
    </dgm:pt>
    <dgm:pt modelId="{95CBF3DA-5692-4659-8766-7AD26FF9D03F}">
      <dgm:prSet phldrT="[Text]"/>
      <dgm:spPr/>
      <dgm:t>
        <a:bodyPr/>
        <a:lstStyle/>
        <a:p>
          <a:r>
            <a:rPr lang="en-AU" dirty="0" smtClean="0"/>
            <a:t>Coaching </a:t>
          </a:r>
          <a:endParaRPr lang="en-AU" dirty="0"/>
        </a:p>
      </dgm:t>
    </dgm:pt>
    <dgm:pt modelId="{432A69B4-9BDA-4B76-B98A-6DD2498B9203}" type="parTrans" cxnId="{D71D8660-6936-4892-AB53-7E134D03CC4E}">
      <dgm:prSet/>
      <dgm:spPr/>
      <dgm:t>
        <a:bodyPr/>
        <a:lstStyle/>
        <a:p>
          <a:endParaRPr lang="en-AU"/>
        </a:p>
      </dgm:t>
    </dgm:pt>
    <dgm:pt modelId="{DA83AA83-A603-4982-94E6-3C78E8F5724A}" type="sibTrans" cxnId="{D71D8660-6936-4892-AB53-7E134D03CC4E}">
      <dgm:prSet/>
      <dgm:spPr/>
      <dgm:t>
        <a:bodyPr/>
        <a:lstStyle/>
        <a:p>
          <a:endParaRPr lang="en-AU"/>
        </a:p>
      </dgm:t>
    </dgm:pt>
    <dgm:pt modelId="{3880AE1E-3FF8-4608-B29B-7E6736438E5F}">
      <dgm:prSet/>
      <dgm:spPr/>
      <dgm:t>
        <a:bodyPr/>
        <a:lstStyle/>
        <a:p>
          <a:r>
            <a:rPr lang="en-AU" dirty="0" smtClean="0"/>
            <a:t>Disciplined Dialogue</a:t>
          </a:r>
          <a:endParaRPr lang="en-AU" dirty="0"/>
        </a:p>
      </dgm:t>
    </dgm:pt>
    <dgm:pt modelId="{81F6B8EC-7D66-48DD-A3A3-97E241968531}" type="parTrans" cxnId="{58A51617-51D3-4E48-A124-049C30DAC0A9}">
      <dgm:prSet/>
      <dgm:spPr/>
      <dgm:t>
        <a:bodyPr/>
        <a:lstStyle/>
        <a:p>
          <a:endParaRPr lang="en-AU"/>
        </a:p>
      </dgm:t>
    </dgm:pt>
    <dgm:pt modelId="{C03FA186-5A1B-4910-9869-E4FE00116040}" type="sibTrans" cxnId="{58A51617-51D3-4E48-A124-049C30DAC0A9}">
      <dgm:prSet/>
      <dgm:spPr/>
      <dgm:t>
        <a:bodyPr/>
        <a:lstStyle/>
        <a:p>
          <a:endParaRPr lang="en-AU"/>
        </a:p>
      </dgm:t>
    </dgm:pt>
    <dgm:pt modelId="{97772E4B-FE4F-4D69-A847-D565EA960EC2}">
      <dgm:prSet/>
      <dgm:spPr/>
      <dgm:t>
        <a:bodyPr/>
        <a:lstStyle/>
        <a:p>
          <a:r>
            <a:rPr lang="en-AU" dirty="0" smtClean="0"/>
            <a:t>Team Teaching</a:t>
          </a:r>
          <a:endParaRPr lang="en-AU" dirty="0"/>
        </a:p>
      </dgm:t>
    </dgm:pt>
    <dgm:pt modelId="{4755E300-5AEC-494F-9C56-ECECBA42B6C1}" type="parTrans" cxnId="{F22E2DF5-1FD2-4B76-8290-C74EBF362250}">
      <dgm:prSet/>
      <dgm:spPr/>
      <dgm:t>
        <a:bodyPr/>
        <a:lstStyle/>
        <a:p>
          <a:endParaRPr lang="en-AU"/>
        </a:p>
      </dgm:t>
    </dgm:pt>
    <dgm:pt modelId="{92C59E98-7FD8-4996-AF7B-601DDBD1AB79}" type="sibTrans" cxnId="{F22E2DF5-1FD2-4B76-8290-C74EBF362250}">
      <dgm:prSet/>
      <dgm:spPr/>
      <dgm:t>
        <a:bodyPr/>
        <a:lstStyle/>
        <a:p>
          <a:endParaRPr lang="en-AU"/>
        </a:p>
      </dgm:t>
    </dgm:pt>
    <dgm:pt modelId="{30C8A64F-C2A5-4895-9419-3B3A47E3094B}">
      <dgm:prSet/>
      <dgm:spPr/>
      <dgm:t>
        <a:bodyPr/>
        <a:lstStyle/>
        <a:p>
          <a:r>
            <a:rPr lang="en-AU" dirty="0" smtClean="0"/>
            <a:t>Lesson Demonstration</a:t>
          </a:r>
          <a:endParaRPr lang="en-AU" dirty="0"/>
        </a:p>
      </dgm:t>
    </dgm:pt>
    <dgm:pt modelId="{45B77194-C276-406B-82A6-FC59A495092F}" type="parTrans" cxnId="{01307EA2-AF69-42AA-8F7F-BBF30E5F2B66}">
      <dgm:prSet/>
      <dgm:spPr/>
      <dgm:t>
        <a:bodyPr/>
        <a:lstStyle/>
        <a:p>
          <a:endParaRPr lang="en-AU"/>
        </a:p>
      </dgm:t>
    </dgm:pt>
    <dgm:pt modelId="{CDA6BCF9-0037-4B40-9546-ACE21D016CAD}" type="sibTrans" cxnId="{01307EA2-AF69-42AA-8F7F-BBF30E5F2B66}">
      <dgm:prSet/>
      <dgm:spPr/>
      <dgm:t>
        <a:bodyPr/>
        <a:lstStyle/>
        <a:p>
          <a:endParaRPr lang="en-AU"/>
        </a:p>
      </dgm:t>
    </dgm:pt>
    <dgm:pt modelId="{93CC9646-3A8E-49C2-908B-BF90B442C9DC}" type="pres">
      <dgm:prSet presAssocID="{29CC7426-1FCB-49E6-9192-E9953502D42C}" presName="compositeShape" presStyleCnt="0">
        <dgm:presLayoutVars>
          <dgm:dir/>
          <dgm:resizeHandles/>
        </dgm:presLayoutVars>
      </dgm:prSet>
      <dgm:spPr/>
    </dgm:pt>
    <dgm:pt modelId="{A072585A-E22C-4A8F-B526-A8711E48BA3C}" type="pres">
      <dgm:prSet presAssocID="{29CC7426-1FCB-49E6-9192-E9953502D42C}" presName="pyramid" presStyleLbl="node1" presStyleIdx="0" presStyleCnt="1" custLinFactNeighborX="96337" custLinFactNeighborY="0"/>
      <dgm:spPr>
        <a:solidFill>
          <a:srgbClr val="6FA5C7"/>
        </a:solidFill>
        <a:ln>
          <a:solidFill>
            <a:srgbClr val="6FA5C7"/>
          </a:solidFill>
        </a:ln>
        <a:effectLst>
          <a:outerShdw blurRad="50800" dist="38100" dir="2700000" algn="tl" rotWithShape="0">
            <a:prstClr val="black">
              <a:alpha val="40000"/>
            </a:prstClr>
          </a:outerShdw>
        </a:effectLst>
      </dgm:spPr>
    </dgm:pt>
    <dgm:pt modelId="{3F5767E9-12DC-4A60-BEAD-831FE57D4B0C}" type="pres">
      <dgm:prSet presAssocID="{29CC7426-1FCB-49E6-9192-E9953502D42C}" presName="theList" presStyleCnt="0"/>
      <dgm:spPr/>
    </dgm:pt>
    <dgm:pt modelId="{F2275371-5ED8-45BC-BDC4-A10AB63ED04C}" type="pres">
      <dgm:prSet presAssocID="{5118ABD7-070E-432C-9180-AAFAC270F5B5}" presName="aNode" presStyleLbl="fgAcc1" presStyleIdx="0" presStyleCnt="6">
        <dgm:presLayoutVars>
          <dgm:bulletEnabled val="1"/>
        </dgm:presLayoutVars>
      </dgm:prSet>
      <dgm:spPr/>
      <dgm:t>
        <a:bodyPr/>
        <a:lstStyle/>
        <a:p>
          <a:endParaRPr lang="en-AU"/>
        </a:p>
      </dgm:t>
    </dgm:pt>
    <dgm:pt modelId="{6D7A23E4-B433-4C6D-B59A-644465B471C4}" type="pres">
      <dgm:prSet presAssocID="{5118ABD7-070E-432C-9180-AAFAC270F5B5}" presName="aSpace" presStyleCnt="0"/>
      <dgm:spPr/>
    </dgm:pt>
    <dgm:pt modelId="{302B5324-D92A-4C78-886C-B8DAF3047EB5}" type="pres">
      <dgm:prSet presAssocID="{804E07D5-FB9E-48F5-9709-7D157D67E4ED}" presName="aNode" presStyleLbl="fgAcc1" presStyleIdx="1" presStyleCnt="6">
        <dgm:presLayoutVars>
          <dgm:bulletEnabled val="1"/>
        </dgm:presLayoutVars>
      </dgm:prSet>
      <dgm:spPr/>
      <dgm:t>
        <a:bodyPr/>
        <a:lstStyle/>
        <a:p>
          <a:endParaRPr lang="en-AU"/>
        </a:p>
      </dgm:t>
    </dgm:pt>
    <dgm:pt modelId="{AD0CE9D5-7B38-4CFB-B4DD-FF3BEE5C0D79}" type="pres">
      <dgm:prSet presAssocID="{804E07D5-FB9E-48F5-9709-7D157D67E4ED}" presName="aSpace" presStyleCnt="0"/>
      <dgm:spPr/>
    </dgm:pt>
    <dgm:pt modelId="{080FD479-9ECA-4DC2-9C08-638DD0A70AFF}" type="pres">
      <dgm:prSet presAssocID="{95CBF3DA-5692-4659-8766-7AD26FF9D03F}" presName="aNode" presStyleLbl="fgAcc1" presStyleIdx="2" presStyleCnt="6">
        <dgm:presLayoutVars>
          <dgm:bulletEnabled val="1"/>
        </dgm:presLayoutVars>
      </dgm:prSet>
      <dgm:spPr/>
      <dgm:t>
        <a:bodyPr/>
        <a:lstStyle/>
        <a:p>
          <a:endParaRPr lang="en-AU"/>
        </a:p>
      </dgm:t>
    </dgm:pt>
    <dgm:pt modelId="{0986002F-25FA-454F-BE21-1D0379237272}" type="pres">
      <dgm:prSet presAssocID="{95CBF3DA-5692-4659-8766-7AD26FF9D03F}" presName="aSpace" presStyleCnt="0"/>
      <dgm:spPr/>
    </dgm:pt>
    <dgm:pt modelId="{7004D55D-95BF-4C1F-9BC6-965A5DA5AE3A}" type="pres">
      <dgm:prSet presAssocID="{97772E4B-FE4F-4D69-A847-D565EA960EC2}" presName="aNode" presStyleLbl="fgAcc1" presStyleIdx="3" presStyleCnt="6">
        <dgm:presLayoutVars>
          <dgm:bulletEnabled val="1"/>
        </dgm:presLayoutVars>
      </dgm:prSet>
      <dgm:spPr/>
      <dgm:t>
        <a:bodyPr/>
        <a:lstStyle/>
        <a:p>
          <a:endParaRPr lang="en-AU"/>
        </a:p>
      </dgm:t>
    </dgm:pt>
    <dgm:pt modelId="{3137574D-219E-4C9C-9BBD-21670C182314}" type="pres">
      <dgm:prSet presAssocID="{97772E4B-FE4F-4D69-A847-D565EA960EC2}" presName="aSpace" presStyleCnt="0"/>
      <dgm:spPr/>
    </dgm:pt>
    <dgm:pt modelId="{803A14AD-8836-4FFB-A4B1-DE211E6E5EF5}" type="pres">
      <dgm:prSet presAssocID="{30C8A64F-C2A5-4895-9419-3B3A47E3094B}" presName="aNode" presStyleLbl="fgAcc1" presStyleIdx="4" presStyleCnt="6">
        <dgm:presLayoutVars>
          <dgm:bulletEnabled val="1"/>
        </dgm:presLayoutVars>
      </dgm:prSet>
      <dgm:spPr/>
      <dgm:t>
        <a:bodyPr/>
        <a:lstStyle/>
        <a:p>
          <a:endParaRPr lang="en-AU"/>
        </a:p>
      </dgm:t>
    </dgm:pt>
    <dgm:pt modelId="{E7056149-A689-4606-A5C2-AF9B4AAAF30D}" type="pres">
      <dgm:prSet presAssocID="{30C8A64F-C2A5-4895-9419-3B3A47E3094B}" presName="aSpace" presStyleCnt="0"/>
      <dgm:spPr/>
    </dgm:pt>
    <dgm:pt modelId="{FD017DF2-8BA2-4A6B-8340-D7E1000C464E}" type="pres">
      <dgm:prSet presAssocID="{3880AE1E-3FF8-4608-B29B-7E6736438E5F}" presName="aNode" presStyleLbl="fgAcc1" presStyleIdx="5" presStyleCnt="6">
        <dgm:presLayoutVars>
          <dgm:bulletEnabled val="1"/>
        </dgm:presLayoutVars>
      </dgm:prSet>
      <dgm:spPr/>
      <dgm:t>
        <a:bodyPr/>
        <a:lstStyle/>
        <a:p>
          <a:endParaRPr lang="en-AU"/>
        </a:p>
      </dgm:t>
    </dgm:pt>
    <dgm:pt modelId="{CB3E6979-EBCF-4106-BFC0-64568B2CC9E4}" type="pres">
      <dgm:prSet presAssocID="{3880AE1E-3FF8-4608-B29B-7E6736438E5F}" presName="aSpace" presStyleCnt="0"/>
      <dgm:spPr/>
    </dgm:pt>
  </dgm:ptLst>
  <dgm:cxnLst>
    <dgm:cxn modelId="{775726FE-FDEF-49BC-834E-771F2CE91A44}" type="presOf" srcId="{3880AE1E-3FF8-4608-B29B-7E6736438E5F}" destId="{FD017DF2-8BA2-4A6B-8340-D7E1000C464E}" srcOrd="0" destOrd="0" presId="urn:microsoft.com/office/officeart/2005/8/layout/pyramid2"/>
    <dgm:cxn modelId="{F4B42FAA-C21B-4223-AFB3-11B75C844002}" type="presOf" srcId="{97772E4B-FE4F-4D69-A847-D565EA960EC2}" destId="{7004D55D-95BF-4C1F-9BC6-965A5DA5AE3A}" srcOrd="0" destOrd="0" presId="urn:microsoft.com/office/officeart/2005/8/layout/pyramid2"/>
    <dgm:cxn modelId="{6EE82D86-7566-4A99-A497-D12C847D5AB8}" type="presOf" srcId="{95CBF3DA-5692-4659-8766-7AD26FF9D03F}" destId="{080FD479-9ECA-4DC2-9C08-638DD0A70AFF}" srcOrd="0" destOrd="0" presId="urn:microsoft.com/office/officeart/2005/8/layout/pyramid2"/>
    <dgm:cxn modelId="{01307EA2-AF69-42AA-8F7F-BBF30E5F2B66}" srcId="{29CC7426-1FCB-49E6-9192-E9953502D42C}" destId="{30C8A64F-C2A5-4895-9419-3B3A47E3094B}" srcOrd="4" destOrd="0" parTransId="{45B77194-C276-406B-82A6-FC59A495092F}" sibTransId="{CDA6BCF9-0037-4B40-9546-ACE21D016CAD}"/>
    <dgm:cxn modelId="{F9C7A0C6-7E08-4349-85E2-575E75B60D33}" type="presOf" srcId="{5118ABD7-070E-432C-9180-AAFAC270F5B5}" destId="{F2275371-5ED8-45BC-BDC4-A10AB63ED04C}" srcOrd="0" destOrd="0" presId="urn:microsoft.com/office/officeart/2005/8/layout/pyramid2"/>
    <dgm:cxn modelId="{A17E1AD1-E97C-4127-AE25-8EC2AD963615}" srcId="{29CC7426-1FCB-49E6-9192-E9953502D42C}" destId="{804E07D5-FB9E-48F5-9709-7D157D67E4ED}" srcOrd="1" destOrd="0" parTransId="{2AE4024A-0C60-45FB-A8EF-E8A28A3EDAF1}" sibTransId="{9E02169F-677E-46AC-A4AA-5768671DAF79}"/>
    <dgm:cxn modelId="{58A51617-51D3-4E48-A124-049C30DAC0A9}" srcId="{29CC7426-1FCB-49E6-9192-E9953502D42C}" destId="{3880AE1E-3FF8-4608-B29B-7E6736438E5F}" srcOrd="5" destOrd="0" parTransId="{81F6B8EC-7D66-48DD-A3A3-97E241968531}" sibTransId="{C03FA186-5A1B-4910-9869-E4FE00116040}"/>
    <dgm:cxn modelId="{E8B54329-0741-455B-AD01-449BD2420715}" type="presOf" srcId="{30C8A64F-C2A5-4895-9419-3B3A47E3094B}" destId="{803A14AD-8836-4FFB-A4B1-DE211E6E5EF5}" srcOrd="0" destOrd="0" presId="urn:microsoft.com/office/officeart/2005/8/layout/pyramid2"/>
    <dgm:cxn modelId="{22DE3371-56CE-47C6-9950-BC1DC8461457}" srcId="{29CC7426-1FCB-49E6-9192-E9953502D42C}" destId="{5118ABD7-070E-432C-9180-AAFAC270F5B5}" srcOrd="0" destOrd="0" parTransId="{D1F71383-2510-4F1A-ADA3-837B83D178DA}" sibTransId="{37845E52-FF13-40E0-BF11-EEBF67726263}"/>
    <dgm:cxn modelId="{D71D8660-6936-4892-AB53-7E134D03CC4E}" srcId="{29CC7426-1FCB-49E6-9192-E9953502D42C}" destId="{95CBF3DA-5692-4659-8766-7AD26FF9D03F}" srcOrd="2" destOrd="0" parTransId="{432A69B4-9BDA-4B76-B98A-6DD2498B9203}" sibTransId="{DA83AA83-A603-4982-94E6-3C78E8F5724A}"/>
    <dgm:cxn modelId="{623FFF03-6FE2-43B8-B537-7544C805A413}" type="presOf" srcId="{29CC7426-1FCB-49E6-9192-E9953502D42C}" destId="{93CC9646-3A8E-49C2-908B-BF90B442C9DC}" srcOrd="0" destOrd="0" presId="urn:microsoft.com/office/officeart/2005/8/layout/pyramid2"/>
    <dgm:cxn modelId="{F22E2DF5-1FD2-4B76-8290-C74EBF362250}" srcId="{29CC7426-1FCB-49E6-9192-E9953502D42C}" destId="{97772E4B-FE4F-4D69-A847-D565EA960EC2}" srcOrd="3" destOrd="0" parTransId="{4755E300-5AEC-494F-9C56-ECECBA42B6C1}" sibTransId="{92C59E98-7FD8-4996-AF7B-601DDBD1AB79}"/>
    <dgm:cxn modelId="{718AE92A-8A44-44F3-9217-D4725AF5B89B}" type="presOf" srcId="{804E07D5-FB9E-48F5-9709-7D157D67E4ED}" destId="{302B5324-D92A-4C78-886C-B8DAF3047EB5}" srcOrd="0" destOrd="0" presId="urn:microsoft.com/office/officeart/2005/8/layout/pyramid2"/>
    <dgm:cxn modelId="{EB1A4E46-753C-4264-BC13-9DC7E48871F0}" type="presParOf" srcId="{93CC9646-3A8E-49C2-908B-BF90B442C9DC}" destId="{A072585A-E22C-4A8F-B526-A8711E48BA3C}" srcOrd="0" destOrd="0" presId="urn:microsoft.com/office/officeart/2005/8/layout/pyramid2"/>
    <dgm:cxn modelId="{10FD12C5-A2A9-477D-BA30-DA1B04D95DC0}" type="presParOf" srcId="{93CC9646-3A8E-49C2-908B-BF90B442C9DC}" destId="{3F5767E9-12DC-4A60-BEAD-831FE57D4B0C}" srcOrd="1" destOrd="0" presId="urn:microsoft.com/office/officeart/2005/8/layout/pyramid2"/>
    <dgm:cxn modelId="{B10FF519-DA2A-459B-87B7-A67C07F670AD}" type="presParOf" srcId="{3F5767E9-12DC-4A60-BEAD-831FE57D4B0C}" destId="{F2275371-5ED8-45BC-BDC4-A10AB63ED04C}" srcOrd="0" destOrd="0" presId="urn:microsoft.com/office/officeart/2005/8/layout/pyramid2"/>
    <dgm:cxn modelId="{F63D3A0C-9345-48BB-BCC3-9427FBCA42BA}" type="presParOf" srcId="{3F5767E9-12DC-4A60-BEAD-831FE57D4B0C}" destId="{6D7A23E4-B433-4C6D-B59A-644465B471C4}" srcOrd="1" destOrd="0" presId="urn:microsoft.com/office/officeart/2005/8/layout/pyramid2"/>
    <dgm:cxn modelId="{5A45ED73-D0F3-4EC4-83F4-FCF33B03AFF0}" type="presParOf" srcId="{3F5767E9-12DC-4A60-BEAD-831FE57D4B0C}" destId="{302B5324-D92A-4C78-886C-B8DAF3047EB5}" srcOrd="2" destOrd="0" presId="urn:microsoft.com/office/officeart/2005/8/layout/pyramid2"/>
    <dgm:cxn modelId="{652449EE-1526-4ECE-A30D-5C048C163606}" type="presParOf" srcId="{3F5767E9-12DC-4A60-BEAD-831FE57D4B0C}" destId="{AD0CE9D5-7B38-4CFB-B4DD-FF3BEE5C0D79}" srcOrd="3" destOrd="0" presId="urn:microsoft.com/office/officeart/2005/8/layout/pyramid2"/>
    <dgm:cxn modelId="{52BEDD5D-5807-415C-A98B-4514834E3A3C}" type="presParOf" srcId="{3F5767E9-12DC-4A60-BEAD-831FE57D4B0C}" destId="{080FD479-9ECA-4DC2-9C08-638DD0A70AFF}" srcOrd="4" destOrd="0" presId="urn:microsoft.com/office/officeart/2005/8/layout/pyramid2"/>
    <dgm:cxn modelId="{759269A6-9FAD-4039-844B-E31A999F9318}" type="presParOf" srcId="{3F5767E9-12DC-4A60-BEAD-831FE57D4B0C}" destId="{0986002F-25FA-454F-BE21-1D0379237272}" srcOrd="5" destOrd="0" presId="urn:microsoft.com/office/officeart/2005/8/layout/pyramid2"/>
    <dgm:cxn modelId="{3C7EF421-0FEA-449A-8557-012C53161067}" type="presParOf" srcId="{3F5767E9-12DC-4A60-BEAD-831FE57D4B0C}" destId="{7004D55D-95BF-4C1F-9BC6-965A5DA5AE3A}" srcOrd="6" destOrd="0" presId="urn:microsoft.com/office/officeart/2005/8/layout/pyramid2"/>
    <dgm:cxn modelId="{E07C0211-F818-48E1-8C56-0EBE363247FE}" type="presParOf" srcId="{3F5767E9-12DC-4A60-BEAD-831FE57D4B0C}" destId="{3137574D-219E-4C9C-9BBD-21670C182314}" srcOrd="7" destOrd="0" presId="urn:microsoft.com/office/officeart/2005/8/layout/pyramid2"/>
    <dgm:cxn modelId="{A517F703-A6E5-4141-9A34-514C52085B20}" type="presParOf" srcId="{3F5767E9-12DC-4A60-BEAD-831FE57D4B0C}" destId="{803A14AD-8836-4FFB-A4B1-DE211E6E5EF5}" srcOrd="8" destOrd="0" presId="urn:microsoft.com/office/officeart/2005/8/layout/pyramid2"/>
    <dgm:cxn modelId="{B513AFBD-ECB5-48E6-B134-C34D8C5472DC}" type="presParOf" srcId="{3F5767E9-12DC-4A60-BEAD-831FE57D4B0C}" destId="{E7056149-A689-4606-A5C2-AF9B4AAAF30D}" srcOrd="9" destOrd="0" presId="urn:microsoft.com/office/officeart/2005/8/layout/pyramid2"/>
    <dgm:cxn modelId="{E0530C42-EDEF-4FC8-8CBF-676E55AAC53F}" type="presParOf" srcId="{3F5767E9-12DC-4A60-BEAD-831FE57D4B0C}" destId="{FD017DF2-8BA2-4A6B-8340-D7E1000C464E}" srcOrd="10" destOrd="0" presId="urn:microsoft.com/office/officeart/2005/8/layout/pyramid2"/>
    <dgm:cxn modelId="{396C5850-6E9F-4CFC-8457-2964D3FDE4AA}" type="presParOf" srcId="{3F5767E9-12DC-4A60-BEAD-831FE57D4B0C}" destId="{CB3E6979-EBCF-4106-BFC0-64568B2CC9E4}" srcOrd="11"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372DDE-EF37-4C9B-B9F0-62859263827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AU"/>
        </a:p>
      </dgm:t>
    </dgm:pt>
    <dgm:pt modelId="{F02CE386-8F42-47C2-8A8A-2C578C51FFC0}">
      <dgm:prSet phldrT="[Text]"/>
      <dgm:spPr>
        <a:solidFill>
          <a:srgbClr val="6FA5C7"/>
        </a:solidFill>
      </dgm:spPr>
      <dgm:t>
        <a:bodyPr/>
        <a:lstStyle/>
        <a:p>
          <a:r>
            <a:rPr lang="en-AU" b="1" dirty="0" smtClean="0"/>
            <a:t>S</a:t>
          </a:r>
          <a:endParaRPr lang="en-AU" b="1" dirty="0"/>
        </a:p>
      </dgm:t>
    </dgm:pt>
    <dgm:pt modelId="{6BF20941-D91B-45B7-83BF-8635B321D756}" type="parTrans" cxnId="{37F1442F-0995-4ADF-9972-81B38F984C2F}">
      <dgm:prSet/>
      <dgm:spPr/>
      <dgm:t>
        <a:bodyPr/>
        <a:lstStyle/>
        <a:p>
          <a:endParaRPr lang="en-AU"/>
        </a:p>
      </dgm:t>
    </dgm:pt>
    <dgm:pt modelId="{9E47C550-93C3-4EA4-A744-C18D889D98EE}" type="sibTrans" cxnId="{37F1442F-0995-4ADF-9972-81B38F984C2F}">
      <dgm:prSet/>
      <dgm:spPr/>
      <dgm:t>
        <a:bodyPr/>
        <a:lstStyle/>
        <a:p>
          <a:endParaRPr lang="en-AU"/>
        </a:p>
      </dgm:t>
    </dgm:pt>
    <dgm:pt modelId="{3CE2906D-4212-4DE5-B9C6-C6DAB4A4F29F}">
      <dgm:prSet phldrT="[Text]"/>
      <dgm:spPr>
        <a:solidFill>
          <a:schemeClr val="tx1">
            <a:lumMod val="50000"/>
            <a:lumOff val="50000"/>
            <a:alpha val="90000"/>
          </a:schemeClr>
        </a:solidFill>
        <a:ln>
          <a:solidFill>
            <a:srgbClr val="6FA5C7">
              <a:alpha val="90000"/>
            </a:srgbClr>
          </a:solidFill>
        </a:ln>
      </dgm:spPr>
      <dgm:t>
        <a:bodyPr/>
        <a:lstStyle/>
        <a:p>
          <a:r>
            <a:rPr lang="en-AU" dirty="0" smtClean="0"/>
            <a:t>Strategic</a:t>
          </a:r>
          <a:endParaRPr lang="en-AU" dirty="0"/>
        </a:p>
      </dgm:t>
    </dgm:pt>
    <dgm:pt modelId="{5C3C3231-0C2B-4823-99BA-B617C573551F}" type="parTrans" cxnId="{63214200-C10F-42A0-9638-2FA5A208638A}">
      <dgm:prSet/>
      <dgm:spPr/>
      <dgm:t>
        <a:bodyPr/>
        <a:lstStyle/>
        <a:p>
          <a:endParaRPr lang="en-AU"/>
        </a:p>
      </dgm:t>
    </dgm:pt>
    <dgm:pt modelId="{EE0735C6-6352-4F79-9599-63BA11B68025}" type="sibTrans" cxnId="{63214200-C10F-42A0-9638-2FA5A208638A}">
      <dgm:prSet/>
      <dgm:spPr/>
      <dgm:t>
        <a:bodyPr/>
        <a:lstStyle/>
        <a:p>
          <a:endParaRPr lang="en-AU"/>
        </a:p>
      </dgm:t>
    </dgm:pt>
    <dgm:pt modelId="{80713715-170C-4A52-9828-A9E3EB1FEE40}">
      <dgm:prSet phldrT="[Text]"/>
      <dgm:spPr>
        <a:solidFill>
          <a:srgbClr val="6FA5C7"/>
        </a:solidFill>
      </dgm:spPr>
      <dgm:t>
        <a:bodyPr/>
        <a:lstStyle/>
        <a:p>
          <a:r>
            <a:rPr lang="en-AU" b="1" dirty="0" smtClean="0"/>
            <a:t>M</a:t>
          </a:r>
          <a:endParaRPr lang="en-AU" b="1" dirty="0"/>
        </a:p>
      </dgm:t>
    </dgm:pt>
    <dgm:pt modelId="{B28CB45C-33E2-4B13-A610-4A3A713944D1}" type="parTrans" cxnId="{93EE8D6F-8811-4E32-AE10-B33F85514457}">
      <dgm:prSet/>
      <dgm:spPr/>
      <dgm:t>
        <a:bodyPr/>
        <a:lstStyle/>
        <a:p>
          <a:endParaRPr lang="en-AU"/>
        </a:p>
      </dgm:t>
    </dgm:pt>
    <dgm:pt modelId="{4F41115C-74FA-4A46-844C-99F3231FCBFD}" type="sibTrans" cxnId="{93EE8D6F-8811-4E32-AE10-B33F85514457}">
      <dgm:prSet/>
      <dgm:spPr/>
      <dgm:t>
        <a:bodyPr/>
        <a:lstStyle/>
        <a:p>
          <a:endParaRPr lang="en-AU"/>
        </a:p>
      </dgm:t>
    </dgm:pt>
    <dgm:pt modelId="{23739BF4-0AF9-4006-9328-F600C42E9B7B}">
      <dgm:prSet phldrT="[Text]"/>
      <dgm:spPr>
        <a:solidFill>
          <a:schemeClr val="tx1">
            <a:lumMod val="50000"/>
            <a:lumOff val="50000"/>
            <a:alpha val="90000"/>
          </a:schemeClr>
        </a:solidFill>
        <a:ln>
          <a:solidFill>
            <a:srgbClr val="6FA5C7">
              <a:alpha val="90000"/>
            </a:srgbClr>
          </a:solidFill>
        </a:ln>
      </dgm:spPr>
      <dgm:t>
        <a:bodyPr/>
        <a:lstStyle/>
        <a:p>
          <a:r>
            <a:rPr lang="en-AU" dirty="0" smtClean="0"/>
            <a:t> Measurable</a:t>
          </a:r>
          <a:endParaRPr lang="en-AU" dirty="0"/>
        </a:p>
      </dgm:t>
    </dgm:pt>
    <dgm:pt modelId="{DB3F8C57-62FA-41BA-9AB0-DCF143A9DD65}" type="parTrans" cxnId="{4915C769-6C1C-4EDF-A1D1-C99D75557CBD}">
      <dgm:prSet/>
      <dgm:spPr/>
      <dgm:t>
        <a:bodyPr/>
        <a:lstStyle/>
        <a:p>
          <a:endParaRPr lang="en-AU"/>
        </a:p>
      </dgm:t>
    </dgm:pt>
    <dgm:pt modelId="{D94D6D31-CB73-4931-888E-553302F8865A}" type="sibTrans" cxnId="{4915C769-6C1C-4EDF-A1D1-C99D75557CBD}">
      <dgm:prSet/>
      <dgm:spPr/>
      <dgm:t>
        <a:bodyPr/>
        <a:lstStyle/>
        <a:p>
          <a:endParaRPr lang="en-AU"/>
        </a:p>
      </dgm:t>
    </dgm:pt>
    <dgm:pt modelId="{048C6B75-E939-4D68-97F7-D4D3E2742B80}">
      <dgm:prSet/>
      <dgm:spPr>
        <a:solidFill>
          <a:srgbClr val="6FA5C7"/>
        </a:solidFill>
      </dgm:spPr>
      <dgm:t>
        <a:bodyPr/>
        <a:lstStyle/>
        <a:p>
          <a:r>
            <a:rPr lang="en-AU" b="1" dirty="0" smtClean="0"/>
            <a:t>A</a:t>
          </a:r>
          <a:endParaRPr lang="en-AU" b="1" dirty="0"/>
        </a:p>
      </dgm:t>
    </dgm:pt>
    <dgm:pt modelId="{FBF2DF9F-F402-4017-849A-E8E1A2F2DA87}" type="parTrans" cxnId="{D6BF9223-2027-4AFE-848B-8026B8FE5548}">
      <dgm:prSet/>
      <dgm:spPr/>
      <dgm:t>
        <a:bodyPr/>
        <a:lstStyle/>
        <a:p>
          <a:endParaRPr lang="en-AU"/>
        </a:p>
      </dgm:t>
    </dgm:pt>
    <dgm:pt modelId="{0718213A-4164-4A56-B23A-80C18AD7AFE9}" type="sibTrans" cxnId="{D6BF9223-2027-4AFE-848B-8026B8FE5548}">
      <dgm:prSet/>
      <dgm:spPr/>
      <dgm:t>
        <a:bodyPr/>
        <a:lstStyle/>
        <a:p>
          <a:endParaRPr lang="en-AU"/>
        </a:p>
      </dgm:t>
    </dgm:pt>
    <dgm:pt modelId="{0679182D-62E7-429A-8F46-998CFE655ADE}">
      <dgm:prSet/>
      <dgm:spPr>
        <a:solidFill>
          <a:srgbClr val="6FA5C7"/>
        </a:solidFill>
      </dgm:spPr>
      <dgm:t>
        <a:bodyPr/>
        <a:lstStyle/>
        <a:p>
          <a:r>
            <a:rPr lang="en-AU" b="1" dirty="0" smtClean="0"/>
            <a:t>T</a:t>
          </a:r>
          <a:endParaRPr lang="en-AU" b="1" dirty="0"/>
        </a:p>
      </dgm:t>
    </dgm:pt>
    <dgm:pt modelId="{7AE19A88-9A67-4F94-AE31-15BB3355A824}" type="parTrans" cxnId="{C9EFD853-F00E-4EEA-AA94-5B1F89CB6EE7}">
      <dgm:prSet/>
      <dgm:spPr/>
      <dgm:t>
        <a:bodyPr/>
        <a:lstStyle/>
        <a:p>
          <a:endParaRPr lang="en-AU"/>
        </a:p>
      </dgm:t>
    </dgm:pt>
    <dgm:pt modelId="{28762C7D-6121-4D66-9B8D-4C6B46D2180B}" type="sibTrans" cxnId="{C9EFD853-F00E-4EEA-AA94-5B1F89CB6EE7}">
      <dgm:prSet/>
      <dgm:spPr/>
      <dgm:t>
        <a:bodyPr/>
        <a:lstStyle/>
        <a:p>
          <a:endParaRPr lang="en-AU"/>
        </a:p>
      </dgm:t>
    </dgm:pt>
    <dgm:pt modelId="{CA3098AF-6412-40D7-A9D0-AF9FD8B12E2C}">
      <dgm:prSet/>
      <dgm:spPr>
        <a:solidFill>
          <a:schemeClr val="tx1">
            <a:lumMod val="50000"/>
            <a:lumOff val="50000"/>
            <a:alpha val="90000"/>
          </a:schemeClr>
        </a:solidFill>
        <a:ln>
          <a:solidFill>
            <a:srgbClr val="6FA5C7">
              <a:alpha val="90000"/>
            </a:srgbClr>
          </a:solidFill>
        </a:ln>
      </dgm:spPr>
      <dgm:t>
        <a:bodyPr/>
        <a:lstStyle/>
        <a:p>
          <a:r>
            <a:rPr lang="en-AU" dirty="0" smtClean="0"/>
            <a:t>Aspirational</a:t>
          </a:r>
          <a:endParaRPr lang="en-AU" dirty="0"/>
        </a:p>
      </dgm:t>
    </dgm:pt>
    <dgm:pt modelId="{CCB6B689-B942-42CC-BD86-FD3F23A853C8}" type="parTrans" cxnId="{1F95A02C-04EE-4CD6-AF03-22B5778B627B}">
      <dgm:prSet/>
      <dgm:spPr/>
      <dgm:t>
        <a:bodyPr/>
        <a:lstStyle/>
        <a:p>
          <a:endParaRPr lang="en-AU"/>
        </a:p>
      </dgm:t>
    </dgm:pt>
    <dgm:pt modelId="{21613137-C4EC-472A-8356-4C0A294B3391}" type="sibTrans" cxnId="{1F95A02C-04EE-4CD6-AF03-22B5778B627B}">
      <dgm:prSet/>
      <dgm:spPr/>
      <dgm:t>
        <a:bodyPr/>
        <a:lstStyle/>
        <a:p>
          <a:endParaRPr lang="en-AU"/>
        </a:p>
      </dgm:t>
    </dgm:pt>
    <dgm:pt modelId="{5DB1B337-DDE7-47EA-A243-46B235C610E1}">
      <dgm:prSet/>
      <dgm:spPr>
        <a:solidFill>
          <a:schemeClr val="tx1">
            <a:lumMod val="50000"/>
            <a:lumOff val="50000"/>
            <a:alpha val="90000"/>
          </a:schemeClr>
        </a:solidFill>
        <a:ln>
          <a:solidFill>
            <a:srgbClr val="6FA5C7">
              <a:alpha val="90000"/>
            </a:srgbClr>
          </a:solidFill>
        </a:ln>
      </dgm:spPr>
      <dgm:t>
        <a:bodyPr/>
        <a:lstStyle/>
        <a:p>
          <a:r>
            <a:rPr lang="en-AU" dirty="0" smtClean="0"/>
            <a:t>Timely </a:t>
          </a:r>
          <a:endParaRPr lang="en-AU" dirty="0"/>
        </a:p>
      </dgm:t>
    </dgm:pt>
    <dgm:pt modelId="{3FF649BA-EA92-442D-8019-8915BF25FBA1}" type="parTrans" cxnId="{666C7B3D-B2DA-413E-AE88-BF9D18C9C2EA}">
      <dgm:prSet/>
      <dgm:spPr/>
      <dgm:t>
        <a:bodyPr/>
        <a:lstStyle/>
        <a:p>
          <a:endParaRPr lang="en-AU"/>
        </a:p>
      </dgm:t>
    </dgm:pt>
    <dgm:pt modelId="{A87F26BB-009C-45D8-998E-543F515DA2B7}" type="sibTrans" cxnId="{666C7B3D-B2DA-413E-AE88-BF9D18C9C2EA}">
      <dgm:prSet/>
      <dgm:spPr/>
      <dgm:t>
        <a:bodyPr/>
        <a:lstStyle/>
        <a:p>
          <a:endParaRPr lang="en-AU"/>
        </a:p>
      </dgm:t>
    </dgm:pt>
    <dgm:pt modelId="{23C12591-86E6-43DD-A233-60AB6524954E}" type="pres">
      <dgm:prSet presAssocID="{F5372DDE-EF37-4C9B-B9F0-62859263827D}" presName="Name0" presStyleCnt="0">
        <dgm:presLayoutVars>
          <dgm:dir/>
          <dgm:animLvl val="lvl"/>
          <dgm:resizeHandles/>
        </dgm:presLayoutVars>
      </dgm:prSet>
      <dgm:spPr/>
      <dgm:t>
        <a:bodyPr/>
        <a:lstStyle/>
        <a:p>
          <a:endParaRPr lang="en-AU"/>
        </a:p>
      </dgm:t>
    </dgm:pt>
    <dgm:pt modelId="{57D3D6C2-A084-4A71-AC75-F125601FD918}" type="pres">
      <dgm:prSet presAssocID="{F02CE386-8F42-47C2-8A8A-2C578C51FFC0}" presName="linNode" presStyleCnt="0"/>
      <dgm:spPr/>
    </dgm:pt>
    <dgm:pt modelId="{3CBAB8E5-4C23-4AFB-A61F-B9D888DEE1BA}" type="pres">
      <dgm:prSet presAssocID="{F02CE386-8F42-47C2-8A8A-2C578C51FFC0}" presName="parentShp" presStyleLbl="node1" presStyleIdx="0" presStyleCnt="4">
        <dgm:presLayoutVars>
          <dgm:bulletEnabled val="1"/>
        </dgm:presLayoutVars>
      </dgm:prSet>
      <dgm:spPr/>
      <dgm:t>
        <a:bodyPr/>
        <a:lstStyle/>
        <a:p>
          <a:endParaRPr lang="en-AU"/>
        </a:p>
      </dgm:t>
    </dgm:pt>
    <dgm:pt modelId="{40A0F2B5-1F08-44FC-8C25-F225A038AB30}" type="pres">
      <dgm:prSet presAssocID="{F02CE386-8F42-47C2-8A8A-2C578C51FFC0}" presName="childShp" presStyleLbl="bgAccFollowNode1" presStyleIdx="0" presStyleCnt="4">
        <dgm:presLayoutVars>
          <dgm:bulletEnabled val="1"/>
        </dgm:presLayoutVars>
      </dgm:prSet>
      <dgm:spPr/>
      <dgm:t>
        <a:bodyPr/>
        <a:lstStyle/>
        <a:p>
          <a:endParaRPr lang="en-AU"/>
        </a:p>
      </dgm:t>
    </dgm:pt>
    <dgm:pt modelId="{4C06F9FC-53F7-4873-A529-8571A0F16593}" type="pres">
      <dgm:prSet presAssocID="{9E47C550-93C3-4EA4-A744-C18D889D98EE}" presName="spacing" presStyleCnt="0"/>
      <dgm:spPr/>
    </dgm:pt>
    <dgm:pt modelId="{6B36D940-038C-40B2-8A1D-7373CA807E38}" type="pres">
      <dgm:prSet presAssocID="{80713715-170C-4A52-9828-A9E3EB1FEE40}" presName="linNode" presStyleCnt="0"/>
      <dgm:spPr/>
    </dgm:pt>
    <dgm:pt modelId="{BA7D08EE-A25E-4A36-899D-1FBC49799448}" type="pres">
      <dgm:prSet presAssocID="{80713715-170C-4A52-9828-A9E3EB1FEE40}" presName="parentShp" presStyleLbl="node1" presStyleIdx="1" presStyleCnt="4">
        <dgm:presLayoutVars>
          <dgm:bulletEnabled val="1"/>
        </dgm:presLayoutVars>
      </dgm:prSet>
      <dgm:spPr/>
      <dgm:t>
        <a:bodyPr/>
        <a:lstStyle/>
        <a:p>
          <a:endParaRPr lang="en-AU"/>
        </a:p>
      </dgm:t>
    </dgm:pt>
    <dgm:pt modelId="{FB21158F-4F4E-4B7D-8010-0208B3D2FEFC}" type="pres">
      <dgm:prSet presAssocID="{80713715-170C-4A52-9828-A9E3EB1FEE40}" presName="childShp" presStyleLbl="bgAccFollowNode1" presStyleIdx="1" presStyleCnt="4">
        <dgm:presLayoutVars>
          <dgm:bulletEnabled val="1"/>
        </dgm:presLayoutVars>
      </dgm:prSet>
      <dgm:spPr/>
      <dgm:t>
        <a:bodyPr/>
        <a:lstStyle/>
        <a:p>
          <a:endParaRPr lang="en-AU"/>
        </a:p>
      </dgm:t>
    </dgm:pt>
    <dgm:pt modelId="{1A1AEDEC-CBE8-4BB3-86C2-90FAE03CA5BE}" type="pres">
      <dgm:prSet presAssocID="{4F41115C-74FA-4A46-844C-99F3231FCBFD}" presName="spacing" presStyleCnt="0"/>
      <dgm:spPr/>
    </dgm:pt>
    <dgm:pt modelId="{B8F898AB-8D4B-4BDA-8266-9C908CE8C463}" type="pres">
      <dgm:prSet presAssocID="{048C6B75-E939-4D68-97F7-D4D3E2742B80}" presName="linNode" presStyleCnt="0"/>
      <dgm:spPr/>
    </dgm:pt>
    <dgm:pt modelId="{A739766C-C1A1-40C1-871C-64C9DB5E87C4}" type="pres">
      <dgm:prSet presAssocID="{048C6B75-E939-4D68-97F7-D4D3E2742B80}" presName="parentShp" presStyleLbl="node1" presStyleIdx="2" presStyleCnt="4">
        <dgm:presLayoutVars>
          <dgm:bulletEnabled val="1"/>
        </dgm:presLayoutVars>
      </dgm:prSet>
      <dgm:spPr/>
      <dgm:t>
        <a:bodyPr/>
        <a:lstStyle/>
        <a:p>
          <a:endParaRPr lang="en-AU"/>
        </a:p>
      </dgm:t>
    </dgm:pt>
    <dgm:pt modelId="{5A568231-CADC-4BCF-BB09-F52779FF5C4B}" type="pres">
      <dgm:prSet presAssocID="{048C6B75-E939-4D68-97F7-D4D3E2742B80}" presName="childShp" presStyleLbl="bgAccFollowNode1" presStyleIdx="2" presStyleCnt="4">
        <dgm:presLayoutVars>
          <dgm:bulletEnabled val="1"/>
        </dgm:presLayoutVars>
      </dgm:prSet>
      <dgm:spPr/>
      <dgm:t>
        <a:bodyPr/>
        <a:lstStyle/>
        <a:p>
          <a:endParaRPr lang="en-AU"/>
        </a:p>
      </dgm:t>
    </dgm:pt>
    <dgm:pt modelId="{89427139-F7AF-4183-B20D-F1DCD8DCE4B6}" type="pres">
      <dgm:prSet presAssocID="{0718213A-4164-4A56-B23A-80C18AD7AFE9}" presName="spacing" presStyleCnt="0"/>
      <dgm:spPr/>
    </dgm:pt>
    <dgm:pt modelId="{408246B0-E959-426B-AFD7-39576A8E6674}" type="pres">
      <dgm:prSet presAssocID="{0679182D-62E7-429A-8F46-998CFE655ADE}" presName="linNode" presStyleCnt="0"/>
      <dgm:spPr/>
    </dgm:pt>
    <dgm:pt modelId="{BC1238BE-E8C1-4FB5-95E2-E1E22628F3E2}" type="pres">
      <dgm:prSet presAssocID="{0679182D-62E7-429A-8F46-998CFE655ADE}" presName="parentShp" presStyleLbl="node1" presStyleIdx="3" presStyleCnt="4">
        <dgm:presLayoutVars>
          <dgm:bulletEnabled val="1"/>
        </dgm:presLayoutVars>
      </dgm:prSet>
      <dgm:spPr/>
      <dgm:t>
        <a:bodyPr/>
        <a:lstStyle/>
        <a:p>
          <a:endParaRPr lang="en-AU"/>
        </a:p>
      </dgm:t>
    </dgm:pt>
    <dgm:pt modelId="{364470ED-ACD0-438D-B716-DA31932102B3}" type="pres">
      <dgm:prSet presAssocID="{0679182D-62E7-429A-8F46-998CFE655ADE}" presName="childShp" presStyleLbl="bgAccFollowNode1" presStyleIdx="3" presStyleCnt="4">
        <dgm:presLayoutVars>
          <dgm:bulletEnabled val="1"/>
        </dgm:presLayoutVars>
      </dgm:prSet>
      <dgm:spPr/>
      <dgm:t>
        <a:bodyPr/>
        <a:lstStyle/>
        <a:p>
          <a:endParaRPr lang="en-AU"/>
        </a:p>
      </dgm:t>
    </dgm:pt>
  </dgm:ptLst>
  <dgm:cxnLst>
    <dgm:cxn modelId="{37F1442F-0995-4ADF-9972-81B38F984C2F}" srcId="{F5372DDE-EF37-4C9B-B9F0-62859263827D}" destId="{F02CE386-8F42-47C2-8A8A-2C578C51FFC0}" srcOrd="0" destOrd="0" parTransId="{6BF20941-D91B-45B7-83BF-8635B321D756}" sibTransId="{9E47C550-93C3-4EA4-A744-C18D889D98EE}"/>
    <dgm:cxn modelId="{829E0D8B-9482-4E7E-8D9F-FD3E2AEDB670}" type="presOf" srcId="{80713715-170C-4A52-9828-A9E3EB1FEE40}" destId="{BA7D08EE-A25E-4A36-899D-1FBC49799448}" srcOrd="0" destOrd="0" presId="urn:microsoft.com/office/officeart/2005/8/layout/vList6"/>
    <dgm:cxn modelId="{97C49FA1-86D4-4EAD-97E9-5544992FE7B6}" type="presOf" srcId="{23739BF4-0AF9-4006-9328-F600C42E9B7B}" destId="{FB21158F-4F4E-4B7D-8010-0208B3D2FEFC}" srcOrd="0" destOrd="0" presId="urn:microsoft.com/office/officeart/2005/8/layout/vList6"/>
    <dgm:cxn modelId="{132365EE-6BCA-405F-97AC-F57B4ABE904D}" type="presOf" srcId="{048C6B75-E939-4D68-97F7-D4D3E2742B80}" destId="{A739766C-C1A1-40C1-871C-64C9DB5E87C4}" srcOrd="0" destOrd="0" presId="urn:microsoft.com/office/officeart/2005/8/layout/vList6"/>
    <dgm:cxn modelId="{4915C769-6C1C-4EDF-A1D1-C99D75557CBD}" srcId="{80713715-170C-4A52-9828-A9E3EB1FEE40}" destId="{23739BF4-0AF9-4006-9328-F600C42E9B7B}" srcOrd="0" destOrd="0" parTransId="{DB3F8C57-62FA-41BA-9AB0-DCF143A9DD65}" sibTransId="{D94D6D31-CB73-4931-888E-553302F8865A}"/>
    <dgm:cxn modelId="{E06F38ED-4E65-42C4-BA07-9CE25A4C254E}" type="presOf" srcId="{5DB1B337-DDE7-47EA-A243-46B235C610E1}" destId="{364470ED-ACD0-438D-B716-DA31932102B3}" srcOrd="0" destOrd="0" presId="urn:microsoft.com/office/officeart/2005/8/layout/vList6"/>
    <dgm:cxn modelId="{63214200-C10F-42A0-9638-2FA5A208638A}" srcId="{F02CE386-8F42-47C2-8A8A-2C578C51FFC0}" destId="{3CE2906D-4212-4DE5-B9C6-C6DAB4A4F29F}" srcOrd="0" destOrd="0" parTransId="{5C3C3231-0C2B-4823-99BA-B617C573551F}" sibTransId="{EE0735C6-6352-4F79-9599-63BA11B68025}"/>
    <dgm:cxn modelId="{99C76F49-1ACF-4BC4-9ECA-1844E3804EC9}" type="presOf" srcId="{3CE2906D-4212-4DE5-B9C6-C6DAB4A4F29F}" destId="{40A0F2B5-1F08-44FC-8C25-F225A038AB30}" srcOrd="0" destOrd="0" presId="urn:microsoft.com/office/officeart/2005/8/layout/vList6"/>
    <dgm:cxn modelId="{71130458-4831-4D41-B4B5-52283819AF24}" type="presOf" srcId="{F5372DDE-EF37-4C9B-B9F0-62859263827D}" destId="{23C12591-86E6-43DD-A233-60AB6524954E}" srcOrd="0" destOrd="0" presId="urn:microsoft.com/office/officeart/2005/8/layout/vList6"/>
    <dgm:cxn modelId="{8E9C8B56-5959-4168-9662-D80FC9B11F8F}" type="presOf" srcId="{0679182D-62E7-429A-8F46-998CFE655ADE}" destId="{BC1238BE-E8C1-4FB5-95E2-E1E22628F3E2}" srcOrd="0" destOrd="0" presId="urn:microsoft.com/office/officeart/2005/8/layout/vList6"/>
    <dgm:cxn modelId="{72B8C19F-2421-4C38-A3FC-AD39886A88C7}" type="presOf" srcId="{CA3098AF-6412-40D7-A9D0-AF9FD8B12E2C}" destId="{5A568231-CADC-4BCF-BB09-F52779FF5C4B}" srcOrd="0" destOrd="0" presId="urn:microsoft.com/office/officeart/2005/8/layout/vList6"/>
    <dgm:cxn modelId="{363F748B-92C9-40D6-A49B-C42626F745AD}" type="presOf" srcId="{F02CE386-8F42-47C2-8A8A-2C578C51FFC0}" destId="{3CBAB8E5-4C23-4AFB-A61F-B9D888DEE1BA}" srcOrd="0" destOrd="0" presId="urn:microsoft.com/office/officeart/2005/8/layout/vList6"/>
    <dgm:cxn modelId="{1F95A02C-04EE-4CD6-AF03-22B5778B627B}" srcId="{048C6B75-E939-4D68-97F7-D4D3E2742B80}" destId="{CA3098AF-6412-40D7-A9D0-AF9FD8B12E2C}" srcOrd="0" destOrd="0" parTransId="{CCB6B689-B942-42CC-BD86-FD3F23A853C8}" sibTransId="{21613137-C4EC-472A-8356-4C0A294B3391}"/>
    <dgm:cxn modelId="{C9EFD853-F00E-4EEA-AA94-5B1F89CB6EE7}" srcId="{F5372DDE-EF37-4C9B-B9F0-62859263827D}" destId="{0679182D-62E7-429A-8F46-998CFE655ADE}" srcOrd="3" destOrd="0" parTransId="{7AE19A88-9A67-4F94-AE31-15BB3355A824}" sibTransId="{28762C7D-6121-4D66-9B8D-4C6B46D2180B}"/>
    <dgm:cxn modelId="{666C7B3D-B2DA-413E-AE88-BF9D18C9C2EA}" srcId="{0679182D-62E7-429A-8F46-998CFE655ADE}" destId="{5DB1B337-DDE7-47EA-A243-46B235C610E1}" srcOrd="0" destOrd="0" parTransId="{3FF649BA-EA92-442D-8019-8915BF25FBA1}" sibTransId="{A87F26BB-009C-45D8-998E-543F515DA2B7}"/>
    <dgm:cxn modelId="{93EE8D6F-8811-4E32-AE10-B33F85514457}" srcId="{F5372DDE-EF37-4C9B-B9F0-62859263827D}" destId="{80713715-170C-4A52-9828-A9E3EB1FEE40}" srcOrd="1" destOrd="0" parTransId="{B28CB45C-33E2-4B13-A610-4A3A713944D1}" sibTransId="{4F41115C-74FA-4A46-844C-99F3231FCBFD}"/>
    <dgm:cxn modelId="{D6BF9223-2027-4AFE-848B-8026B8FE5548}" srcId="{F5372DDE-EF37-4C9B-B9F0-62859263827D}" destId="{048C6B75-E939-4D68-97F7-D4D3E2742B80}" srcOrd="2" destOrd="0" parTransId="{FBF2DF9F-F402-4017-849A-E8E1A2F2DA87}" sibTransId="{0718213A-4164-4A56-B23A-80C18AD7AFE9}"/>
    <dgm:cxn modelId="{7AFCFC89-055B-4CC0-A02B-B08DD373B6B0}" type="presParOf" srcId="{23C12591-86E6-43DD-A233-60AB6524954E}" destId="{57D3D6C2-A084-4A71-AC75-F125601FD918}" srcOrd="0" destOrd="0" presId="urn:microsoft.com/office/officeart/2005/8/layout/vList6"/>
    <dgm:cxn modelId="{ABE52BDE-12D7-4FFB-B9F0-3643D0DA10DB}" type="presParOf" srcId="{57D3D6C2-A084-4A71-AC75-F125601FD918}" destId="{3CBAB8E5-4C23-4AFB-A61F-B9D888DEE1BA}" srcOrd="0" destOrd="0" presId="urn:microsoft.com/office/officeart/2005/8/layout/vList6"/>
    <dgm:cxn modelId="{B4F45750-E36A-4E1F-8F9A-61A399128B74}" type="presParOf" srcId="{57D3D6C2-A084-4A71-AC75-F125601FD918}" destId="{40A0F2B5-1F08-44FC-8C25-F225A038AB30}" srcOrd="1" destOrd="0" presId="urn:microsoft.com/office/officeart/2005/8/layout/vList6"/>
    <dgm:cxn modelId="{4BC17C36-2337-481B-A61B-05DB4508FB08}" type="presParOf" srcId="{23C12591-86E6-43DD-A233-60AB6524954E}" destId="{4C06F9FC-53F7-4873-A529-8571A0F16593}" srcOrd="1" destOrd="0" presId="urn:microsoft.com/office/officeart/2005/8/layout/vList6"/>
    <dgm:cxn modelId="{9AB788A6-380C-4D68-AF55-31424C24A5C1}" type="presParOf" srcId="{23C12591-86E6-43DD-A233-60AB6524954E}" destId="{6B36D940-038C-40B2-8A1D-7373CA807E38}" srcOrd="2" destOrd="0" presId="urn:microsoft.com/office/officeart/2005/8/layout/vList6"/>
    <dgm:cxn modelId="{EA22736D-6C92-47E3-9F3A-69FE98E435D6}" type="presParOf" srcId="{6B36D940-038C-40B2-8A1D-7373CA807E38}" destId="{BA7D08EE-A25E-4A36-899D-1FBC49799448}" srcOrd="0" destOrd="0" presId="urn:microsoft.com/office/officeart/2005/8/layout/vList6"/>
    <dgm:cxn modelId="{B827D446-C994-4F6D-938A-73B4BF5F1A43}" type="presParOf" srcId="{6B36D940-038C-40B2-8A1D-7373CA807E38}" destId="{FB21158F-4F4E-4B7D-8010-0208B3D2FEFC}" srcOrd="1" destOrd="0" presId="urn:microsoft.com/office/officeart/2005/8/layout/vList6"/>
    <dgm:cxn modelId="{AF4ED76A-9455-4886-B564-1454F1DDED12}" type="presParOf" srcId="{23C12591-86E6-43DD-A233-60AB6524954E}" destId="{1A1AEDEC-CBE8-4BB3-86C2-90FAE03CA5BE}" srcOrd="3" destOrd="0" presId="urn:microsoft.com/office/officeart/2005/8/layout/vList6"/>
    <dgm:cxn modelId="{C7DF45D4-70FE-4509-8664-AEA87207C989}" type="presParOf" srcId="{23C12591-86E6-43DD-A233-60AB6524954E}" destId="{B8F898AB-8D4B-4BDA-8266-9C908CE8C463}" srcOrd="4" destOrd="0" presId="urn:microsoft.com/office/officeart/2005/8/layout/vList6"/>
    <dgm:cxn modelId="{7D6C7FFD-CEDC-4881-9039-197B5F46BB90}" type="presParOf" srcId="{B8F898AB-8D4B-4BDA-8266-9C908CE8C463}" destId="{A739766C-C1A1-40C1-871C-64C9DB5E87C4}" srcOrd="0" destOrd="0" presId="urn:microsoft.com/office/officeart/2005/8/layout/vList6"/>
    <dgm:cxn modelId="{87BBAFB4-2131-4C3E-9AE1-EBF3C744C44D}" type="presParOf" srcId="{B8F898AB-8D4B-4BDA-8266-9C908CE8C463}" destId="{5A568231-CADC-4BCF-BB09-F52779FF5C4B}" srcOrd="1" destOrd="0" presId="urn:microsoft.com/office/officeart/2005/8/layout/vList6"/>
    <dgm:cxn modelId="{B6C253F9-6A91-4181-8C29-E544F5C315AC}" type="presParOf" srcId="{23C12591-86E6-43DD-A233-60AB6524954E}" destId="{89427139-F7AF-4183-B20D-F1DCD8DCE4B6}" srcOrd="5" destOrd="0" presId="urn:microsoft.com/office/officeart/2005/8/layout/vList6"/>
    <dgm:cxn modelId="{2E41A123-3349-4E40-BA9D-A319C2DDE06C}" type="presParOf" srcId="{23C12591-86E6-43DD-A233-60AB6524954E}" destId="{408246B0-E959-426B-AFD7-39576A8E6674}" srcOrd="6" destOrd="0" presId="urn:microsoft.com/office/officeart/2005/8/layout/vList6"/>
    <dgm:cxn modelId="{769D8AD2-FA98-4629-A05C-85D182F820FD}" type="presParOf" srcId="{408246B0-E959-426B-AFD7-39576A8E6674}" destId="{BC1238BE-E8C1-4FB5-95E2-E1E22628F3E2}" srcOrd="0" destOrd="0" presId="urn:microsoft.com/office/officeart/2005/8/layout/vList6"/>
    <dgm:cxn modelId="{F809C1B7-B87A-41AB-9154-6616DEC2251A}" type="presParOf" srcId="{408246B0-E959-426B-AFD7-39576A8E6674}" destId="{364470ED-ACD0-438D-B716-DA31932102B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2585A-E22C-4A8F-B526-A8711E48BA3C}">
      <dsp:nvSpPr>
        <dsp:cNvPr id="0" name=""/>
        <dsp:cNvSpPr/>
      </dsp:nvSpPr>
      <dsp:spPr>
        <a:xfrm>
          <a:off x="640691" y="0"/>
          <a:ext cx="4271277" cy="5185760"/>
        </a:xfrm>
        <a:prstGeom prst="triangle">
          <a:avLst/>
        </a:prstGeom>
        <a:solidFill>
          <a:srgbClr val="6FA5C7"/>
        </a:solidFill>
        <a:ln w="63500" cap="flat" cmpd="thickThin" algn="ctr">
          <a:solidFill>
            <a:srgbClr val="6FA5C7"/>
          </a:solidFill>
          <a:prstDash val="solid"/>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a:schemeClr val="lt1"/>
        </a:fontRef>
      </dsp:style>
    </dsp:sp>
    <dsp:sp modelId="{F2275371-5ED8-45BC-BDC4-A10AB63ED04C}">
      <dsp:nvSpPr>
        <dsp:cNvPr id="0" name=""/>
        <dsp:cNvSpPr/>
      </dsp:nvSpPr>
      <dsp:spPr>
        <a:xfrm>
          <a:off x="2135638" y="521361"/>
          <a:ext cx="2776330" cy="613783"/>
        </a:xfrm>
        <a:prstGeom prst="roundRect">
          <a:avLst/>
        </a:prstGeom>
        <a:solidFill>
          <a:schemeClr val="lt1">
            <a:alpha val="90000"/>
            <a:hueOff val="0"/>
            <a:satOff val="0"/>
            <a:lumOff val="0"/>
            <a:alphaOff val="0"/>
          </a:schemeClr>
        </a:solidFill>
        <a:ln w="55000" cap="flat" cmpd="thickThin"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Professional Learning </a:t>
          </a:r>
          <a:endParaRPr lang="en-AU" sz="1900" kern="1200" dirty="0"/>
        </a:p>
      </dsp:txBody>
      <dsp:txXfrm>
        <a:off x="2165600" y="551323"/>
        <a:ext cx="2716406" cy="553859"/>
      </dsp:txXfrm>
    </dsp:sp>
    <dsp:sp modelId="{302B5324-D92A-4C78-886C-B8DAF3047EB5}">
      <dsp:nvSpPr>
        <dsp:cNvPr id="0" name=""/>
        <dsp:cNvSpPr/>
      </dsp:nvSpPr>
      <dsp:spPr>
        <a:xfrm>
          <a:off x="2135638" y="1211867"/>
          <a:ext cx="2776330" cy="613783"/>
        </a:xfrm>
        <a:prstGeom prst="roundRect">
          <a:avLst/>
        </a:prstGeom>
        <a:solidFill>
          <a:schemeClr val="lt1">
            <a:alpha val="90000"/>
            <a:hueOff val="0"/>
            <a:satOff val="0"/>
            <a:lumOff val="0"/>
            <a:alphaOff val="0"/>
          </a:schemeClr>
        </a:solidFill>
        <a:ln w="55000" cap="flat" cmpd="thickThin"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Classroom Observation </a:t>
          </a:r>
          <a:endParaRPr lang="en-AU" sz="1900" kern="1200" dirty="0"/>
        </a:p>
      </dsp:txBody>
      <dsp:txXfrm>
        <a:off x="2165600" y="1241829"/>
        <a:ext cx="2716406" cy="553859"/>
      </dsp:txXfrm>
    </dsp:sp>
    <dsp:sp modelId="{080FD479-9ECA-4DC2-9C08-638DD0A70AFF}">
      <dsp:nvSpPr>
        <dsp:cNvPr id="0" name=""/>
        <dsp:cNvSpPr/>
      </dsp:nvSpPr>
      <dsp:spPr>
        <a:xfrm>
          <a:off x="2135638" y="1902373"/>
          <a:ext cx="2776330" cy="613783"/>
        </a:xfrm>
        <a:prstGeom prst="roundRect">
          <a:avLst/>
        </a:prstGeom>
        <a:solidFill>
          <a:schemeClr val="lt1">
            <a:alpha val="90000"/>
            <a:hueOff val="0"/>
            <a:satOff val="0"/>
            <a:lumOff val="0"/>
            <a:alphaOff val="0"/>
          </a:schemeClr>
        </a:solidFill>
        <a:ln w="55000" cap="flat" cmpd="thickThin"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Coaching </a:t>
          </a:r>
          <a:endParaRPr lang="en-AU" sz="1900" kern="1200" dirty="0"/>
        </a:p>
      </dsp:txBody>
      <dsp:txXfrm>
        <a:off x="2165600" y="1932335"/>
        <a:ext cx="2716406" cy="553859"/>
      </dsp:txXfrm>
    </dsp:sp>
    <dsp:sp modelId="{7004D55D-95BF-4C1F-9BC6-965A5DA5AE3A}">
      <dsp:nvSpPr>
        <dsp:cNvPr id="0" name=""/>
        <dsp:cNvSpPr/>
      </dsp:nvSpPr>
      <dsp:spPr>
        <a:xfrm>
          <a:off x="2135638" y="2592879"/>
          <a:ext cx="2776330" cy="613783"/>
        </a:xfrm>
        <a:prstGeom prst="roundRect">
          <a:avLst/>
        </a:prstGeom>
        <a:solidFill>
          <a:schemeClr val="lt1">
            <a:alpha val="90000"/>
            <a:hueOff val="0"/>
            <a:satOff val="0"/>
            <a:lumOff val="0"/>
            <a:alphaOff val="0"/>
          </a:schemeClr>
        </a:solidFill>
        <a:ln w="55000" cap="flat" cmpd="thickThin"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Team Teaching</a:t>
          </a:r>
          <a:endParaRPr lang="en-AU" sz="1900" kern="1200" dirty="0"/>
        </a:p>
      </dsp:txBody>
      <dsp:txXfrm>
        <a:off x="2165600" y="2622841"/>
        <a:ext cx="2716406" cy="553859"/>
      </dsp:txXfrm>
    </dsp:sp>
    <dsp:sp modelId="{803A14AD-8836-4FFB-A4B1-DE211E6E5EF5}">
      <dsp:nvSpPr>
        <dsp:cNvPr id="0" name=""/>
        <dsp:cNvSpPr/>
      </dsp:nvSpPr>
      <dsp:spPr>
        <a:xfrm>
          <a:off x="2135638" y="3283386"/>
          <a:ext cx="2776330" cy="613783"/>
        </a:xfrm>
        <a:prstGeom prst="roundRect">
          <a:avLst/>
        </a:prstGeom>
        <a:solidFill>
          <a:schemeClr val="lt1">
            <a:alpha val="90000"/>
            <a:hueOff val="0"/>
            <a:satOff val="0"/>
            <a:lumOff val="0"/>
            <a:alphaOff val="0"/>
          </a:schemeClr>
        </a:solidFill>
        <a:ln w="55000" cap="flat" cmpd="thickThin"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Lesson Demonstration</a:t>
          </a:r>
          <a:endParaRPr lang="en-AU" sz="1900" kern="1200" dirty="0"/>
        </a:p>
      </dsp:txBody>
      <dsp:txXfrm>
        <a:off x="2165600" y="3313348"/>
        <a:ext cx="2716406" cy="553859"/>
      </dsp:txXfrm>
    </dsp:sp>
    <dsp:sp modelId="{FD017DF2-8BA2-4A6B-8340-D7E1000C464E}">
      <dsp:nvSpPr>
        <dsp:cNvPr id="0" name=""/>
        <dsp:cNvSpPr/>
      </dsp:nvSpPr>
      <dsp:spPr>
        <a:xfrm>
          <a:off x="2135638" y="3973892"/>
          <a:ext cx="2776330" cy="613783"/>
        </a:xfrm>
        <a:prstGeom prst="roundRect">
          <a:avLst/>
        </a:prstGeom>
        <a:solidFill>
          <a:schemeClr val="lt1">
            <a:alpha val="90000"/>
            <a:hueOff val="0"/>
            <a:satOff val="0"/>
            <a:lumOff val="0"/>
            <a:alphaOff val="0"/>
          </a:schemeClr>
        </a:solidFill>
        <a:ln w="55000" cap="flat" cmpd="thickThin"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AU" sz="1900" kern="1200" dirty="0" smtClean="0"/>
            <a:t>Disciplined Dialogue</a:t>
          </a:r>
          <a:endParaRPr lang="en-AU" sz="1900" kern="1200" dirty="0"/>
        </a:p>
      </dsp:txBody>
      <dsp:txXfrm>
        <a:off x="2165600" y="4003854"/>
        <a:ext cx="2716406" cy="553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A0F2B5-1F08-44FC-8C25-F225A038AB30}">
      <dsp:nvSpPr>
        <dsp:cNvPr id="0" name=""/>
        <dsp:cNvSpPr/>
      </dsp:nvSpPr>
      <dsp:spPr>
        <a:xfrm>
          <a:off x="3294184" y="1190"/>
          <a:ext cx="4941276" cy="944562"/>
        </a:xfrm>
        <a:prstGeom prst="rightArrow">
          <a:avLst>
            <a:gd name="adj1" fmla="val 75000"/>
            <a:gd name="adj2" fmla="val 50000"/>
          </a:avLst>
        </a:prstGeom>
        <a:solidFill>
          <a:schemeClr val="tx1">
            <a:lumMod val="50000"/>
            <a:lumOff val="50000"/>
            <a:alpha val="90000"/>
          </a:schemeClr>
        </a:solidFill>
        <a:ln w="55000" cap="flat" cmpd="thickThin" algn="ctr">
          <a:solidFill>
            <a:srgbClr val="6FA5C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AU" sz="4600" kern="1200" dirty="0" smtClean="0"/>
            <a:t>Strategic</a:t>
          </a:r>
          <a:endParaRPr lang="en-AU" sz="4600" kern="1200" dirty="0"/>
        </a:p>
      </dsp:txBody>
      <dsp:txXfrm>
        <a:off x="3294184" y="119260"/>
        <a:ext cx="4587065" cy="708422"/>
      </dsp:txXfrm>
    </dsp:sp>
    <dsp:sp modelId="{3CBAB8E5-4C23-4AFB-A61F-B9D888DEE1BA}">
      <dsp:nvSpPr>
        <dsp:cNvPr id="0" name=""/>
        <dsp:cNvSpPr/>
      </dsp:nvSpPr>
      <dsp:spPr>
        <a:xfrm>
          <a:off x="0" y="1190"/>
          <a:ext cx="3294184" cy="944562"/>
        </a:xfrm>
        <a:prstGeom prst="roundRect">
          <a:avLst/>
        </a:prstGeom>
        <a:solidFill>
          <a:srgbClr val="6FA5C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AU" sz="4700" b="1" kern="1200" dirty="0" smtClean="0"/>
            <a:t>S</a:t>
          </a:r>
          <a:endParaRPr lang="en-AU" sz="4700" b="1" kern="1200" dirty="0"/>
        </a:p>
      </dsp:txBody>
      <dsp:txXfrm>
        <a:off x="46110" y="47300"/>
        <a:ext cx="3201964" cy="852342"/>
      </dsp:txXfrm>
    </dsp:sp>
    <dsp:sp modelId="{FB21158F-4F4E-4B7D-8010-0208B3D2FEFC}">
      <dsp:nvSpPr>
        <dsp:cNvPr id="0" name=""/>
        <dsp:cNvSpPr/>
      </dsp:nvSpPr>
      <dsp:spPr>
        <a:xfrm>
          <a:off x="3294184" y="1040209"/>
          <a:ext cx="4941276" cy="944562"/>
        </a:xfrm>
        <a:prstGeom prst="rightArrow">
          <a:avLst>
            <a:gd name="adj1" fmla="val 75000"/>
            <a:gd name="adj2" fmla="val 50000"/>
          </a:avLst>
        </a:prstGeom>
        <a:solidFill>
          <a:schemeClr val="tx1">
            <a:lumMod val="50000"/>
            <a:lumOff val="50000"/>
            <a:alpha val="90000"/>
          </a:schemeClr>
        </a:solidFill>
        <a:ln w="55000" cap="flat" cmpd="thickThin" algn="ctr">
          <a:solidFill>
            <a:srgbClr val="6FA5C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AU" sz="4600" kern="1200" dirty="0" smtClean="0"/>
            <a:t> Measurable</a:t>
          </a:r>
          <a:endParaRPr lang="en-AU" sz="4600" kern="1200" dirty="0"/>
        </a:p>
      </dsp:txBody>
      <dsp:txXfrm>
        <a:off x="3294184" y="1158279"/>
        <a:ext cx="4587065" cy="708422"/>
      </dsp:txXfrm>
    </dsp:sp>
    <dsp:sp modelId="{BA7D08EE-A25E-4A36-899D-1FBC49799448}">
      <dsp:nvSpPr>
        <dsp:cNvPr id="0" name=""/>
        <dsp:cNvSpPr/>
      </dsp:nvSpPr>
      <dsp:spPr>
        <a:xfrm>
          <a:off x="0" y="1040209"/>
          <a:ext cx="3294184" cy="944562"/>
        </a:xfrm>
        <a:prstGeom prst="roundRect">
          <a:avLst/>
        </a:prstGeom>
        <a:solidFill>
          <a:srgbClr val="6FA5C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AU" sz="4700" b="1" kern="1200" dirty="0" smtClean="0"/>
            <a:t>M</a:t>
          </a:r>
          <a:endParaRPr lang="en-AU" sz="4700" b="1" kern="1200" dirty="0"/>
        </a:p>
      </dsp:txBody>
      <dsp:txXfrm>
        <a:off x="46110" y="1086319"/>
        <a:ext cx="3201964" cy="852342"/>
      </dsp:txXfrm>
    </dsp:sp>
    <dsp:sp modelId="{5A568231-CADC-4BCF-BB09-F52779FF5C4B}">
      <dsp:nvSpPr>
        <dsp:cNvPr id="0" name=""/>
        <dsp:cNvSpPr/>
      </dsp:nvSpPr>
      <dsp:spPr>
        <a:xfrm>
          <a:off x="3294184" y="2079228"/>
          <a:ext cx="4941276" cy="944562"/>
        </a:xfrm>
        <a:prstGeom prst="rightArrow">
          <a:avLst>
            <a:gd name="adj1" fmla="val 75000"/>
            <a:gd name="adj2" fmla="val 50000"/>
          </a:avLst>
        </a:prstGeom>
        <a:solidFill>
          <a:schemeClr val="tx1">
            <a:lumMod val="50000"/>
            <a:lumOff val="50000"/>
            <a:alpha val="90000"/>
          </a:schemeClr>
        </a:solidFill>
        <a:ln w="55000" cap="flat" cmpd="thickThin" algn="ctr">
          <a:solidFill>
            <a:srgbClr val="6FA5C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AU" sz="4600" kern="1200" dirty="0" smtClean="0"/>
            <a:t>Aspirational</a:t>
          </a:r>
          <a:endParaRPr lang="en-AU" sz="4600" kern="1200" dirty="0"/>
        </a:p>
      </dsp:txBody>
      <dsp:txXfrm>
        <a:off x="3294184" y="2197298"/>
        <a:ext cx="4587065" cy="708422"/>
      </dsp:txXfrm>
    </dsp:sp>
    <dsp:sp modelId="{A739766C-C1A1-40C1-871C-64C9DB5E87C4}">
      <dsp:nvSpPr>
        <dsp:cNvPr id="0" name=""/>
        <dsp:cNvSpPr/>
      </dsp:nvSpPr>
      <dsp:spPr>
        <a:xfrm>
          <a:off x="0" y="2079228"/>
          <a:ext cx="3294184" cy="944562"/>
        </a:xfrm>
        <a:prstGeom prst="roundRect">
          <a:avLst/>
        </a:prstGeom>
        <a:solidFill>
          <a:srgbClr val="6FA5C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AU" sz="4700" b="1" kern="1200" dirty="0" smtClean="0"/>
            <a:t>A</a:t>
          </a:r>
          <a:endParaRPr lang="en-AU" sz="4700" b="1" kern="1200" dirty="0"/>
        </a:p>
      </dsp:txBody>
      <dsp:txXfrm>
        <a:off x="46110" y="2125338"/>
        <a:ext cx="3201964" cy="852342"/>
      </dsp:txXfrm>
    </dsp:sp>
    <dsp:sp modelId="{364470ED-ACD0-438D-B716-DA31932102B3}">
      <dsp:nvSpPr>
        <dsp:cNvPr id="0" name=""/>
        <dsp:cNvSpPr/>
      </dsp:nvSpPr>
      <dsp:spPr>
        <a:xfrm>
          <a:off x="3294184" y="3118246"/>
          <a:ext cx="4941276" cy="944562"/>
        </a:xfrm>
        <a:prstGeom prst="rightArrow">
          <a:avLst>
            <a:gd name="adj1" fmla="val 75000"/>
            <a:gd name="adj2" fmla="val 50000"/>
          </a:avLst>
        </a:prstGeom>
        <a:solidFill>
          <a:schemeClr val="tx1">
            <a:lumMod val="50000"/>
            <a:lumOff val="50000"/>
            <a:alpha val="90000"/>
          </a:schemeClr>
        </a:solidFill>
        <a:ln w="55000" cap="flat" cmpd="thickThin" algn="ctr">
          <a:solidFill>
            <a:srgbClr val="6FA5C7">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t" anchorCtr="0">
          <a:noAutofit/>
        </a:bodyPr>
        <a:lstStyle/>
        <a:p>
          <a:pPr marL="285750" lvl="1" indent="-285750" algn="l" defTabSz="2044700">
            <a:lnSpc>
              <a:spcPct val="90000"/>
            </a:lnSpc>
            <a:spcBef>
              <a:spcPct val="0"/>
            </a:spcBef>
            <a:spcAft>
              <a:spcPct val="15000"/>
            </a:spcAft>
            <a:buChar char="••"/>
          </a:pPr>
          <a:r>
            <a:rPr lang="en-AU" sz="4600" kern="1200" dirty="0" smtClean="0"/>
            <a:t>Timely </a:t>
          </a:r>
          <a:endParaRPr lang="en-AU" sz="4600" kern="1200" dirty="0"/>
        </a:p>
      </dsp:txBody>
      <dsp:txXfrm>
        <a:off x="3294184" y="3236316"/>
        <a:ext cx="4587065" cy="708422"/>
      </dsp:txXfrm>
    </dsp:sp>
    <dsp:sp modelId="{BC1238BE-E8C1-4FB5-95E2-E1E22628F3E2}">
      <dsp:nvSpPr>
        <dsp:cNvPr id="0" name=""/>
        <dsp:cNvSpPr/>
      </dsp:nvSpPr>
      <dsp:spPr>
        <a:xfrm>
          <a:off x="0" y="3118246"/>
          <a:ext cx="3294184" cy="944562"/>
        </a:xfrm>
        <a:prstGeom prst="roundRect">
          <a:avLst/>
        </a:prstGeom>
        <a:solidFill>
          <a:srgbClr val="6FA5C7"/>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89535" rIns="179070" bIns="89535" numCol="1" spcCol="1270" anchor="ctr" anchorCtr="0">
          <a:noAutofit/>
        </a:bodyPr>
        <a:lstStyle/>
        <a:p>
          <a:pPr lvl="0" algn="ctr" defTabSz="2089150">
            <a:lnSpc>
              <a:spcPct val="90000"/>
            </a:lnSpc>
            <a:spcBef>
              <a:spcPct val="0"/>
            </a:spcBef>
            <a:spcAft>
              <a:spcPct val="35000"/>
            </a:spcAft>
          </a:pPr>
          <a:r>
            <a:rPr lang="en-AU" sz="4700" b="1" kern="1200" dirty="0" smtClean="0"/>
            <a:t>T</a:t>
          </a:r>
          <a:endParaRPr lang="en-AU" sz="4700" b="1" kern="1200" dirty="0"/>
        </a:p>
      </dsp:txBody>
      <dsp:txXfrm>
        <a:off x="46110" y="3164356"/>
        <a:ext cx="3201964" cy="8523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ECD63BAB-1894-4673-B60B-40D8A0C3774C}" type="datetimeFigureOut">
              <a:rPr lang="en-AU" smtClean="0"/>
              <a:pPr/>
              <a:t>2/06/15</a:t>
            </a:fld>
            <a:endParaRPr lang="en-AU"/>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F59346A-92E9-41BA-A80C-F5CE546F2444}" type="slidenum">
              <a:rPr lang="en-AU" smtClean="0"/>
              <a:pPr/>
              <a:t>‹#›</a:t>
            </a:fld>
            <a:endParaRPr lang="en-AU"/>
          </a:p>
        </p:txBody>
      </p:sp>
    </p:spTree>
    <p:extLst>
      <p:ext uri="{BB962C8B-B14F-4D97-AF65-F5344CB8AC3E}">
        <p14:creationId xmlns:p14="http://schemas.microsoft.com/office/powerpoint/2010/main" val="79105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362B256B-A579-4F1A-B1C2-9DA1D2C67C7B}" type="datetimeFigureOut">
              <a:rPr lang="en-AU" smtClean="0"/>
              <a:pPr/>
              <a:t>2/06/15</a:t>
            </a:fld>
            <a:endParaRPr lang="en-AU"/>
          </a:p>
        </p:txBody>
      </p:sp>
      <p:sp>
        <p:nvSpPr>
          <p:cNvPr id="4" name="Slide Image Placeholder 3"/>
          <p:cNvSpPr>
            <a:spLocks noGrp="1" noRot="1" noChangeAspect="1"/>
          </p:cNvSpPr>
          <p:nvPr>
            <p:ph type="sldImg" idx="2"/>
          </p:nvPr>
        </p:nvSpPr>
        <p:spPr>
          <a:xfrm>
            <a:off x="214313" y="592138"/>
            <a:ext cx="2482850" cy="1862137"/>
          </a:xfrm>
          <a:prstGeom prst="rect">
            <a:avLst/>
          </a:prstGeom>
          <a:noFill/>
          <a:ln w="12700">
            <a:solidFill>
              <a:prstClr val="black"/>
            </a:solidFill>
          </a:ln>
        </p:spPr>
        <p:txBody>
          <a:bodyPr vert="horz" lIns="91440" tIns="45720" rIns="91440" bIns="45720" rtlCol="0" anchor="ctr"/>
          <a:lstStyle/>
          <a:p>
            <a:endParaRPr lang="en-AU"/>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5D812FA-E33A-4FE9-B595-701CE1D0F7B0}" type="slidenum">
              <a:rPr lang="en-AU" smtClean="0"/>
              <a:pPr/>
              <a:t>‹#›</a:t>
            </a:fld>
            <a:endParaRPr lang="en-AU"/>
          </a:p>
        </p:txBody>
      </p:sp>
    </p:spTree>
    <p:extLst>
      <p:ext uri="{BB962C8B-B14F-4D97-AF65-F5344CB8AC3E}">
        <p14:creationId xmlns:p14="http://schemas.microsoft.com/office/powerpoint/2010/main" val="71862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1675" y="3121610"/>
            <a:ext cx="4700106" cy="1950607"/>
          </a:xfrm>
          <a:prstGeom prst="rect">
            <a:avLst/>
          </a:prstGeom>
          <a:ln w="6350" cmpd="sng">
            <a:solidFill>
              <a:schemeClr val="tx1"/>
            </a:solidFill>
          </a:ln>
        </p:spPr>
        <p:txBody>
          <a:bodyPr lIns="92082" tIns="46041" rIns="92082" bIns="46041"/>
          <a:lstStyle/>
          <a:p>
            <a:pPr algn="ctr"/>
            <a:endParaRPr lang="en-AU" altLang="en-US" dirty="0">
              <a:latin typeface="Arial"/>
              <a:cs typeface="Arial"/>
            </a:endParaRPr>
          </a:p>
          <a:p>
            <a:pPr algn="ctr"/>
            <a:endParaRPr lang="en-US" altLang="en-US" b="1" dirty="0" smtClean="0">
              <a:latin typeface="Arial"/>
              <a:cs typeface="Arial"/>
            </a:endParaRPr>
          </a:p>
          <a:p>
            <a:pPr algn="ctr"/>
            <a:endParaRPr lang="en-US" altLang="en-US" b="1" dirty="0">
              <a:latin typeface="Arial"/>
              <a:cs typeface="Arial"/>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1</a:t>
            </a:fld>
            <a:endParaRPr lang="en-AU" dirty="0"/>
          </a:p>
        </p:txBody>
      </p:sp>
    </p:spTree>
    <p:extLst>
      <p:ext uri="{BB962C8B-B14F-4D97-AF65-F5344CB8AC3E}">
        <p14:creationId xmlns:p14="http://schemas.microsoft.com/office/powerpoint/2010/main" val="99382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748213"/>
            <a:ext cx="5389563" cy="3884612"/>
          </a:xfrm>
          <a:prstGeom prst="rect">
            <a:avLst/>
          </a:prstGeom>
        </p:spPr>
        <p:txBody>
          <a:bodyPr/>
          <a:lstStyle/>
          <a:p>
            <a:r>
              <a:rPr lang="en-AU" b="1" dirty="0" smtClean="0">
                <a:latin typeface="Arial" pitchFamily="34" charset="0"/>
                <a:cs typeface="Arial" pitchFamily="34" charset="0"/>
              </a:rPr>
              <a:t>Timing: 10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r>
              <a:rPr lang="en-AU" dirty="0" smtClean="0"/>
              <a:t>Ask participants once again to turn to the person beside them and brainstorm different ways</a:t>
            </a:r>
            <a:r>
              <a:rPr lang="en-AU" baseline="0" dirty="0" smtClean="0"/>
              <a:t> that they already know to put faces on the data.  What have they already done at their school?  What have they heard of?</a:t>
            </a:r>
          </a:p>
          <a:p>
            <a:endParaRPr lang="en-AU" baseline="0" dirty="0" smtClean="0"/>
          </a:p>
          <a:p>
            <a:r>
              <a:rPr lang="en-AU" baseline="0" dirty="0" smtClean="0"/>
              <a:t>Select a couple of participants to share. </a:t>
            </a:r>
            <a:endParaRPr lang="en-AU" dirty="0"/>
          </a:p>
        </p:txBody>
      </p:sp>
      <p:sp>
        <p:nvSpPr>
          <p:cNvPr id="4" name="Slide Number Placeholder 3"/>
          <p:cNvSpPr>
            <a:spLocks noGrp="1"/>
          </p:cNvSpPr>
          <p:nvPr>
            <p:ph type="sldNum" sz="quarter" idx="10"/>
          </p:nvPr>
        </p:nvSpPr>
        <p:spPr/>
        <p:txBody>
          <a:bodyPr/>
          <a:lstStyle/>
          <a:p>
            <a:fld id="{F5D812FA-E33A-4FE9-B595-701CE1D0F7B0}" type="slidenum">
              <a:rPr lang="en-AU" smtClean="0"/>
              <a:pPr/>
              <a:t>10</a:t>
            </a:fld>
            <a:endParaRPr lang="en-AU"/>
          </a:p>
        </p:txBody>
      </p:sp>
    </p:spTree>
    <p:extLst>
      <p:ext uri="{BB962C8B-B14F-4D97-AF65-F5344CB8AC3E}">
        <p14:creationId xmlns:p14="http://schemas.microsoft.com/office/powerpoint/2010/main" val="339055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first step to</a:t>
            </a:r>
            <a:r>
              <a:rPr lang="en-AU" baseline="0" dirty="0" smtClean="0"/>
              <a:t> improving student outcomes at Medina was to establish a set of shared beliefs amongst the teachers, students and school community around high expectations for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eaLnBrk="1" hangingPunct="1">
              <a:spcBef>
                <a:spcPct val="0"/>
              </a:spcBef>
            </a:pPr>
            <a:endParaRPr lang="en-AU" dirty="0" smtClean="0"/>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11</a:t>
            </a:fld>
            <a:endParaRPr lang="pt-PT"/>
          </a:p>
        </p:txBody>
      </p:sp>
    </p:spTree>
    <p:extLst>
      <p:ext uri="{BB962C8B-B14F-4D97-AF65-F5344CB8AC3E}">
        <p14:creationId xmlns:p14="http://schemas.microsoft.com/office/powerpoint/2010/main" val="1650736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This included the following beliefs;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All students can achieve high standards, given the right time and the right support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Each teacher can teach to high standards, given the right assistance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High expectations in the early years is vital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Intervention should be part of the classroom program not withdrawal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Teachers and administrators need to be able to articulate what they do and why it is the most effective strategy for their class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Consistency and high amounts of repetition enable all children to learn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aseline="0" dirty="0" smtClean="0"/>
          </a:p>
          <a:p>
            <a:pPr eaLnBrk="1" hangingPunct="1">
              <a:spcBef>
                <a:spcPct val="0"/>
              </a:spcBef>
            </a:pPr>
            <a:endParaRPr lang="en-AU" dirty="0" smtClean="0"/>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12</a:t>
            </a:fld>
            <a:endParaRPr lang="pt-PT"/>
          </a:p>
        </p:txBody>
      </p:sp>
    </p:spTree>
    <p:extLst>
      <p:ext uri="{BB962C8B-B14F-4D97-AF65-F5344CB8AC3E}">
        <p14:creationId xmlns:p14="http://schemas.microsoft.com/office/powerpoint/2010/main" val="235678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2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As part of the</a:t>
            </a:r>
            <a:r>
              <a:rPr lang="en-AU" baseline="0" dirty="0" smtClean="0"/>
              <a:t> process to establish these common beliefs and understandings, SMAT goals were developed.  These goals did not follow the SMART acronym because they would not be considered to be achievable or realistic by most people for students who had come from such a disadvantaged background and who had not shown the ability to learn basic literacy skills in the schooling yet.   They were a </a:t>
            </a:r>
            <a:r>
              <a:rPr lang="en-AU" baseline="0" dirty="0" err="1" smtClean="0"/>
              <a:t>hugh</a:t>
            </a:r>
            <a:r>
              <a:rPr lang="en-AU" baseline="0" dirty="0" smtClean="0"/>
              <a:t> jump from what was currently happening in the school.</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13</a:t>
            </a:fld>
            <a:endParaRPr lang="en-AU" dirty="0"/>
          </a:p>
        </p:txBody>
      </p:sp>
    </p:spTree>
    <p:extLst>
      <p:ext uri="{BB962C8B-B14F-4D97-AF65-F5344CB8AC3E}">
        <p14:creationId xmlns:p14="http://schemas.microsoft.com/office/powerpoint/2010/main" val="374650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marL="0" indent="0">
              <a:buFont typeface="Wingdings" panose="05000000000000000000" pitchFamily="2" charset="2"/>
              <a:buNone/>
            </a:pPr>
            <a:r>
              <a:rPr lang="en-AU" b="0" dirty="0" smtClean="0">
                <a:solidFill>
                  <a:srgbClr val="000000"/>
                </a:solidFill>
                <a:latin typeface="Arial"/>
                <a:ea typeface="Times New Roman"/>
              </a:rPr>
              <a:t>These</a:t>
            </a:r>
            <a:r>
              <a:rPr lang="en-AU" b="0" baseline="0" dirty="0" smtClean="0">
                <a:solidFill>
                  <a:srgbClr val="000000"/>
                </a:solidFill>
                <a:latin typeface="Arial"/>
                <a:ea typeface="Times New Roman"/>
              </a:rPr>
              <a:t> goals were (facilitator reads slide).</a:t>
            </a:r>
          </a:p>
          <a:p>
            <a:pPr marL="0" indent="0">
              <a:buFont typeface="Wingdings" panose="05000000000000000000" pitchFamily="2" charset="2"/>
              <a:buNone/>
            </a:pPr>
            <a:endParaRPr lang="en-AU" b="0" baseline="0" dirty="0" smtClean="0">
              <a:solidFill>
                <a:srgbClr val="000000"/>
              </a:solidFill>
              <a:latin typeface="Arial"/>
              <a:ea typeface="Times New Roman"/>
            </a:endParaRPr>
          </a:p>
          <a:p>
            <a:pPr marL="0" indent="0">
              <a:buFont typeface="Wingdings" panose="05000000000000000000" pitchFamily="2" charset="2"/>
              <a:buNone/>
            </a:pPr>
            <a:r>
              <a:rPr lang="en-AU" b="0" baseline="0" dirty="0" smtClean="0">
                <a:solidFill>
                  <a:srgbClr val="000000"/>
                </a:solidFill>
                <a:latin typeface="Arial"/>
                <a:ea typeface="Times New Roman"/>
              </a:rPr>
              <a:t>With 60% of students reading between level 1-5 and 34% of students not being able to read at all, this would require a significant shift. </a:t>
            </a:r>
          </a:p>
          <a:p>
            <a:pPr marL="0" indent="0">
              <a:buFont typeface="Wingdings" panose="05000000000000000000" pitchFamily="2" charset="2"/>
              <a:buNone/>
            </a:pPr>
            <a:endParaRPr lang="en-AU" b="0" baseline="0" dirty="0" smtClean="0">
              <a:solidFill>
                <a:srgbClr val="000000"/>
              </a:solidFill>
              <a:latin typeface="Arial"/>
              <a:ea typeface="Times New Roman"/>
            </a:endParaRPr>
          </a:p>
          <a:p>
            <a:pPr marL="0" indent="0">
              <a:buFont typeface="Wingdings" panose="05000000000000000000" pitchFamily="2" charset="2"/>
              <a:buNone/>
            </a:pPr>
            <a:endParaRPr lang="en-AU" b="0" dirty="0" smtClean="0">
              <a:solidFill>
                <a:srgbClr val="000000"/>
              </a:solidFill>
              <a:latin typeface="Arial"/>
              <a:ea typeface="Times New Roman"/>
            </a:endParaRPr>
          </a:p>
          <a:p>
            <a:pPr marL="0" indent="0">
              <a:buFont typeface="Wingdings" panose="05000000000000000000" pitchFamily="2" charset="2"/>
              <a:buNone/>
            </a:pPr>
            <a:endParaRPr lang="en-AU" dirty="0" smtClean="0">
              <a:latin typeface="Times New Roman"/>
              <a:ea typeface="Times New Roman"/>
            </a:endParaRPr>
          </a:p>
          <a:p>
            <a:pPr eaLnBrk="1" hangingPunct="1">
              <a:spcBef>
                <a:spcPct val="0"/>
              </a:spcBef>
            </a:pPr>
            <a:endParaRPr lang="en-AU" dirty="0" smtClean="0"/>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14</a:t>
            </a:fld>
            <a:endParaRPr lang="pt-PT"/>
          </a:p>
        </p:txBody>
      </p:sp>
    </p:spTree>
    <p:extLst>
      <p:ext uri="{BB962C8B-B14F-4D97-AF65-F5344CB8AC3E}">
        <p14:creationId xmlns:p14="http://schemas.microsoft.com/office/powerpoint/2010/main" val="277322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12698"/>
            <a:ext cx="6072440" cy="6915887"/>
          </a:xfrm>
          <a:prstGeom prst="rect">
            <a:avLst/>
          </a:prstGeom>
        </p:spPr>
        <p:txBody>
          <a:bodyPr lIns="92102" tIns="46051" rIns="92102" bIns="46051"/>
          <a:lstStyle/>
          <a:p>
            <a:r>
              <a:rPr lang="en-AU" altLang="en-US" b="1" dirty="0">
                <a:latin typeface="Arial" pitchFamily="34" charset="0"/>
                <a:cs typeface="Arial" panose="020B0604020202020204" pitchFamily="34" charset="0"/>
              </a:rPr>
              <a:t>Timing: </a:t>
            </a:r>
            <a:r>
              <a:rPr lang="en-AU" altLang="en-US" b="1" dirty="0" smtClean="0">
                <a:latin typeface="Arial" pitchFamily="34" charset="0"/>
                <a:cs typeface="Arial" panose="020B0604020202020204" pitchFamily="34" charset="0"/>
              </a:rPr>
              <a:t>2 mins </a:t>
            </a:r>
            <a:endParaRPr lang="en-AU" altLang="en-US" b="1" dirty="0">
              <a:latin typeface="Arial" pitchFamily="34" charset="0"/>
              <a:cs typeface="Arial" panose="020B0604020202020204" pitchFamily="34" charset="0"/>
            </a:endParaRPr>
          </a:p>
          <a:p>
            <a:endParaRPr lang="en-AU" altLang="en-US" sz="1000" b="1" dirty="0">
              <a:solidFill>
                <a:srgbClr val="FF6600"/>
              </a:solidFill>
              <a:latin typeface="Arial" pitchFamily="34" charset="0"/>
              <a:cs typeface="Arial" panose="020B0604020202020204" pitchFamily="34" charset="0"/>
            </a:endParaRPr>
          </a:p>
          <a:p>
            <a:pPr marL="170565" indent="-170565">
              <a:buFont typeface="Wingdings"/>
              <a:buChar char="µ"/>
            </a:pPr>
            <a:r>
              <a:rPr lang="en-AU" altLang="en-US" sz="1100" b="1" dirty="0" smtClean="0">
                <a:latin typeface="Arial" pitchFamily="34" charset="0"/>
                <a:cs typeface="Arial" pitchFamily="34" charset="0"/>
              </a:rPr>
              <a:t>Facilitator </a:t>
            </a:r>
            <a:r>
              <a:rPr lang="en-AU" altLang="en-US" sz="1100" b="1" dirty="0">
                <a:latin typeface="Arial" pitchFamily="34" charset="0"/>
                <a:cs typeface="Arial" pitchFamily="34" charset="0"/>
              </a:rPr>
              <a:t>Notes</a:t>
            </a:r>
            <a:r>
              <a:rPr lang="en-AU" altLang="en-US" sz="1100" b="1" dirty="0" smtClean="0">
                <a:latin typeface="Arial" pitchFamily="34" charset="0"/>
                <a:cs typeface="Arial" pitchFamily="34" charset="0"/>
              </a:rPr>
              <a:t>:</a:t>
            </a:r>
          </a:p>
          <a:p>
            <a:pPr marL="170565" indent="-170565">
              <a:buFont typeface="Wingdings"/>
              <a:buChar char="µ"/>
            </a:pPr>
            <a:endParaRPr lang="en-AU" altLang="en-US" sz="1100" b="1" dirty="0" smtClean="0">
              <a:latin typeface="Arial" pitchFamily="34" charset="0"/>
              <a:cs typeface="Arial" pitchFamily="34" charset="0"/>
            </a:endParaRPr>
          </a:p>
          <a:p>
            <a:r>
              <a:rPr lang="en-AU" altLang="en-US" sz="1100" dirty="0" smtClean="0">
                <a:latin typeface="Arial" pitchFamily="34" charset="0"/>
                <a:cs typeface="Arial" pitchFamily="34" charset="0"/>
              </a:rPr>
              <a:t>Once SMAT</a:t>
            </a:r>
            <a:r>
              <a:rPr lang="en-AU" altLang="en-US" sz="1100" baseline="0" dirty="0" smtClean="0">
                <a:latin typeface="Arial" pitchFamily="34" charset="0"/>
                <a:cs typeface="Arial" pitchFamily="34" charset="0"/>
              </a:rPr>
              <a:t> targets were set, then a whole school focus on rigorous unpacking of data and assessment was needed.  This was established through a 5 weekly disciplined dialogue process.  </a:t>
            </a:r>
          </a:p>
          <a:p>
            <a:endParaRPr lang="en-AU" altLang="en-US" sz="1100" baseline="0" dirty="0" smtClean="0">
              <a:latin typeface="Arial" pitchFamily="34" charset="0"/>
              <a:cs typeface="Arial" pitchFamily="34" charset="0"/>
            </a:endParaRPr>
          </a:p>
          <a:p>
            <a:r>
              <a:rPr lang="en-AU" altLang="en-US" sz="1100" dirty="0" smtClean="0">
                <a:latin typeface="Arial" pitchFamily="34" charset="0"/>
                <a:cs typeface="Arial" pitchFamily="34" charset="0"/>
              </a:rPr>
              <a:t>This is a short lead-in activity to the introduction of the Disciplined Dialogue process. </a:t>
            </a:r>
          </a:p>
          <a:p>
            <a:endParaRPr lang="en-AU" altLang="en-US" sz="1100" dirty="0" smtClean="0">
              <a:latin typeface="Arial" pitchFamily="34" charset="0"/>
              <a:cs typeface="Arial" pitchFamily="34" charset="0"/>
            </a:endParaRPr>
          </a:p>
          <a:p>
            <a:pPr marL="228600" indent="-228600">
              <a:buAutoNum type="arabicPeriod"/>
            </a:pPr>
            <a:r>
              <a:rPr lang="en-AU" altLang="en-US" sz="1100" dirty="0" smtClean="0">
                <a:latin typeface="Arial" pitchFamily="34" charset="0"/>
                <a:cs typeface="Arial" pitchFamily="34" charset="0"/>
              </a:rPr>
              <a:t>Slide is a picture of contents of woman’s handbag. Facilitator clicks on slide and shows the question “What is in the bag?”</a:t>
            </a:r>
            <a:br>
              <a:rPr lang="en-AU" altLang="en-US" sz="1100" dirty="0" smtClean="0">
                <a:latin typeface="Arial" pitchFamily="34" charset="0"/>
                <a:cs typeface="Arial" pitchFamily="34" charset="0"/>
              </a:rPr>
            </a:br>
            <a:endParaRPr lang="en-AU" altLang="en-US" sz="1100" dirty="0" smtClean="0">
              <a:latin typeface="Arial" pitchFamily="34" charset="0"/>
              <a:cs typeface="Arial" pitchFamily="34" charset="0"/>
            </a:endParaRPr>
          </a:p>
          <a:p>
            <a:pPr marL="228600" indent="-228600">
              <a:buAutoNum type="arabicPeriod"/>
            </a:pPr>
            <a:r>
              <a:rPr lang="en-AU" altLang="en-US" sz="1100" dirty="0" smtClean="0">
                <a:latin typeface="Arial" pitchFamily="34" charset="0"/>
                <a:cs typeface="Arial" pitchFamily="34" charset="0"/>
              </a:rPr>
              <a:t>Invite call out – make sure that responses are only naming the objects that can be seen. </a:t>
            </a:r>
            <a:br>
              <a:rPr lang="en-AU" altLang="en-US" sz="1100" dirty="0" smtClean="0">
                <a:latin typeface="Arial" pitchFamily="34" charset="0"/>
                <a:cs typeface="Arial" pitchFamily="34" charset="0"/>
              </a:rPr>
            </a:br>
            <a:endParaRPr lang="en-AU" altLang="en-US" sz="1100" dirty="0" smtClean="0">
              <a:latin typeface="Arial" pitchFamily="34" charset="0"/>
              <a:cs typeface="Arial" pitchFamily="34" charset="0"/>
            </a:endParaRPr>
          </a:p>
          <a:p>
            <a:pPr marL="228600" indent="-228600">
              <a:buAutoNum type="arabicPeriod"/>
            </a:pPr>
            <a:r>
              <a:rPr lang="en-AU" altLang="en-US" sz="1100" dirty="0" smtClean="0">
                <a:latin typeface="Arial" pitchFamily="34" charset="0"/>
                <a:cs typeface="Arial" pitchFamily="34" charset="0"/>
              </a:rPr>
              <a:t>Facilitator clicks on the slide again and shows the question “What possible assumptions can be made about this person? </a:t>
            </a:r>
            <a:br>
              <a:rPr lang="en-AU" altLang="en-US" sz="1100" dirty="0" smtClean="0">
                <a:latin typeface="Arial" pitchFamily="34" charset="0"/>
                <a:cs typeface="Arial" pitchFamily="34" charset="0"/>
              </a:rPr>
            </a:br>
            <a:endParaRPr lang="en-AU" altLang="en-US" sz="1100" dirty="0" smtClean="0">
              <a:latin typeface="Arial" pitchFamily="34" charset="0"/>
              <a:cs typeface="Arial" pitchFamily="34" charset="0"/>
            </a:endParaRPr>
          </a:p>
          <a:p>
            <a:pPr marL="228600" indent="-228600">
              <a:buAutoNum type="arabicPeriod"/>
            </a:pPr>
            <a:r>
              <a:rPr lang="en-AU" altLang="en-US" sz="1100" dirty="0" smtClean="0">
                <a:latin typeface="Arial" pitchFamily="34" charset="0"/>
                <a:cs typeface="Arial" pitchFamily="34" charset="0"/>
              </a:rPr>
              <a:t>Facilitator highlights that these assumptions are based on the pre-conceived ideas, beliefs, values and experiences of each person and may not necessarily reflect real life.</a:t>
            </a:r>
            <a:endParaRPr lang="en-AU" alt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15</a:t>
            </a:fld>
            <a:endParaRPr lang="en-AU" dirty="0"/>
          </a:p>
        </p:txBody>
      </p:sp>
    </p:spTree>
    <p:extLst>
      <p:ext uri="{BB962C8B-B14F-4D97-AF65-F5344CB8AC3E}">
        <p14:creationId xmlns:p14="http://schemas.microsoft.com/office/powerpoint/2010/main" val="2789106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12698"/>
            <a:ext cx="6072440" cy="6915887"/>
          </a:xfrm>
          <a:prstGeom prst="rect">
            <a:avLst/>
          </a:prstGeom>
        </p:spPr>
        <p:txBody>
          <a:bodyPr lIns="92102" tIns="46051" rIns="92102" bIns="46051"/>
          <a:lstStyle/>
          <a:p>
            <a:r>
              <a:rPr lang="en-AU" altLang="en-US" b="1" dirty="0">
                <a:latin typeface="Arial" pitchFamily="34" charset="0"/>
                <a:cs typeface="Arial" panose="020B0604020202020204" pitchFamily="34" charset="0"/>
              </a:rPr>
              <a:t>Timing: </a:t>
            </a:r>
            <a:r>
              <a:rPr lang="en-AU" altLang="en-US" b="1" dirty="0" smtClean="0">
                <a:latin typeface="Arial" pitchFamily="34" charset="0"/>
                <a:cs typeface="Arial" panose="020B0604020202020204" pitchFamily="34" charset="0"/>
              </a:rPr>
              <a:t> 5 mins </a:t>
            </a:r>
            <a:endParaRPr lang="en-AU" altLang="en-US" b="1" dirty="0">
              <a:latin typeface="Arial" pitchFamily="34" charset="0"/>
              <a:cs typeface="Arial" panose="020B0604020202020204" pitchFamily="34" charset="0"/>
            </a:endParaRPr>
          </a:p>
          <a:p>
            <a:endParaRPr lang="en-AU" altLang="en-US" sz="1000" b="1" dirty="0">
              <a:latin typeface="Arial" pitchFamily="34" charset="0"/>
              <a:cs typeface="Arial" panose="020B0604020202020204" pitchFamily="34" charset="0"/>
            </a:endParaRPr>
          </a:p>
          <a:p>
            <a:pPr marL="170565" indent="-170565">
              <a:buFont typeface="Wingdings"/>
              <a:buChar char="µ"/>
            </a:pPr>
            <a:r>
              <a:rPr lang="en-AU" altLang="en-US" sz="1100" b="1" dirty="0" smtClean="0">
                <a:latin typeface="Arial" pitchFamily="34" charset="0"/>
                <a:cs typeface="Arial" pitchFamily="34" charset="0"/>
              </a:rPr>
              <a:t>Facilitator </a:t>
            </a:r>
            <a:r>
              <a:rPr lang="en-AU" altLang="en-US" sz="1100" b="1" dirty="0">
                <a:latin typeface="Arial" pitchFamily="34" charset="0"/>
                <a:cs typeface="Arial" pitchFamily="34" charset="0"/>
              </a:rPr>
              <a:t>Notes</a:t>
            </a:r>
            <a:r>
              <a:rPr lang="en-AU" altLang="en-US" sz="1100" b="1" dirty="0" smtClean="0">
                <a:latin typeface="Arial" pitchFamily="34" charset="0"/>
                <a:cs typeface="Arial" pitchFamily="34" charset="0"/>
              </a:rPr>
              <a:t>:</a:t>
            </a:r>
          </a:p>
          <a:p>
            <a:endParaRPr lang="en-AU" altLang="en-US" sz="1100" b="1" dirty="0">
              <a:latin typeface="Arial" pitchFamily="34" charset="0"/>
              <a:cs typeface="Arial" pitchFamily="34" charset="0"/>
            </a:endParaRPr>
          </a:p>
          <a:p>
            <a:pPr marL="228600" indent="-228600">
              <a:buAutoNum type="arabicPeriod"/>
            </a:pPr>
            <a:r>
              <a:rPr lang="en-AU" altLang="en-US" sz="1100" dirty="0">
                <a:latin typeface="Arial" pitchFamily="34" charset="0"/>
                <a:cs typeface="Arial" pitchFamily="34" charset="0"/>
              </a:rPr>
              <a:t>Slide is a picture of contents of woman’s handbag. Facilitator clicks on slide and shows the question “What is in the bag?”</a:t>
            </a:r>
            <a:br>
              <a:rPr lang="en-AU" altLang="en-US" sz="1100" dirty="0">
                <a:latin typeface="Arial" pitchFamily="34" charset="0"/>
                <a:cs typeface="Arial" pitchFamily="34" charset="0"/>
              </a:rPr>
            </a:br>
            <a:endParaRPr lang="en-AU" altLang="en-US" sz="1100" dirty="0">
              <a:latin typeface="Arial" pitchFamily="34" charset="0"/>
              <a:cs typeface="Arial" pitchFamily="34" charset="0"/>
            </a:endParaRPr>
          </a:p>
          <a:p>
            <a:pPr marL="228600" indent="-228600">
              <a:buAutoNum type="arabicPeriod"/>
            </a:pPr>
            <a:r>
              <a:rPr lang="en-AU" altLang="en-US" sz="1100" dirty="0" smtClean="0">
                <a:latin typeface="Arial" pitchFamily="34" charset="0"/>
                <a:cs typeface="Arial" pitchFamily="34" charset="0"/>
              </a:rPr>
              <a:t>Invite call out – make </a:t>
            </a:r>
            <a:r>
              <a:rPr lang="en-AU" altLang="en-US" sz="1100" dirty="0">
                <a:latin typeface="Arial" pitchFamily="34" charset="0"/>
                <a:cs typeface="Arial" pitchFamily="34" charset="0"/>
              </a:rPr>
              <a:t>sure that responses are only naming the objects that can be seen. </a:t>
            </a:r>
            <a:br>
              <a:rPr lang="en-AU" altLang="en-US" sz="1100" dirty="0">
                <a:latin typeface="Arial" pitchFamily="34" charset="0"/>
                <a:cs typeface="Arial" pitchFamily="34" charset="0"/>
              </a:rPr>
            </a:br>
            <a:endParaRPr lang="en-AU" altLang="en-US" sz="1100" dirty="0">
              <a:latin typeface="Arial" pitchFamily="34" charset="0"/>
              <a:cs typeface="Arial" pitchFamily="34" charset="0"/>
            </a:endParaRPr>
          </a:p>
          <a:p>
            <a:pPr marL="228600" indent="-228600">
              <a:buAutoNum type="arabicPeriod"/>
            </a:pPr>
            <a:r>
              <a:rPr lang="en-AU" altLang="en-US" sz="1100" dirty="0">
                <a:latin typeface="Arial" pitchFamily="34" charset="0"/>
                <a:cs typeface="Arial" pitchFamily="34" charset="0"/>
              </a:rPr>
              <a:t>Facilitator clicks on the slide again and shows the question “What possible assumptions can be made about this person? </a:t>
            </a:r>
            <a:r>
              <a:rPr lang="en-AU" altLang="en-US" sz="1100" dirty="0" smtClean="0">
                <a:latin typeface="Arial" pitchFamily="34" charset="0"/>
                <a:cs typeface="Arial" pitchFamily="34" charset="0"/>
              </a:rPr>
              <a:t/>
            </a:r>
            <a:br>
              <a:rPr lang="en-AU" altLang="en-US" sz="1100" dirty="0" smtClean="0">
                <a:latin typeface="Arial" pitchFamily="34" charset="0"/>
                <a:cs typeface="Arial" pitchFamily="34" charset="0"/>
              </a:rPr>
            </a:br>
            <a:endParaRPr lang="en-AU" altLang="en-US" sz="1100" dirty="0" smtClean="0">
              <a:latin typeface="Arial" pitchFamily="34" charset="0"/>
              <a:cs typeface="Arial" pitchFamily="34" charset="0"/>
            </a:endParaRPr>
          </a:p>
          <a:p>
            <a:pPr marL="228600" indent="-228600">
              <a:buAutoNum type="arabicPeriod"/>
            </a:pPr>
            <a:r>
              <a:rPr lang="en-AU" altLang="en-US" sz="1100" dirty="0" smtClean="0">
                <a:latin typeface="Arial" pitchFamily="34" charset="0"/>
                <a:cs typeface="Arial" pitchFamily="34" charset="0"/>
              </a:rPr>
              <a:t>In table groups - Participants discuss possible assumptions to come up with a description of the person who owns this handbag. (3 mins)</a:t>
            </a:r>
            <a:r>
              <a:rPr lang="en-AU" altLang="en-US" sz="1100" dirty="0">
                <a:latin typeface="Arial" pitchFamily="34" charset="0"/>
                <a:cs typeface="Arial" pitchFamily="34" charset="0"/>
              </a:rPr>
              <a:t/>
            </a:r>
            <a:br>
              <a:rPr lang="en-AU" altLang="en-US" sz="1100" dirty="0">
                <a:latin typeface="Arial" pitchFamily="34" charset="0"/>
                <a:cs typeface="Arial" pitchFamily="34" charset="0"/>
              </a:rPr>
            </a:br>
            <a:endParaRPr lang="en-AU" altLang="en-US" sz="1100" dirty="0">
              <a:latin typeface="Arial" pitchFamily="34" charset="0"/>
              <a:cs typeface="Arial" pitchFamily="34" charset="0"/>
            </a:endParaRPr>
          </a:p>
          <a:p>
            <a:pPr marL="228600" indent="-228600">
              <a:buAutoNum type="arabicPeriod"/>
            </a:pPr>
            <a:r>
              <a:rPr lang="en-AU" altLang="en-US" sz="1100" dirty="0">
                <a:latin typeface="Arial" pitchFamily="34" charset="0"/>
                <a:cs typeface="Arial" pitchFamily="34" charset="0"/>
              </a:rPr>
              <a:t>Facilitator highlights that these assumptions are based on the pre-conceived ideas, beliefs, values and experiences of each person and may not necessarily reflect real life.</a:t>
            </a:r>
          </a:p>
          <a:p>
            <a:endParaRPr lang="en-AU" altLang="en-US" sz="1100" dirty="0">
              <a:latin typeface="Arial" pitchFamily="34" charset="0"/>
              <a:cs typeface="Arial" pitchFamily="34" charset="0"/>
            </a:endParaRPr>
          </a:p>
          <a:p>
            <a:pPr marL="460511" lvl="1"/>
            <a:endParaRPr lang="en-AU" altLang="en-US" sz="600" dirty="0">
              <a:solidFill>
                <a:srgbClr val="FF0000"/>
              </a:solidFill>
              <a:latin typeface="Arial"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16</a:t>
            </a:fld>
            <a:endParaRPr lang="en-AU" dirty="0"/>
          </a:p>
        </p:txBody>
      </p:sp>
    </p:spTree>
    <p:extLst>
      <p:ext uri="{BB962C8B-B14F-4D97-AF65-F5344CB8AC3E}">
        <p14:creationId xmlns:p14="http://schemas.microsoft.com/office/powerpoint/2010/main" val="1847050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eaLnBrk="1" hangingPunct="1">
              <a:spcBef>
                <a:spcPct val="0"/>
              </a:spcBef>
            </a:pPr>
            <a:r>
              <a:rPr lang="en-AU" sz="1200" kern="1200" dirty="0" smtClean="0">
                <a:solidFill>
                  <a:schemeClr val="tx1"/>
                </a:solidFill>
                <a:effectLst/>
                <a:latin typeface="+mn-lt"/>
                <a:ea typeface="+mn-ea"/>
                <a:cs typeface="+mn-cs"/>
              </a:rPr>
              <a:t>One strategy to facilitate the achievement of these</a:t>
            </a:r>
            <a:r>
              <a:rPr lang="en-AU" sz="1200" kern="1200" baseline="0" dirty="0" smtClean="0">
                <a:solidFill>
                  <a:schemeClr val="tx1"/>
                </a:solidFill>
                <a:effectLst/>
                <a:latin typeface="+mn-lt"/>
                <a:ea typeface="+mn-ea"/>
                <a:cs typeface="+mn-cs"/>
              </a:rPr>
              <a:t> high expectations </a:t>
            </a:r>
            <a:r>
              <a:rPr lang="en-AU" sz="1200" kern="1200" dirty="0" smtClean="0">
                <a:solidFill>
                  <a:schemeClr val="tx1"/>
                </a:solidFill>
                <a:effectLst/>
                <a:latin typeface="+mn-lt"/>
                <a:ea typeface="+mn-ea"/>
                <a:cs typeface="+mn-cs"/>
              </a:rPr>
              <a:t>was a school wide focus on data and making the learning of the students visible to the whole school community including students, teachers, support staff and parents.   This included disciplined dialogue conversations</a:t>
            </a:r>
            <a:r>
              <a:rPr lang="en-AU" sz="1200" kern="1200" baseline="0" dirty="0" smtClean="0">
                <a:solidFill>
                  <a:schemeClr val="tx1"/>
                </a:solidFill>
                <a:effectLst/>
                <a:latin typeface="+mn-lt"/>
                <a:ea typeface="+mn-ea"/>
                <a:cs typeface="+mn-cs"/>
              </a:rPr>
              <a:t> about student achievement every five weeks.  </a:t>
            </a:r>
          </a:p>
          <a:p>
            <a:pPr eaLnBrk="1" hangingPunct="1">
              <a:spcBef>
                <a:spcPct val="0"/>
              </a:spcBef>
            </a:pPr>
            <a:endParaRPr lang="en-AU" sz="1200" kern="1200" baseline="0" dirty="0" smtClean="0">
              <a:solidFill>
                <a:schemeClr val="tx1"/>
              </a:solidFill>
              <a:effectLst/>
              <a:latin typeface="+mn-lt"/>
              <a:ea typeface="+mn-ea"/>
              <a:cs typeface="+mn-cs"/>
            </a:endParaRPr>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17</a:t>
            </a:fld>
            <a:endParaRPr lang="pt-PT"/>
          </a:p>
        </p:txBody>
      </p:sp>
    </p:spTree>
    <p:extLst>
      <p:ext uri="{BB962C8B-B14F-4D97-AF65-F5344CB8AC3E}">
        <p14:creationId xmlns:p14="http://schemas.microsoft.com/office/powerpoint/2010/main" val="3043750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endParaRPr lang="en-AU" sz="1200" kern="1200" baseline="0" dirty="0" smtClean="0">
              <a:solidFill>
                <a:schemeClr val="tx1"/>
              </a:solidFill>
              <a:effectLst/>
              <a:latin typeface="+mn-lt"/>
              <a:ea typeface="+mn-ea"/>
              <a:cs typeface="+mn-cs"/>
            </a:endParaRPr>
          </a:p>
          <a:p>
            <a:pPr eaLnBrk="1" hangingPunct="1">
              <a:spcBef>
                <a:spcPct val="0"/>
              </a:spcBef>
            </a:pPr>
            <a:r>
              <a:rPr lang="en-AU" sz="1200" kern="1200" baseline="0" dirty="0" smtClean="0">
                <a:solidFill>
                  <a:schemeClr val="tx1"/>
                </a:solidFill>
                <a:effectLst/>
                <a:latin typeface="+mn-lt"/>
                <a:ea typeface="+mn-ea"/>
                <a:cs typeface="+mn-cs"/>
              </a:rPr>
              <a:t>Teachers would be expected to submit their reading data prior to the DARTS sessions.  Their data was collected and collated, then graphed to make learning visible.  The whole schools data was then discussed with teachers being able to access data across classrooms.  It was made bright and colourful, so that learning could be clearly seen. </a:t>
            </a:r>
            <a:endParaRPr lang="en-AU" dirty="0" smtClean="0"/>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18</a:t>
            </a:fld>
            <a:endParaRPr lang="pt-PT"/>
          </a:p>
        </p:txBody>
      </p:sp>
    </p:spTree>
    <p:extLst>
      <p:ext uri="{BB962C8B-B14F-4D97-AF65-F5344CB8AC3E}">
        <p14:creationId xmlns:p14="http://schemas.microsoft.com/office/powerpoint/2010/main" val="3742885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endParaRPr lang="en-AU" sz="1200" kern="1200" baseline="0" dirty="0" smtClean="0">
              <a:solidFill>
                <a:schemeClr val="tx1"/>
              </a:solidFill>
              <a:effectLst/>
              <a:latin typeface="+mn-lt"/>
              <a:ea typeface="+mn-ea"/>
              <a:cs typeface="+mn-cs"/>
            </a:endParaRPr>
          </a:p>
          <a:p>
            <a:pPr eaLnBrk="1" hangingPunct="1">
              <a:spcBef>
                <a:spcPct val="0"/>
              </a:spcBef>
            </a:pPr>
            <a:r>
              <a:rPr lang="en-AU" dirty="0" smtClean="0"/>
              <a:t>Allow participants to read and discuss the DARTS Dialogue questions.  </a:t>
            </a:r>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19</a:t>
            </a:fld>
            <a:endParaRPr lang="pt-PT"/>
          </a:p>
        </p:txBody>
      </p:sp>
    </p:spTree>
    <p:extLst>
      <p:ext uri="{BB962C8B-B14F-4D97-AF65-F5344CB8AC3E}">
        <p14:creationId xmlns:p14="http://schemas.microsoft.com/office/powerpoint/2010/main" val="38035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1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endParaRPr lang="en-AU" dirty="0" smtClean="0">
              <a:latin typeface="Arial" pitchFamily="34" charset="0"/>
              <a:cs typeface="Arial" pitchFamily="34" charset="0"/>
            </a:endParaRPr>
          </a:p>
          <a:p>
            <a:pPr marL="171450" indent="-171450">
              <a:buFont typeface="Arial" pitchFamily="34" charset="0"/>
              <a:buChar char="•"/>
            </a:pPr>
            <a:r>
              <a:rPr lang="en-AU" dirty="0" smtClean="0">
                <a:latin typeface="Arial" pitchFamily="34" charset="0"/>
                <a:cs typeface="Arial" pitchFamily="34" charset="0"/>
              </a:rPr>
              <a:t>This Acknowledgement of Country is to be read word for word by the presenter. </a:t>
            </a:r>
          </a:p>
          <a:p>
            <a:endParaRPr lang="en-AU" dirty="0" smtClean="0">
              <a:latin typeface="Arial" pitchFamily="34" charset="0"/>
              <a:cs typeface="Arial" pitchFamily="34" charset="0"/>
            </a:endParaRPr>
          </a:p>
          <a:p>
            <a:r>
              <a:rPr lang="en-AU" i="1" dirty="0" smtClean="0">
                <a:latin typeface="Arial" pitchFamily="34" charset="0"/>
                <a:cs typeface="Arial" pitchFamily="34" charset="0"/>
              </a:rPr>
              <a:t>I respectfully acknowledge the past and present traditional owners of this land on which we are meeting. It is a privilege to be standing on their country.</a:t>
            </a:r>
          </a:p>
          <a:p>
            <a:endParaRPr lang="en-AU" i="1" dirty="0" smtClean="0">
              <a:latin typeface="Arial" pitchFamily="34" charset="0"/>
              <a:cs typeface="Arial" pitchFamily="34" charset="0"/>
            </a:endParaRPr>
          </a:p>
          <a:p>
            <a:r>
              <a:rPr lang="en-AU" i="1" dirty="0" smtClean="0">
                <a:latin typeface="Arial" pitchFamily="34" charset="0"/>
                <a:cs typeface="Arial" pitchFamily="34" charset="0"/>
              </a:rPr>
              <a:t>I also acknowledge the contributions of Aboriginal Australians and non-Aboriginal Australians to the education of all children and people in this country we all live in and share together. </a:t>
            </a:r>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2</a:t>
            </a:fld>
            <a:endParaRPr lang="en-AU" dirty="0"/>
          </a:p>
        </p:txBody>
      </p:sp>
    </p:spTree>
    <p:extLst>
      <p:ext uri="{BB962C8B-B14F-4D97-AF65-F5344CB8AC3E}">
        <p14:creationId xmlns:p14="http://schemas.microsoft.com/office/powerpoint/2010/main" val="2912495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20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endParaRPr lang="en-AU" sz="1200" kern="1200" baseline="0" dirty="0" smtClean="0">
              <a:solidFill>
                <a:schemeClr val="tx1"/>
              </a:solidFill>
              <a:effectLst/>
              <a:latin typeface="+mn-lt"/>
              <a:ea typeface="+mn-ea"/>
              <a:cs typeface="+mn-cs"/>
            </a:endParaRPr>
          </a:p>
          <a:p>
            <a:pPr eaLnBrk="1" hangingPunct="1">
              <a:spcBef>
                <a:spcPct val="0"/>
              </a:spcBef>
            </a:pPr>
            <a:r>
              <a:rPr lang="en-AU" dirty="0" smtClean="0"/>
              <a:t>Ask participants to take out the Coffee Table they picked up on their way into the workshop.</a:t>
            </a:r>
          </a:p>
          <a:p>
            <a:pPr eaLnBrk="1" hangingPunct="1">
              <a:spcBef>
                <a:spcPct val="0"/>
              </a:spcBef>
            </a:pPr>
            <a:endParaRPr lang="en-AU" dirty="0" smtClean="0"/>
          </a:p>
          <a:p>
            <a:pPr eaLnBrk="1" hangingPunct="1">
              <a:spcBef>
                <a:spcPct val="0"/>
              </a:spcBef>
            </a:pPr>
            <a:r>
              <a:rPr lang="en-AU" dirty="0" smtClean="0"/>
              <a:t>Tell them to speak with the</a:t>
            </a:r>
            <a:r>
              <a:rPr lang="en-AU" baseline="0" dirty="0" smtClean="0"/>
              <a:t> people near them about why they choose the coffee table.  Why does it represent them as an educator?</a:t>
            </a:r>
          </a:p>
          <a:p>
            <a:pPr eaLnBrk="1" hangingPunct="1">
              <a:spcBef>
                <a:spcPct val="0"/>
              </a:spcBef>
            </a:pPr>
            <a:endParaRPr lang="en-AU" baseline="0" dirty="0" smtClean="0"/>
          </a:p>
          <a:p>
            <a:pPr eaLnBrk="1" hangingPunct="1">
              <a:spcBef>
                <a:spcPct val="0"/>
              </a:spcBef>
            </a:pPr>
            <a:r>
              <a:rPr lang="en-AU" baseline="0" dirty="0" smtClean="0"/>
              <a:t>Explain to participants the coffee table analogy.</a:t>
            </a:r>
          </a:p>
          <a:p>
            <a:pPr eaLnBrk="1" hangingPunct="1">
              <a:spcBef>
                <a:spcPct val="0"/>
              </a:spcBef>
            </a:pPr>
            <a:endParaRPr lang="en-AU" baseline="0" dirty="0" smtClean="0"/>
          </a:p>
          <a:p>
            <a:pPr eaLnBrk="1" hangingPunct="1">
              <a:spcBef>
                <a:spcPct val="0"/>
              </a:spcBef>
            </a:pPr>
            <a:r>
              <a:rPr lang="en-AU" baseline="0" dirty="0" smtClean="0"/>
              <a:t>Explain to participants that when teachers looked at strategies as part of the DARTS process, the coffee table analogy was used to discuss what strategies should be on our coffee table.  </a:t>
            </a:r>
          </a:p>
          <a:p>
            <a:pPr eaLnBrk="1" hangingPunct="1">
              <a:spcBef>
                <a:spcPct val="0"/>
              </a:spcBef>
            </a:pPr>
            <a:endParaRPr lang="en-AU" baseline="0" dirty="0" smtClean="0"/>
          </a:p>
          <a:p>
            <a:pPr eaLnBrk="1" hangingPunct="1">
              <a:spcBef>
                <a:spcPct val="0"/>
              </a:spcBef>
            </a:pPr>
            <a:endParaRPr lang="en-AU" dirty="0" smtClean="0"/>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20</a:t>
            </a:fld>
            <a:endParaRPr lang="pt-PT"/>
          </a:p>
        </p:txBody>
      </p:sp>
    </p:spTree>
    <p:extLst>
      <p:ext uri="{BB962C8B-B14F-4D97-AF65-F5344CB8AC3E}">
        <p14:creationId xmlns:p14="http://schemas.microsoft.com/office/powerpoint/2010/main" val="1162086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endParaRPr lang="en-AU" sz="1200" kern="1200" baseline="0" dirty="0" smtClean="0">
              <a:solidFill>
                <a:schemeClr val="tx1"/>
              </a:solidFill>
              <a:effectLst/>
              <a:latin typeface="+mn-lt"/>
              <a:ea typeface="+mn-ea"/>
              <a:cs typeface="+mn-cs"/>
            </a:endParaRPr>
          </a:p>
          <a:p>
            <a:pPr eaLnBrk="1" hangingPunct="1">
              <a:spcBef>
                <a:spcPct val="0"/>
              </a:spcBef>
            </a:pPr>
            <a:r>
              <a:rPr lang="en-AU" dirty="0" smtClean="0"/>
              <a:t>Explain to participants that we often hear</a:t>
            </a:r>
            <a:r>
              <a:rPr lang="en-AU" baseline="0" dirty="0" smtClean="0"/>
              <a:t> teachers talk about a crowded curriculum, however I would argue that we are often very good at crowding the curriculum.  </a:t>
            </a:r>
          </a:p>
          <a:p>
            <a:pPr eaLnBrk="1" hangingPunct="1">
              <a:spcBef>
                <a:spcPct val="0"/>
              </a:spcBef>
            </a:pPr>
            <a:endParaRPr lang="en-AU" baseline="0" dirty="0" smtClean="0"/>
          </a:p>
          <a:p>
            <a:pPr eaLnBrk="1" hangingPunct="1">
              <a:spcBef>
                <a:spcPct val="0"/>
              </a:spcBef>
            </a:pPr>
            <a:r>
              <a:rPr lang="en-AU" baseline="0" dirty="0" smtClean="0"/>
              <a:t>There was a study done in America that looked at tasks that students were engaged in on a minute basis throughout the school day.  Students spend the most time on the cutting, colouring curriculum. </a:t>
            </a:r>
            <a:endParaRPr lang="en-AU" dirty="0" smtClean="0"/>
          </a:p>
          <a:p>
            <a:pPr eaLnBrk="1" hangingPunct="1">
              <a:spcBef>
                <a:spcPct val="0"/>
              </a:spcBef>
            </a:pPr>
            <a:endParaRPr lang="en-AU" dirty="0" smtClean="0"/>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21</a:t>
            </a:fld>
            <a:endParaRPr lang="pt-PT"/>
          </a:p>
        </p:txBody>
      </p:sp>
    </p:spTree>
    <p:extLst>
      <p:ext uri="{BB962C8B-B14F-4D97-AF65-F5344CB8AC3E}">
        <p14:creationId xmlns:p14="http://schemas.microsoft.com/office/powerpoint/2010/main" val="2972755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marL="0" indent="0">
              <a:buFont typeface="Wingdings" panose="05000000000000000000" pitchFamily="2" charset="2"/>
              <a:buNone/>
            </a:pPr>
            <a:r>
              <a:rPr lang="en-AU" sz="1200" b="0" kern="1200" baseline="0" dirty="0" smtClean="0">
                <a:solidFill>
                  <a:srgbClr val="000000"/>
                </a:solidFill>
                <a:effectLst/>
                <a:latin typeface="Arial"/>
                <a:ea typeface="+mn-ea"/>
                <a:cs typeface="+mn-cs"/>
              </a:rPr>
              <a:t>During DARTS conversations we aimed to unpack our coffee table and only put strategies on the table that ware student centred i.e. that accelerate student learning.    We make choices between strategies based on effect.  Everything we do as teachers makes a difference.   However we need to make choices about what will make the biggest difference. </a:t>
            </a:r>
            <a:endParaRPr lang="en-AU" sz="1200" b="0" kern="1200" baseline="0" dirty="0" smtClean="0">
              <a:solidFill>
                <a:schemeClr val="tx1"/>
              </a:solidFill>
              <a:effectLst/>
              <a:latin typeface="+mn-lt"/>
              <a:ea typeface="+mn-ea"/>
              <a:cs typeface="+mn-cs"/>
            </a:endParaRPr>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22</a:t>
            </a:fld>
            <a:endParaRPr lang="pt-PT"/>
          </a:p>
        </p:txBody>
      </p:sp>
    </p:spTree>
    <p:extLst>
      <p:ext uri="{BB962C8B-B14F-4D97-AF65-F5344CB8AC3E}">
        <p14:creationId xmlns:p14="http://schemas.microsoft.com/office/powerpoint/2010/main" val="2483055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2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marL="0" indent="0">
              <a:buFont typeface="Wingdings" panose="05000000000000000000" pitchFamily="2" charset="2"/>
              <a:buNone/>
            </a:pPr>
            <a:r>
              <a:rPr lang="en-AU" b="0" dirty="0" smtClean="0">
                <a:solidFill>
                  <a:srgbClr val="000000"/>
                </a:solidFill>
                <a:latin typeface="Arial"/>
                <a:ea typeface="Times New Roman"/>
              </a:rPr>
              <a:t>In</a:t>
            </a:r>
            <a:r>
              <a:rPr lang="en-AU" b="0" baseline="0" dirty="0" smtClean="0">
                <a:solidFill>
                  <a:srgbClr val="000000"/>
                </a:solidFill>
                <a:latin typeface="Arial"/>
                <a:ea typeface="Times New Roman"/>
              </a:rPr>
              <a:t> addition to a school wide focus on data, making the learning of students visible to the whole school community was a key part of our strategy.  This included teachers and students, but also other members of the school community including parents, cleaners and office staff.  </a:t>
            </a:r>
          </a:p>
          <a:p>
            <a:pPr marL="0" indent="0">
              <a:buFont typeface="Wingdings" panose="05000000000000000000" pitchFamily="2" charset="2"/>
              <a:buNone/>
            </a:pPr>
            <a:endParaRPr lang="en-AU" b="0" baseline="0" dirty="0" smtClean="0">
              <a:solidFill>
                <a:srgbClr val="000000"/>
              </a:solidFill>
              <a:latin typeface="Arial"/>
              <a:ea typeface="Times New Roman"/>
            </a:endParaRPr>
          </a:p>
          <a:p>
            <a:pPr marL="0" indent="0">
              <a:buFont typeface="Wingdings" panose="05000000000000000000" pitchFamily="2" charset="2"/>
              <a:buNone/>
            </a:pPr>
            <a:r>
              <a:rPr lang="en-AU" b="0" baseline="0" dirty="0" smtClean="0">
                <a:solidFill>
                  <a:srgbClr val="000000"/>
                </a:solidFill>
                <a:latin typeface="Arial"/>
                <a:ea typeface="Times New Roman"/>
              </a:rPr>
              <a:t>All members of the community could see, contribute to discussions about and celebrate student achievement.  The focus of the data walls was on showing and celebrating student growth. </a:t>
            </a:r>
            <a:endParaRPr lang="en-AU" b="0" dirty="0" smtClean="0">
              <a:solidFill>
                <a:srgbClr val="000000"/>
              </a:solidFill>
              <a:latin typeface="Arial"/>
              <a:ea typeface="Times New Roman"/>
            </a:endParaRPr>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23</a:t>
            </a:fld>
            <a:endParaRPr lang="en-AU" dirty="0"/>
          </a:p>
        </p:txBody>
      </p:sp>
    </p:spTree>
    <p:extLst>
      <p:ext uri="{BB962C8B-B14F-4D97-AF65-F5344CB8AC3E}">
        <p14:creationId xmlns:p14="http://schemas.microsoft.com/office/powerpoint/2010/main" val="2767382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16386"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r>
              <a:rPr lang="en-AU" b="1" dirty="0" smtClean="0">
                <a:latin typeface="Arial" pitchFamily="34" charset="0"/>
                <a:cs typeface="Arial" pitchFamily="34" charset="0"/>
              </a:rPr>
              <a:t>Timing: 2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eaLnBrk="1" hangingPunct="1">
              <a:spcBef>
                <a:spcPct val="0"/>
              </a:spcBef>
            </a:pPr>
            <a:r>
              <a:rPr lang="en-AU" dirty="0" smtClean="0"/>
              <a:t>Read Slide</a:t>
            </a:r>
          </a:p>
        </p:txBody>
      </p:sp>
      <p:sp>
        <p:nvSpPr>
          <p:cNvPr id="153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26A79D-19AF-4998-B311-10698C401533}" type="slidenum">
              <a:rPr lang="pt-PT"/>
              <a:pPr fontAlgn="base">
                <a:spcBef>
                  <a:spcPct val="0"/>
                </a:spcBef>
                <a:spcAft>
                  <a:spcPct val="0"/>
                </a:spcAft>
                <a:defRPr/>
              </a:pPr>
              <a:t>24</a:t>
            </a:fld>
            <a:endParaRPr lang="pt-PT"/>
          </a:p>
        </p:txBody>
      </p:sp>
    </p:spTree>
    <p:extLst>
      <p:ext uri="{BB962C8B-B14F-4D97-AF65-F5344CB8AC3E}">
        <p14:creationId xmlns:p14="http://schemas.microsoft.com/office/powerpoint/2010/main" val="3032736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51203" name="Marcador de Posição de Notas 2"/>
          <p:cNvSpPr>
            <a:spLocks noGrp="1"/>
          </p:cNvSpPr>
          <p:nvPr>
            <p:ph type="body" idx="1"/>
          </p:nvPr>
        </p:nvSpPr>
        <p:spPr bwMode="auto">
          <a:xfrm>
            <a:off x="685800" y="4343400"/>
            <a:ext cx="5486400" cy="4114800"/>
          </a:xfrm>
          <a:prstGeom prst="rect">
            <a:avLst/>
          </a:prstGeom>
          <a:noFill/>
        </p:spPr>
        <p:txBody>
          <a:bodyPr wrap="square" numCol="1" anchor="t" anchorCtr="0" compatLnSpc="1">
            <a:prstTxWarp prst="textNoShape">
              <a:avLst/>
            </a:prstTxWarp>
          </a:bodyPr>
          <a:lstStyle/>
          <a:p>
            <a:pPr marL="228600" indent="-228600" eaLnBrk="1" hangingPunct="1">
              <a:spcBef>
                <a:spcPct val="0"/>
              </a:spcBef>
            </a:pPr>
            <a:endParaRPr lang="en-AU" smtClean="0"/>
          </a:p>
        </p:txBody>
      </p:sp>
      <p:sp>
        <p:nvSpPr>
          <p:cNvPr id="17411" name="Marcador de Posição do Número do Diapositivo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AFB5CE7-3A5A-4AAE-85BC-1C97E254AF4B}" type="slidenum">
              <a:rPr lang="pt-PT" sz="1200">
                <a:latin typeface="+mn-lt"/>
              </a:rPr>
              <a:pPr algn="r">
                <a:defRPr/>
              </a:pPr>
              <a:t>25</a:t>
            </a:fld>
            <a:endParaRPr lang="pt-PT" sz="1200">
              <a:latin typeface="+mn-lt"/>
            </a:endParaRPr>
          </a:p>
        </p:txBody>
      </p:sp>
    </p:spTree>
    <p:extLst>
      <p:ext uri="{BB962C8B-B14F-4D97-AF65-F5344CB8AC3E}">
        <p14:creationId xmlns:p14="http://schemas.microsoft.com/office/powerpoint/2010/main" val="2077502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748213"/>
            <a:ext cx="5389563" cy="3884612"/>
          </a:xfrm>
          <a:prstGeom prst="rect">
            <a:avLst/>
          </a:prstGeom>
        </p:spPr>
        <p:txBody>
          <a:bodyPr/>
          <a:lstStyle/>
          <a:p>
            <a:r>
              <a:rPr lang="en-AU" b="1" dirty="0" smtClean="0">
                <a:latin typeface="Arial" pitchFamily="34" charset="0"/>
                <a:cs typeface="Arial" pitchFamily="34" charset="0"/>
              </a:rPr>
              <a:t>Timing: 2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r>
              <a:rPr lang="en-AU" dirty="0" smtClean="0"/>
              <a:t>Students</a:t>
            </a:r>
            <a:r>
              <a:rPr lang="en-AU" baseline="0" dirty="0" smtClean="0"/>
              <a:t> were involved in all aspects of the data walls.  This includes placing and moving their names/pictures, discussing their progress with each other and teachers and talking about their growth. </a:t>
            </a:r>
            <a:endParaRPr lang="en-AU" dirty="0"/>
          </a:p>
        </p:txBody>
      </p:sp>
      <p:sp>
        <p:nvSpPr>
          <p:cNvPr id="4" name="Slide Number Placeholder 3"/>
          <p:cNvSpPr>
            <a:spLocks noGrp="1"/>
          </p:cNvSpPr>
          <p:nvPr>
            <p:ph type="sldNum" sz="quarter" idx="10"/>
          </p:nvPr>
        </p:nvSpPr>
        <p:spPr/>
        <p:txBody>
          <a:bodyPr/>
          <a:lstStyle/>
          <a:p>
            <a:fld id="{F5D812FA-E33A-4FE9-B595-701CE1D0F7B0}" type="slidenum">
              <a:rPr lang="en-AU" smtClean="0"/>
              <a:pPr/>
              <a:t>30</a:t>
            </a:fld>
            <a:endParaRPr lang="en-AU"/>
          </a:p>
        </p:txBody>
      </p:sp>
    </p:spTree>
    <p:extLst>
      <p:ext uri="{BB962C8B-B14F-4D97-AF65-F5344CB8AC3E}">
        <p14:creationId xmlns:p14="http://schemas.microsoft.com/office/powerpoint/2010/main" val="34887501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marL="0" indent="0">
              <a:buFont typeface="Wingdings" panose="05000000000000000000" pitchFamily="2" charset="2"/>
              <a:buNone/>
            </a:pPr>
            <a:r>
              <a:rPr lang="en-AU" b="0" dirty="0" smtClean="0">
                <a:solidFill>
                  <a:srgbClr val="000000"/>
                </a:solidFill>
                <a:latin typeface="Arial"/>
                <a:ea typeface="Times New Roman"/>
              </a:rPr>
              <a:t>A</a:t>
            </a:r>
            <a:r>
              <a:rPr lang="en-AU" b="0" baseline="0" dirty="0" smtClean="0">
                <a:solidFill>
                  <a:srgbClr val="000000"/>
                </a:solidFill>
                <a:latin typeface="Arial"/>
                <a:ea typeface="Times New Roman"/>
              </a:rPr>
              <a:t> bump it up wall is a process to guided students through moderating writing samples, identify key aspects of quality writing samples and then comparing and placing their own work at the stage that reflects their current skills.  It involves;</a:t>
            </a:r>
          </a:p>
          <a:p>
            <a:pPr marL="0" indent="0">
              <a:buFont typeface="Wingdings" panose="05000000000000000000" pitchFamily="2" charset="2"/>
              <a:buNone/>
            </a:pPr>
            <a:endParaRPr lang="en-AU" b="0" baseline="0" dirty="0" smtClean="0">
              <a:solidFill>
                <a:srgbClr val="000000"/>
              </a:solidFill>
              <a:latin typeface="Arial"/>
              <a:ea typeface="Times New Roman"/>
            </a:endParaRPr>
          </a:p>
          <a:p>
            <a:pPr marL="171450" indent="-171450">
              <a:buFont typeface="Arial" panose="020B0604020202020204" pitchFamily="34" charset="0"/>
              <a:buChar char="•"/>
            </a:pPr>
            <a:r>
              <a:rPr lang="en-AU" b="0" dirty="0" smtClean="0">
                <a:solidFill>
                  <a:srgbClr val="000000"/>
                </a:solidFill>
                <a:latin typeface="Arial"/>
                <a:ea typeface="Times New Roman"/>
              </a:rPr>
              <a:t>Collecting prepared</a:t>
            </a:r>
            <a:r>
              <a:rPr lang="en-AU" b="0" baseline="0" dirty="0" smtClean="0">
                <a:solidFill>
                  <a:srgbClr val="000000"/>
                </a:solidFill>
                <a:latin typeface="Arial"/>
                <a:ea typeface="Times New Roman"/>
              </a:rPr>
              <a:t> writing samples showing different stages of achievement</a:t>
            </a:r>
          </a:p>
          <a:p>
            <a:pPr marL="171450" indent="-171450">
              <a:buFont typeface="Arial" panose="020B0604020202020204" pitchFamily="34" charset="0"/>
              <a:buChar char="•"/>
            </a:pPr>
            <a:r>
              <a:rPr lang="en-AU" b="0" baseline="0" dirty="0" smtClean="0">
                <a:solidFill>
                  <a:srgbClr val="000000"/>
                </a:solidFill>
                <a:latin typeface="Arial"/>
                <a:ea typeface="Times New Roman"/>
              </a:rPr>
              <a:t>Working with students to level the work samples and identify key changes in structure, language, paragraphing and sentences that show the differences between each level</a:t>
            </a:r>
          </a:p>
          <a:p>
            <a:pPr marL="171450" indent="-171450">
              <a:buFont typeface="Arial" panose="020B0604020202020204" pitchFamily="34" charset="0"/>
              <a:buChar char="•"/>
            </a:pPr>
            <a:r>
              <a:rPr lang="en-AU" b="0" baseline="0" dirty="0" smtClean="0">
                <a:solidFill>
                  <a:srgbClr val="000000"/>
                </a:solidFill>
                <a:latin typeface="Arial"/>
                <a:ea typeface="Times New Roman"/>
              </a:rPr>
              <a:t>Students placing their own writing sample next to the level they are currently writing at</a:t>
            </a:r>
          </a:p>
          <a:p>
            <a:pPr marL="171450" indent="-171450">
              <a:buFont typeface="Arial" panose="020B0604020202020204" pitchFamily="34" charset="0"/>
              <a:buChar char="•"/>
            </a:pPr>
            <a:r>
              <a:rPr lang="en-AU" b="0" baseline="0" dirty="0" smtClean="0">
                <a:solidFill>
                  <a:srgbClr val="000000"/>
                </a:solidFill>
                <a:latin typeface="Arial"/>
                <a:ea typeface="Times New Roman"/>
              </a:rPr>
              <a:t>Students identifying goals to move their work to the next level</a:t>
            </a:r>
          </a:p>
          <a:p>
            <a:pPr marL="171450" indent="-171450">
              <a:buFont typeface="Arial" panose="020B0604020202020204" pitchFamily="34" charset="0"/>
              <a:buChar char="•"/>
            </a:pPr>
            <a:r>
              <a:rPr lang="en-AU" b="0" baseline="0" dirty="0" smtClean="0">
                <a:solidFill>
                  <a:srgbClr val="000000"/>
                </a:solidFill>
                <a:latin typeface="Arial"/>
                <a:ea typeface="Times New Roman"/>
              </a:rPr>
              <a:t>Giving students multiple opportunities to write new work samples, compare it to the Bump it up Wall and identify new goals. </a:t>
            </a:r>
            <a:endParaRPr lang="en-AU" b="0" dirty="0" smtClean="0">
              <a:solidFill>
                <a:srgbClr val="000000"/>
              </a:solidFill>
              <a:latin typeface="Arial"/>
              <a:ea typeface="Times New Roman"/>
            </a:endParaRPr>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31</a:t>
            </a:fld>
            <a:endParaRPr lang="en-AU" dirty="0"/>
          </a:p>
        </p:txBody>
      </p:sp>
    </p:spTree>
    <p:extLst>
      <p:ext uri="{BB962C8B-B14F-4D97-AF65-F5344CB8AC3E}">
        <p14:creationId xmlns:p14="http://schemas.microsoft.com/office/powerpoint/2010/main" val="27827252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30</a:t>
            </a:r>
            <a:r>
              <a:rPr lang="en-AU" b="1" baseline="0" dirty="0" smtClean="0">
                <a:latin typeface="Arial" pitchFamily="34" charset="0"/>
                <a:cs typeface="Arial" pitchFamily="34" charset="0"/>
              </a:rPr>
              <a:t> seconds</a:t>
            </a:r>
            <a:endParaRPr lang="en-AU" b="1" dirty="0" smtClean="0">
              <a:latin typeface="Arial" pitchFamily="34" charset="0"/>
              <a:cs typeface="Arial" pitchFamily="34" charset="0"/>
            </a:endParaRP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32</a:t>
            </a:fld>
            <a:endParaRPr lang="en-AU" dirty="0"/>
          </a:p>
        </p:txBody>
      </p:sp>
    </p:spTree>
    <p:extLst>
      <p:ext uri="{BB962C8B-B14F-4D97-AF65-F5344CB8AC3E}">
        <p14:creationId xmlns:p14="http://schemas.microsoft.com/office/powerpoint/2010/main" val="364964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748213"/>
            <a:ext cx="5389563" cy="3884612"/>
          </a:xfrm>
          <a:prstGeom prst="rect">
            <a:avLst/>
          </a:prstGeom>
        </p:spPr>
        <p:txBody>
          <a:bodyPr/>
          <a:lstStyle/>
          <a:p>
            <a:r>
              <a:rPr lang="en-AU" b="1" dirty="0" smtClean="0">
                <a:latin typeface="Arial" pitchFamily="34" charset="0"/>
                <a:cs typeface="Arial" pitchFamily="34" charset="0"/>
              </a:rPr>
              <a:t>Timing: 30</a:t>
            </a:r>
            <a:r>
              <a:rPr lang="en-AU" b="1" baseline="0" dirty="0" smtClean="0">
                <a:latin typeface="Arial" pitchFamily="34" charset="0"/>
                <a:cs typeface="Arial" pitchFamily="34" charset="0"/>
              </a:rPr>
              <a:t> </a:t>
            </a:r>
            <a:r>
              <a:rPr lang="en-AU" b="1" baseline="0" dirty="0" err="1" smtClean="0">
                <a:latin typeface="Arial" pitchFamily="34" charset="0"/>
                <a:cs typeface="Arial" pitchFamily="34" charset="0"/>
              </a:rPr>
              <a:t>Secs</a:t>
            </a:r>
            <a:endParaRPr lang="en-AU" b="1" dirty="0" smtClean="0">
              <a:latin typeface="Arial" pitchFamily="34" charset="0"/>
              <a:cs typeface="Arial" pitchFamily="34" charset="0"/>
            </a:endParaRP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endParaRPr lang="en-AU" dirty="0"/>
          </a:p>
        </p:txBody>
      </p:sp>
      <p:sp>
        <p:nvSpPr>
          <p:cNvPr id="4" name="Slide Number Placeholder 3"/>
          <p:cNvSpPr>
            <a:spLocks noGrp="1"/>
          </p:cNvSpPr>
          <p:nvPr>
            <p:ph type="sldNum" sz="quarter" idx="10"/>
          </p:nvPr>
        </p:nvSpPr>
        <p:spPr/>
        <p:txBody>
          <a:bodyPr/>
          <a:lstStyle/>
          <a:p>
            <a:fld id="{F5D812FA-E33A-4FE9-B595-701CE1D0F7B0}" type="slidenum">
              <a:rPr lang="en-AU" smtClean="0"/>
              <a:pPr/>
              <a:t>33</a:t>
            </a:fld>
            <a:endParaRPr lang="en-AU"/>
          </a:p>
        </p:txBody>
      </p:sp>
    </p:spTree>
    <p:extLst>
      <p:ext uri="{BB962C8B-B14F-4D97-AF65-F5344CB8AC3E}">
        <p14:creationId xmlns:p14="http://schemas.microsoft.com/office/powerpoint/2010/main" val="255041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1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r>
              <a:rPr lang="en-AU" dirty="0" smtClean="0">
                <a:latin typeface="Arial" pitchFamily="34" charset="0"/>
                <a:cs typeface="Arial" pitchFamily="34" charset="0"/>
              </a:rPr>
              <a:t>Point out Kwinana and Medina.</a:t>
            </a:r>
            <a:r>
              <a:rPr lang="en-AU" baseline="0" dirty="0" smtClean="0">
                <a:latin typeface="Arial" pitchFamily="34" charset="0"/>
                <a:cs typeface="Arial" pitchFamily="34" charset="0"/>
              </a:rPr>
              <a:t>  Explain that Kwinana is one of the fastest growing regions in Perth.  In the Kwinana area there are 5 primary schools and 1 high school. </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a:t>
            </a:fld>
            <a:endParaRPr lang="en-AU" dirty="0"/>
          </a:p>
        </p:txBody>
      </p:sp>
    </p:spTree>
    <p:extLst>
      <p:ext uri="{BB962C8B-B14F-4D97-AF65-F5344CB8AC3E}">
        <p14:creationId xmlns:p14="http://schemas.microsoft.com/office/powerpoint/2010/main" val="2488274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r>
              <a:rPr lang="en-AU" dirty="0" smtClean="0">
                <a:latin typeface="Arial" pitchFamily="34" charset="0"/>
                <a:cs typeface="Arial" pitchFamily="34" charset="0"/>
              </a:rPr>
              <a:t>Through</a:t>
            </a:r>
            <a:r>
              <a:rPr lang="en-AU" baseline="0" dirty="0" smtClean="0">
                <a:latin typeface="Arial" pitchFamily="34" charset="0"/>
                <a:cs typeface="Arial" pitchFamily="34" charset="0"/>
              </a:rPr>
              <a:t> using these three strategies;</a:t>
            </a:r>
          </a:p>
          <a:p>
            <a:pPr marL="171450" indent="-171450">
              <a:buFont typeface="Arial" panose="020B0604020202020204" pitchFamily="34" charset="0"/>
              <a:buChar char="•"/>
            </a:pPr>
            <a:r>
              <a:rPr lang="en-AU" baseline="0" dirty="0" smtClean="0">
                <a:latin typeface="Arial" pitchFamily="34" charset="0"/>
                <a:cs typeface="Arial" pitchFamily="34" charset="0"/>
              </a:rPr>
              <a:t>Disciplined Dialogue</a:t>
            </a:r>
          </a:p>
          <a:p>
            <a:pPr marL="171450" indent="-171450">
              <a:buFont typeface="Arial" panose="020B0604020202020204" pitchFamily="34" charset="0"/>
              <a:buChar char="•"/>
            </a:pPr>
            <a:r>
              <a:rPr lang="en-AU" baseline="0" dirty="0" smtClean="0">
                <a:latin typeface="Arial" pitchFamily="34" charset="0"/>
                <a:cs typeface="Arial" pitchFamily="34" charset="0"/>
              </a:rPr>
              <a:t>Data walls </a:t>
            </a:r>
          </a:p>
          <a:p>
            <a:pPr marL="171450" indent="-171450">
              <a:buFont typeface="Arial" panose="020B0604020202020204" pitchFamily="34" charset="0"/>
              <a:buChar char="•"/>
            </a:pPr>
            <a:r>
              <a:rPr lang="en-AU" baseline="0" dirty="0" smtClean="0">
                <a:latin typeface="Arial" pitchFamily="34" charset="0"/>
                <a:cs typeface="Arial" pitchFamily="34" charset="0"/>
              </a:rPr>
              <a:t>Bump it up walls</a:t>
            </a:r>
          </a:p>
          <a:p>
            <a:pPr marL="171450" indent="-171450">
              <a:buFont typeface="Arial" panose="020B0604020202020204" pitchFamily="34" charset="0"/>
              <a:buChar char="•"/>
            </a:pPr>
            <a:endParaRPr lang="en-AU" baseline="0" dirty="0" smtClean="0">
              <a:latin typeface="Arial" pitchFamily="34" charset="0"/>
              <a:cs typeface="Arial" pitchFamily="34" charset="0"/>
            </a:endParaRPr>
          </a:p>
          <a:p>
            <a:pPr marL="0" indent="0">
              <a:buFont typeface="Arial" panose="020B0604020202020204" pitchFamily="34" charset="0"/>
              <a:buNone/>
            </a:pPr>
            <a:r>
              <a:rPr lang="en-AU" baseline="0" dirty="0" smtClean="0">
                <a:latin typeface="Arial" pitchFamily="34" charset="0"/>
                <a:cs typeface="Arial" pitchFamily="34" charset="0"/>
              </a:rPr>
              <a:t>A school wide focus on student learning was developed.  Conversations around student learning became front and centre of the way the school talk about the students and their was a significant shift away from the welfare discussions. </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34</a:t>
            </a:fld>
            <a:endParaRPr lang="en-AU" dirty="0"/>
          </a:p>
        </p:txBody>
      </p:sp>
    </p:spTree>
    <p:extLst>
      <p:ext uri="{BB962C8B-B14F-4D97-AF65-F5344CB8AC3E}">
        <p14:creationId xmlns:p14="http://schemas.microsoft.com/office/powerpoint/2010/main" val="1555045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Within 9 months - the number of students reading and writing at or below a 5 year old level decreased to 20% and the number of students who were unable to read at all was halved.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smtClean="0">
                <a:solidFill>
                  <a:schemeClr val="tx1"/>
                </a:solidFill>
                <a:effectLst/>
                <a:latin typeface="+mn-lt"/>
                <a:ea typeface="+mn-ea"/>
                <a:cs typeface="+mn-cs"/>
              </a:rPr>
              <a:t>and have also reduced the number of students K-6 at severe educational risk from 34% to 15% from January to October 2013.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35</a:t>
            </a:fld>
            <a:endParaRPr lang="en-AU" dirty="0"/>
          </a:p>
        </p:txBody>
      </p:sp>
    </p:spTree>
    <p:extLst>
      <p:ext uri="{BB962C8B-B14F-4D97-AF65-F5344CB8AC3E}">
        <p14:creationId xmlns:p14="http://schemas.microsoft.com/office/powerpoint/2010/main" val="1979424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r>
              <a:rPr lang="en-AU" dirty="0" smtClean="0">
                <a:latin typeface="Arial" pitchFamily="34" charset="0"/>
                <a:cs typeface="Arial" pitchFamily="34" charset="0"/>
              </a:rPr>
              <a:t>Describe Ben’s story. </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36</a:t>
            </a:fld>
            <a:endParaRPr lang="en-AU" dirty="0"/>
          </a:p>
        </p:txBody>
      </p:sp>
    </p:spTree>
    <p:extLst>
      <p:ext uri="{BB962C8B-B14F-4D97-AF65-F5344CB8AC3E}">
        <p14:creationId xmlns:p14="http://schemas.microsoft.com/office/powerpoint/2010/main" val="4149265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marL="0" indent="0">
              <a:buFont typeface="Wingdings" panose="05000000000000000000" pitchFamily="2" charset="2"/>
              <a:buNone/>
            </a:pPr>
            <a:r>
              <a:rPr lang="en-GB" sz="1200" b="0" kern="1200" dirty="0" smtClean="0">
                <a:solidFill>
                  <a:schemeClr val="tx1"/>
                </a:solidFill>
                <a:effectLst/>
                <a:latin typeface="+mn-lt"/>
                <a:ea typeface="+mn-ea"/>
                <a:cs typeface="+mn-cs"/>
              </a:rPr>
              <a:t>Describe Jaleel’s story.</a:t>
            </a: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indent="0">
              <a:buFont typeface="Wingdings" panose="05000000000000000000" pitchFamily="2" charset="2"/>
              <a:buNone/>
            </a:pPr>
            <a:r>
              <a:rPr lang="en-GB" sz="1200" b="0" kern="1200" dirty="0" smtClean="0">
                <a:solidFill>
                  <a:schemeClr val="tx1"/>
                </a:solidFill>
                <a:effectLst/>
                <a:latin typeface="+mn-lt"/>
                <a:ea typeface="+mn-ea"/>
                <a:cs typeface="+mn-cs"/>
              </a:rPr>
              <a:t>In recent years Carol </a:t>
            </a:r>
            <a:r>
              <a:rPr lang="en-GB" sz="1200" b="0" kern="1200" dirty="0" err="1" smtClean="0">
                <a:solidFill>
                  <a:schemeClr val="tx1"/>
                </a:solidFill>
                <a:effectLst/>
                <a:latin typeface="+mn-lt"/>
                <a:ea typeface="+mn-ea"/>
                <a:cs typeface="+mn-cs"/>
              </a:rPr>
              <a:t>Dweck’s</a:t>
            </a:r>
            <a:r>
              <a:rPr lang="en-GB" sz="1200" b="0" kern="1200" dirty="0" smtClean="0">
                <a:solidFill>
                  <a:schemeClr val="tx1"/>
                </a:solidFill>
                <a:effectLst/>
                <a:latin typeface="+mn-lt"/>
                <a:ea typeface="+mn-ea"/>
                <a:cs typeface="+mn-cs"/>
              </a:rPr>
              <a:t> research has shown us the importance of understanding the </a:t>
            </a:r>
            <a:r>
              <a:rPr lang="en-GB" sz="1200" b="0" kern="1200" dirty="0" err="1" smtClean="0">
                <a:solidFill>
                  <a:schemeClr val="tx1"/>
                </a:solidFill>
                <a:effectLst/>
                <a:latin typeface="+mn-lt"/>
                <a:ea typeface="+mn-ea"/>
                <a:cs typeface="+mn-cs"/>
              </a:rPr>
              <a:t>mindset</a:t>
            </a:r>
            <a:r>
              <a:rPr lang="en-GB" sz="1200" b="0" kern="1200" dirty="0" smtClean="0">
                <a:solidFill>
                  <a:schemeClr val="tx1"/>
                </a:solidFill>
                <a:effectLst/>
                <a:latin typeface="+mn-lt"/>
                <a:ea typeface="+mn-ea"/>
                <a:cs typeface="+mn-cs"/>
              </a:rPr>
              <a:t> of the student. If this </a:t>
            </a:r>
            <a:r>
              <a:rPr lang="en-GB" sz="1200" b="0" kern="1200" dirty="0" err="1" smtClean="0">
                <a:solidFill>
                  <a:schemeClr val="tx1"/>
                </a:solidFill>
                <a:effectLst/>
                <a:latin typeface="+mn-lt"/>
                <a:ea typeface="+mn-ea"/>
                <a:cs typeface="+mn-cs"/>
              </a:rPr>
              <a:t>mindset</a:t>
            </a:r>
            <a:r>
              <a:rPr lang="en-GB" sz="1200" b="0" kern="1200" dirty="0" smtClean="0">
                <a:solidFill>
                  <a:schemeClr val="tx1"/>
                </a:solidFill>
                <a:effectLst/>
                <a:latin typeface="+mn-lt"/>
                <a:ea typeface="+mn-ea"/>
                <a:cs typeface="+mn-cs"/>
              </a:rPr>
              <a:t> regards intelligence as fixed, the student is likely to disregard much of the teacher’s efforts. </a:t>
            </a: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kern="1200" dirty="0" smtClean="0">
                <a:solidFill>
                  <a:schemeClr val="tx1"/>
                </a:solidFill>
                <a:effectLst/>
                <a:latin typeface="+mn-lt"/>
                <a:ea typeface="+mn-ea"/>
                <a:cs typeface="+mn-cs"/>
              </a:rPr>
              <a:t>Carol </a:t>
            </a:r>
            <a:r>
              <a:rPr lang="en-GB" sz="1200" b="1" kern="1200" dirty="0" err="1" smtClean="0">
                <a:solidFill>
                  <a:schemeClr val="tx1"/>
                </a:solidFill>
                <a:effectLst/>
                <a:latin typeface="+mn-lt"/>
                <a:ea typeface="+mn-ea"/>
                <a:cs typeface="+mn-cs"/>
              </a:rPr>
              <a:t>Dweck’s</a:t>
            </a:r>
            <a:r>
              <a:rPr lang="en-GB" sz="1200" kern="1200" dirty="0" smtClean="0">
                <a:solidFill>
                  <a:schemeClr val="tx1"/>
                </a:solidFill>
                <a:effectLst/>
                <a:latin typeface="+mn-lt"/>
                <a:ea typeface="+mn-ea"/>
                <a:cs typeface="+mn-cs"/>
              </a:rPr>
              <a:t> work on self-theories shows how most students have developed either a Fixed or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of their intelligence by the time they start school. This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is often reinforced by the expectations of their teacher or by their allocation to a particular ability group.</a:t>
            </a:r>
            <a:endParaRPr lang="en-AU"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kern="1200" dirty="0" smtClean="0">
                <a:solidFill>
                  <a:schemeClr val="tx1"/>
                </a:solidFill>
                <a:effectLst/>
                <a:latin typeface="+mn-lt"/>
                <a:ea typeface="+mn-ea"/>
                <a:cs typeface="+mn-cs"/>
              </a:rPr>
              <a:t>Carol </a:t>
            </a:r>
            <a:r>
              <a:rPr lang="en-GB" sz="1200" b="1" kern="1200" dirty="0" err="1" smtClean="0">
                <a:solidFill>
                  <a:schemeClr val="tx1"/>
                </a:solidFill>
                <a:effectLst/>
                <a:latin typeface="+mn-lt"/>
                <a:ea typeface="+mn-ea"/>
                <a:cs typeface="+mn-cs"/>
              </a:rPr>
              <a:t>Dweck’s</a:t>
            </a:r>
            <a:r>
              <a:rPr lang="en-GB" sz="1200" kern="1200" dirty="0" smtClean="0">
                <a:solidFill>
                  <a:schemeClr val="tx1"/>
                </a:solidFill>
                <a:effectLst/>
                <a:latin typeface="+mn-lt"/>
                <a:ea typeface="+mn-ea"/>
                <a:cs typeface="+mn-cs"/>
              </a:rPr>
              <a:t> work on fostering a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(Self-Theories: their role in motivation, achievement and development, 2000) indicates that many students see their intelligence – and consequently their future achievement – as a fixed entity (Fixed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rather than something that can grow and develop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If teachers and students work together to adopt a Growth </a:t>
            </a:r>
            <a:r>
              <a:rPr lang="en-GB" sz="1200"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then the self-fulfilling low expectations of students (and teachers) can be raised, sometimes dramatically.</a:t>
            </a:r>
            <a:endParaRPr lang="en-AU"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indent="0">
              <a:buFont typeface="Wingdings" panose="05000000000000000000" pitchFamily="2" charset="2"/>
              <a:buNone/>
            </a:pPr>
            <a:r>
              <a:rPr lang="en-GB" sz="1200" b="1" kern="1200" dirty="0" smtClean="0">
                <a:solidFill>
                  <a:schemeClr val="tx1"/>
                </a:solidFill>
                <a:effectLst/>
                <a:latin typeface="+mn-lt"/>
                <a:ea typeface="+mn-ea"/>
                <a:cs typeface="+mn-cs"/>
              </a:rPr>
              <a:t>Carol </a:t>
            </a:r>
            <a:r>
              <a:rPr lang="en-GB" sz="1200" b="1" kern="1200" dirty="0" err="1" smtClean="0">
                <a:solidFill>
                  <a:schemeClr val="tx1"/>
                </a:solidFill>
                <a:effectLst/>
                <a:latin typeface="+mn-lt"/>
                <a:ea typeface="+mn-ea"/>
                <a:cs typeface="+mn-cs"/>
              </a:rPr>
              <a:t>Dweck</a:t>
            </a:r>
            <a:r>
              <a:rPr lang="en-GB" sz="1200" kern="1200" dirty="0" smtClean="0">
                <a:solidFill>
                  <a:schemeClr val="tx1"/>
                </a:solidFill>
                <a:effectLst/>
                <a:latin typeface="+mn-lt"/>
                <a:ea typeface="+mn-ea"/>
                <a:cs typeface="+mn-cs"/>
              </a:rPr>
              <a:t> emphasises the importance of building students’ belief in their ability to improve their intelligence and performance at any stage.</a:t>
            </a: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kern="1200" dirty="0" smtClean="0">
                <a:solidFill>
                  <a:schemeClr val="tx1"/>
                </a:solidFill>
                <a:effectLst/>
                <a:latin typeface="+mn-lt"/>
                <a:ea typeface="+mn-ea"/>
                <a:cs typeface="+mn-cs"/>
              </a:rPr>
              <a:t>Growth </a:t>
            </a:r>
            <a:r>
              <a:rPr lang="en-GB" sz="1200" b="1" kern="1200" dirty="0" err="1" smtClean="0">
                <a:solidFill>
                  <a:schemeClr val="tx1"/>
                </a:solidFill>
                <a:effectLst/>
                <a:latin typeface="+mn-lt"/>
                <a:ea typeface="+mn-ea"/>
                <a:cs typeface="+mn-cs"/>
              </a:rPr>
              <a:t>Mindset</a:t>
            </a:r>
            <a:r>
              <a:rPr lang="en-GB" sz="1200" kern="1200" dirty="0" smtClean="0">
                <a:solidFill>
                  <a:schemeClr val="tx1"/>
                </a:solidFill>
                <a:effectLst/>
                <a:latin typeface="+mn-lt"/>
                <a:ea typeface="+mn-ea"/>
                <a:cs typeface="+mn-cs"/>
              </a:rPr>
              <a:t> with students gives them the confidence to believe that no matter where they are on the educational achievement ladder, with hard work, perseverance and effort they can improve their intelligence.</a:t>
            </a:r>
            <a:endParaRPr lang="en-AU" sz="1200" kern="1200" dirty="0" smtClean="0">
              <a:solidFill>
                <a:schemeClr val="tx1"/>
              </a:solidFill>
              <a:effectLst/>
              <a:latin typeface="+mn-lt"/>
              <a:ea typeface="+mn-ea"/>
              <a:cs typeface="+mn-cs"/>
            </a:endParaRP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indent="0">
              <a:buFont typeface="Wingdings" panose="05000000000000000000" pitchFamily="2" charset="2"/>
              <a:buNone/>
            </a:pPr>
            <a:endParaRPr lang="en-GB"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smtClean="0">
                <a:solidFill>
                  <a:schemeClr val="tx1"/>
                </a:solidFill>
                <a:effectLst/>
                <a:latin typeface="+mn-lt"/>
                <a:ea typeface="+mn-ea"/>
                <a:cs typeface="+mn-cs"/>
              </a:rPr>
              <a:t>An attention to setting challenging learning intentions</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being clear about what success means</a:t>
            </a:r>
            <a:endParaRPr lang="en-AU" b="0" dirty="0" smtClean="0">
              <a:solidFill>
                <a:srgbClr val="000000"/>
              </a:solidFill>
              <a:latin typeface="Arial"/>
              <a:ea typeface="Times New Roman"/>
            </a:endParaRPr>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37</a:t>
            </a:fld>
            <a:endParaRPr lang="en-AU" dirty="0"/>
          </a:p>
        </p:txBody>
      </p:sp>
    </p:spTree>
    <p:extLst>
      <p:ext uri="{BB962C8B-B14F-4D97-AF65-F5344CB8AC3E}">
        <p14:creationId xmlns:p14="http://schemas.microsoft.com/office/powerpoint/2010/main" val="1956158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r>
              <a:rPr lang="en-AU" dirty="0" smtClean="0">
                <a:latin typeface="Arial" pitchFamily="34" charset="0"/>
                <a:cs typeface="Arial" pitchFamily="34" charset="0"/>
              </a:rPr>
              <a:t>You can not generalise that</a:t>
            </a:r>
            <a:r>
              <a:rPr lang="en-AU" baseline="0" dirty="0" smtClean="0">
                <a:latin typeface="Arial" pitchFamily="34" charset="0"/>
                <a:cs typeface="Arial" pitchFamily="34" charset="0"/>
              </a:rPr>
              <a:t> all Aboriginal students will learn the same way.  Aboriginal children come from a wide variety of backgrounds and bring a range of experiences of learning to the school setting.  </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However we do know that formative assessment – where students are actively involved in understanding their learning has a significant effect on accelerating learning for all students.</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I would argue for our Aboriginal students at Medina Primary School that making the learning visible appealed to their style of learning</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The tactile hands on nature of a data wall where students could touch, see and feel their learning was really effective.</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In addition to this a shared responsibility for each others learning and celebrating each others growth united the students. </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38</a:t>
            </a:fld>
            <a:endParaRPr lang="en-AU" dirty="0"/>
          </a:p>
        </p:txBody>
      </p:sp>
    </p:spTree>
    <p:extLst>
      <p:ext uri="{BB962C8B-B14F-4D97-AF65-F5344CB8AC3E}">
        <p14:creationId xmlns:p14="http://schemas.microsoft.com/office/powerpoint/2010/main" val="3826852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pPr marL="171450" indent="-171450">
              <a:buFont typeface="Wingdings" panose="05000000000000000000" pitchFamily="2" charset="2"/>
              <a:buChar char="µ"/>
            </a:pPr>
            <a:r>
              <a:rPr lang="en-AU" b="1" dirty="0" smtClean="0">
                <a:solidFill>
                  <a:srgbClr val="000000"/>
                </a:solidFill>
                <a:latin typeface="Arial"/>
                <a:ea typeface="Times New Roman"/>
              </a:rPr>
              <a:t>Facilitator Notes:</a:t>
            </a:r>
          </a:p>
          <a:p>
            <a:pPr algn="ct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39</a:t>
            </a:fld>
            <a:endParaRPr lang="en-AU" dirty="0"/>
          </a:p>
        </p:txBody>
      </p:sp>
    </p:spTree>
    <p:extLst>
      <p:ext uri="{BB962C8B-B14F-4D97-AF65-F5344CB8AC3E}">
        <p14:creationId xmlns:p14="http://schemas.microsoft.com/office/powerpoint/2010/main" val="1004532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40</a:t>
            </a:fld>
            <a:endParaRPr lang="en-AU" dirty="0"/>
          </a:p>
        </p:txBody>
      </p:sp>
    </p:spTree>
    <p:extLst>
      <p:ext uri="{BB962C8B-B14F-4D97-AF65-F5344CB8AC3E}">
        <p14:creationId xmlns:p14="http://schemas.microsoft.com/office/powerpoint/2010/main" val="29211095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41</a:t>
            </a:fld>
            <a:endParaRPr lang="en-AU" dirty="0"/>
          </a:p>
        </p:txBody>
      </p:sp>
    </p:spTree>
    <p:extLst>
      <p:ext uri="{BB962C8B-B14F-4D97-AF65-F5344CB8AC3E}">
        <p14:creationId xmlns:p14="http://schemas.microsoft.com/office/powerpoint/2010/main" val="2529983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42</a:t>
            </a:fld>
            <a:endParaRPr lang="en-AU" dirty="0"/>
          </a:p>
        </p:txBody>
      </p:sp>
    </p:spTree>
    <p:extLst>
      <p:ext uri="{BB962C8B-B14F-4D97-AF65-F5344CB8AC3E}">
        <p14:creationId xmlns:p14="http://schemas.microsoft.com/office/powerpoint/2010/main" val="2228983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686499"/>
            <a:ext cx="5388610" cy="4439841"/>
          </a:xfrm>
          <a:prstGeom prst="rect">
            <a:avLst/>
          </a:prstGeom>
        </p:spPr>
        <p:txBody>
          <a:bodyPr/>
          <a:lstStyle/>
          <a:p>
            <a:endParaRPr lang="en-AU"/>
          </a:p>
        </p:txBody>
      </p:sp>
      <p:sp>
        <p:nvSpPr>
          <p:cNvPr id="4" name="Slide Number Placeholder 3"/>
          <p:cNvSpPr>
            <a:spLocks noGrp="1"/>
          </p:cNvSpPr>
          <p:nvPr>
            <p:ph type="sldNum" sz="quarter" idx="10"/>
          </p:nvPr>
        </p:nvSpPr>
        <p:spPr/>
        <p:txBody>
          <a:bodyPr/>
          <a:lstStyle/>
          <a:p>
            <a:fld id="{F5D812FA-E33A-4FE9-B595-701CE1D0F7B0}" type="slidenum">
              <a:rPr lang="en-AU" smtClean="0"/>
              <a:pPr/>
              <a:t>43</a:t>
            </a:fld>
            <a:endParaRPr lang="en-AU"/>
          </a:p>
        </p:txBody>
      </p:sp>
    </p:spTree>
    <p:extLst>
      <p:ext uri="{BB962C8B-B14F-4D97-AF65-F5344CB8AC3E}">
        <p14:creationId xmlns:p14="http://schemas.microsoft.com/office/powerpoint/2010/main" val="192296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1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r>
              <a:rPr lang="en-AU" dirty="0" smtClean="0">
                <a:latin typeface="Arial" pitchFamily="34" charset="0"/>
                <a:cs typeface="Arial" pitchFamily="34" charset="0"/>
              </a:rPr>
              <a:t>Point out that for those of the audience who were following the newscasts in America about the missing plane MH370 last year</a:t>
            </a:r>
            <a:r>
              <a:rPr lang="en-AU" baseline="0" dirty="0" smtClean="0">
                <a:latin typeface="Arial" pitchFamily="34" charset="0"/>
                <a:cs typeface="Arial" pitchFamily="34" charset="0"/>
              </a:rPr>
              <a:t> who may have been led to believe that Perth was in Tasmania, it is actually here (point to Perth)</a:t>
            </a:r>
            <a:r>
              <a:rPr lang="en-AU" dirty="0" smtClean="0">
                <a:latin typeface="Arial" pitchFamily="34" charset="0"/>
                <a:cs typeface="Arial" pitchFamily="34" charset="0"/>
              </a:rPr>
              <a:t> </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4</a:t>
            </a:fld>
            <a:endParaRPr lang="en-AU" dirty="0"/>
          </a:p>
        </p:txBody>
      </p:sp>
    </p:spTree>
    <p:extLst>
      <p:ext uri="{BB962C8B-B14F-4D97-AF65-F5344CB8AC3E}">
        <p14:creationId xmlns:p14="http://schemas.microsoft.com/office/powerpoint/2010/main" val="779503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10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endParaRPr lang="en-AU" dirty="0" smtClean="0">
              <a:latin typeface="Arial" pitchFamily="34" charset="0"/>
              <a:cs typeface="Arial" pitchFamily="34" charset="0"/>
            </a:endParaRPr>
          </a:p>
          <a:p>
            <a:r>
              <a:rPr lang="en-AU" dirty="0" smtClean="0">
                <a:latin typeface="Arial" pitchFamily="34" charset="0"/>
                <a:cs typeface="Arial" pitchFamily="34" charset="0"/>
              </a:rPr>
              <a:t>The</a:t>
            </a:r>
            <a:r>
              <a:rPr lang="en-AU" baseline="0" dirty="0" smtClean="0">
                <a:latin typeface="Arial" pitchFamily="34" charset="0"/>
                <a:cs typeface="Arial" pitchFamily="34" charset="0"/>
              </a:rPr>
              <a:t> teachers and community are intensely proud and passionate about Medina Primary School.  It is a small school that was built in the 1950s and hasn’t had many updates since then.  The teachers have a range of experience and come from different age groups. They are proud of their little school and have a high moral purpose to care for the kids and offer them the love they may not receive at home.  Cuddles are a big part of the day for all students.  The school has a very active P &amp; C with local members of the community who have a strong interest in providing for these kids and offering them a better chance.</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The children who attend the school come from many different backgrounds, however the socio economic status of the community is the lowest in the Perth Metropolitan Region.  Many of the students do not have a stable home life, often sleeping in different houses every night and on the floor, if at all.  Some students and their families would be classified as homeless.  Often they witness daily drug, alcohol and physical abuse.  For many of the students the only time they eat is the breakfast and lunch provided by the school.</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Medina has a range of engagement programs that include a breakfast and lunch club, a uniform program and teachers often pick students up and drop them off to get them to school.</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The student behaviour is extreme, with violence, walk outs and runaways a common daily experience. </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5</a:t>
            </a:fld>
            <a:endParaRPr lang="en-AU" dirty="0"/>
          </a:p>
        </p:txBody>
      </p:sp>
    </p:spTree>
    <p:extLst>
      <p:ext uri="{BB962C8B-B14F-4D97-AF65-F5344CB8AC3E}">
        <p14:creationId xmlns:p14="http://schemas.microsoft.com/office/powerpoint/2010/main" val="353540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r>
              <a:rPr lang="en-AU" dirty="0" smtClean="0">
                <a:latin typeface="Arial" pitchFamily="34" charset="0"/>
                <a:cs typeface="Arial" pitchFamily="34" charset="0"/>
              </a:rPr>
              <a:t>The passion and commitment</a:t>
            </a:r>
            <a:r>
              <a:rPr lang="en-AU" baseline="0" dirty="0" smtClean="0">
                <a:latin typeface="Arial" pitchFamily="34" charset="0"/>
                <a:cs typeface="Arial" pitchFamily="34" charset="0"/>
              </a:rPr>
              <a:t> of the staff and community has made a </a:t>
            </a:r>
            <a:r>
              <a:rPr lang="en-AU" baseline="0" dirty="0" err="1" smtClean="0">
                <a:latin typeface="Arial" pitchFamily="34" charset="0"/>
                <a:cs typeface="Arial" pitchFamily="34" charset="0"/>
              </a:rPr>
              <a:t>hugh</a:t>
            </a:r>
            <a:r>
              <a:rPr lang="en-AU" baseline="0" dirty="0" smtClean="0">
                <a:latin typeface="Arial" pitchFamily="34" charset="0"/>
                <a:cs typeface="Arial" pitchFamily="34" charset="0"/>
              </a:rPr>
              <a:t> difference in the lives these students over the years.  One of the areas where there have been big improvements has been with the behaviour of children.</a:t>
            </a:r>
          </a:p>
          <a:p>
            <a:endParaRPr lang="en-AU" baseline="0" dirty="0" smtClean="0">
              <a:latin typeface="Arial" pitchFamily="34" charset="0"/>
              <a:cs typeface="Arial" pitchFamily="34" charset="0"/>
            </a:endParaRPr>
          </a:p>
          <a:p>
            <a:r>
              <a:rPr lang="en-AU" baseline="0" dirty="0" smtClean="0">
                <a:latin typeface="Arial" pitchFamily="34" charset="0"/>
                <a:cs typeface="Arial" pitchFamily="34" charset="0"/>
              </a:rPr>
              <a:t>By 2013, teachers had worked hard to make sure every student felt a sense of belonging.  High expectations, consistency and community relationships had significantly impacted on student behaviour creating a more positive classroom environment where teaching was possible. </a:t>
            </a:r>
          </a:p>
          <a:p>
            <a:endParaRPr lang="en-AU" baseline="0" dirty="0" smtClean="0">
              <a:latin typeface="Arial" pitchFamily="34" charset="0"/>
              <a:cs typeface="Arial" pitchFamily="34" charset="0"/>
            </a:endParaRPr>
          </a:p>
          <a:p>
            <a:r>
              <a:rPr lang="en-AU" dirty="0" smtClean="0">
                <a:latin typeface="Arial" pitchFamily="34" charset="0"/>
                <a:cs typeface="Arial" pitchFamily="34" charset="0"/>
              </a:rPr>
              <a:t>Despite</a:t>
            </a:r>
            <a:r>
              <a:rPr lang="en-AU" baseline="0" dirty="0" smtClean="0">
                <a:latin typeface="Arial" pitchFamily="34" charset="0"/>
                <a:cs typeface="Arial" pitchFamily="34" charset="0"/>
              </a:rPr>
              <a:t> the passion and commitment, and the increases in behaviour, student literacy and numeracy levels were extremely low.  With more then half of the students reading and writing at a 5 year old level.  Of particular concern were the number of students who could not read or write at all. </a:t>
            </a:r>
            <a:r>
              <a:rPr lang="en-AU" sz="1200" kern="1200" baseline="0" dirty="0" smtClean="0">
                <a:solidFill>
                  <a:schemeClr val="tx1"/>
                </a:solidFill>
                <a:effectLst/>
                <a:latin typeface="+mn-lt"/>
                <a:ea typeface="+mn-ea"/>
                <a:cs typeface="+mn-cs"/>
              </a:rPr>
              <a:t>T</a:t>
            </a:r>
            <a:r>
              <a:rPr lang="en-AU" sz="1200" kern="1200" dirty="0" smtClean="0">
                <a:solidFill>
                  <a:schemeClr val="tx1"/>
                </a:solidFill>
                <a:effectLst/>
                <a:latin typeface="+mn-lt"/>
                <a:ea typeface="+mn-ea"/>
                <a:cs typeface="+mn-cs"/>
              </a:rPr>
              <a:t>he number of students K-6 at severe educational risk (illiterate)</a:t>
            </a:r>
            <a:r>
              <a:rPr lang="en-AU" sz="1200" kern="1200" baseline="0" dirty="0" smtClean="0">
                <a:solidFill>
                  <a:schemeClr val="tx1"/>
                </a:solidFill>
                <a:effectLst/>
                <a:latin typeface="+mn-lt"/>
                <a:ea typeface="+mn-ea"/>
                <a:cs typeface="+mn-cs"/>
              </a:rPr>
              <a:t> was </a:t>
            </a:r>
            <a:r>
              <a:rPr lang="en-AU" sz="1200" kern="1200" dirty="0" smtClean="0">
                <a:solidFill>
                  <a:schemeClr val="tx1"/>
                </a:solidFill>
                <a:effectLst/>
                <a:latin typeface="+mn-lt"/>
                <a:ea typeface="+mn-ea"/>
                <a:cs typeface="+mn-cs"/>
              </a:rPr>
              <a:t>34%.</a:t>
            </a:r>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6</a:t>
            </a:fld>
            <a:endParaRPr lang="en-AU" dirty="0"/>
          </a:p>
        </p:txBody>
      </p:sp>
    </p:spTree>
    <p:extLst>
      <p:ext uri="{BB962C8B-B14F-4D97-AF65-F5344CB8AC3E}">
        <p14:creationId xmlns:p14="http://schemas.microsoft.com/office/powerpoint/2010/main" val="1165818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325" y="2597881"/>
            <a:ext cx="5438140" cy="6469961"/>
          </a:xfrm>
          <a:prstGeom prst="rect">
            <a:avLst/>
          </a:prstGeom>
        </p:spPr>
        <p:txBody>
          <a:bodyPr lIns="92082" tIns="46041" rIns="92082" bIns="46041"/>
          <a:lstStyle/>
          <a:p>
            <a:r>
              <a:rPr lang="en-AU" b="1" dirty="0" smtClean="0">
                <a:latin typeface="Arial" pitchFamily="34" charset="0"/>
                <a:cs typeface="Arial" pitchFamily="34" charset="0"/>
              </a:rPr>
              <a:t>Timing: 5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A multi-faceted and comprehensive program of professional development, classroom observation,</a:t>
            </a:r>
            <a:r>
              <a:rPr lang="en-AU" baseline="0" dirty="0" smtClean="0"/>
              <a:t> </a:t>
            </a:r>
            <a:r>
              <a:rPr lang="en-AU" dirty="0" smtClean="0"/>
              <a:t>coaching, team</a:t>
            </a:r>
            <a:r>
              <a:rPr lang="en-AU" baseline="0" dirty="0" smtClean="0"/>
              <a:t> teaching, lesson demonstration and disciplined dialogue meetings</a:t>
            </a:r>
            <a:r>
              <a:rPr lang="en-AU" dirty="0" smtClean="0"/>
              <a:t> were developed to promote strategies that would accelerate student learning. </a:t>
            </a:r>
          </a:p>
          <a:p>
            <a:pPr marL="0" marR="0" indent="0" algn="l" defTabSz="914400" rtl="0" eaLnBrk="1" fontAlgn="auto" latinLnBrk="0" hangingPunct="1">
              <a:lnSpc>
                <a:spcPct val="100000"/>
              </a:lnSpc>
              <a:spcBef>
                <a:spcPts val="0"/>
              </a:spcBef>
              <a:spcAft>
                <a:spcPts val="0"/>
              </a:spcAft>
              <a:buClrTx/>
              <a:buSzTx/>
              <a:buFontTx/>
              <a:buNone/>
              <a:tabLst/>
              <a:defRPr/>
            </a:pPr>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Today I am going to focus on the structures and procedures associated with the disciplined dialogue</a:t>
            </a:r>
            <a:r>
              <a:rPr lang="en-AU" baseline="0" dirty="0" smtClean="0"/>
              <a:t> meetings and how students were included in conversations about their data to make their learning visible. </a:t>
            </a:r>
            <a:endParaRPr lang="en-AU" dirty="0" smtClean="0"/>
          </a:p>
          <a:p>
            <a:endParaRPr lang="en-AU"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5D812FA-E33A-4FE9-B595-701CE1D0F7B0}" type="slidenum">
              <a:rPr lang="en-AU" smtClean="0"/>
              <a:pPr/>
              <a:t>7</a:t>
            </a:fld>
            <a:endParaRPr lang="en-AU" dirty="0"/>
          </a:p>
        </p:txBody>
      </p:sp>
    </p:spTree>
    <p:extLst>
      <p:ext uri="{BB962C8B-B14F-4D97-AF65-F5344CB8AC3E}">
        <p14:creationId xmlns:p14="http://schemas.microsoft.com/office/powerpoint/2010/main" val="410007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748213"/>
            <a:ext cx="5389563" cy="3884612"/>
          </a:xfrm>
          <a:prstGeom prst="rect">
            <a:avLst/>
          </a:prstGeom>
        </p:spPr>
        <p:txBody>
          <a:bodyPr/>
          <a:lstStyle/>
          <a:p>
            <a:r>
              <a:rPr lang="en-AU" b="1" dirty="0" smtClean="0">
                <a:latin typeface="Arial" pitchFamily="34" charset="0"/>
                <a:cs typeface="Arial" pitchFamily="34" charset="0"/>
              </a:rPr>
              <a:t>Timing: 15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r>
              <a:rPr lang="en-AU" dirty="0" smtClean="0"/>
              <a:t>The title of this presentation starts with the phrase “Putting</a:t>
            </a:r>
            <a:r>
              <a:rPr lang="en-AU" baseline="0" dirty="0" smtClean="0"/>
              <a:t> Faces on the Data”.  Now that you know a little more about the context of Medina Primary School, I would like you to take a minute to talk with the person next you about why putting faces on the data was an important aspect for the both the teachers and the students to </a:t>
            </a:r>
            <a:r>
              <a:rPr lang="en-AU" baseline="0" dirty="0" err="1" smtClean="0"/>
              <a:t>to</a:t>
            </a:r>
            <a:r>
              <a:rPr lang="en-AU" baseline="0" dirty="0" smtClean="0"/>
              <a:t> improve student outcomes.  </a:t>
            </a:r>
          </a:p>
          <a:p>
            <a:endParaRPr lang="en-AU" baseline="0" dirty="0" smtClean="0"/>
          </a:p>
          <a:p>
            <a:r>
              <a:rPr lang="en-AU" dirty="0" err="1" smtClean="0"/>
              <a:t>Fullan</a:t>
            </a:r>
            <a:r>
              <a:rPr lang="en-AU" dirty="0" smtClean="0"/>
              <a:t> and </a:t>
            </a:r>
            <a:r>
              <a:rPr lang="en-AU" dirty="0" err="1" smtClean="0"/>
              <a:t>Sharrat</a:t>
            </a:r>
            <a:r>
              <a:rPr lang="en-AU" dirty="0" smtClean="0"/>
              <a:t> recently surveyed 506 educators on this question.  Their</a:t>
            </a:r>
            <a:r>
              <a:rPr lang="en-AU" baseline="0" dirty="0" smtClean="0"/>
              <a:t> responses fall under 4 major categories with the first response representative of 50% of the </a:t>
            </a:r>
            <a:r>
              <a:rPr lang="en-AU" baseline="0" dirty="0" err="1" smtClean="0"/>
              <a:t>respnses</a:t>
            </a:r>
            <a:r>
              <a:rPr lang="en-AU" baseline="0" dirty="0" smtClean="0"/>
              <a:t>.   </a:t>
            </a:r>
          </a:p>
          <a:p>
            <a:endParaRPr lang="en-AU" baseline="0" dirty="0" smtClean="0"/>
          </a:p>
          <a:p>
            <a:pPr marL="171450" indent="-171450">
              <a:buFont typeface="Arial" panose="020B0604020202020204" pitchFamily="34" charset="0"/>
              <a:buChar char="•"/>
            </a:pPr>
            <a:r>
              <a:rPr lang="en-AU" dirty="0" smtClean="0"/>
              <a:t>Know the students (personal, human-emotional connection; encourage colleagues to make their work personal; make our work about real students; know the students)</a:t>
            </a:r>
          </a:p>
          <a:p>
            <a:pPr marL="171450" indent="-171450">
              <a:buFont typeface="Arial" panose="020B0604020202020204" pitchFamily="34" charset="0"/>
              <a:buChar char="•"/>
            </a:pPr>
            <a:r>
              <a:rPr lang="en-AU" dirty="0" smtClean="0"/>
              <a:t>Plan for them (align teaching strategies, specify strategies required for improvement</a:t>
            </a:r>
          </a:p>
          <a:p>
            <a:pPr marL="171450" indent="-171450">
              <a:buFont typeface="Arial" panose="020B0604020202020204" pitchFamily="34" charset="0"/>
              <a:buChar char="•"/>
            </a:pPr>
            <a:r>
              <a:rPr lang="en-AU" dirty="0" smtClean="0"/>
              <a:t>Ensure everyone knows they are responsible or “own’ all students (all are our students, promote accountability)</a:t>
            </a:r>
          </a:p>
          <a:p>
            <a:pPr marL="171450" indent="-171450">
              <a:buFont typeface="Arial" panose="020B0604020202020204" pitchFamily="34" charset="0"/>
              <a:buChar char="•"/>
            </a:pPr>
            <a:r>
              <a:rPr lang="en-AU" dirty="0" smtClean="0"/>
              <a:t>Assess progress widely and for individuals (understand if the processes are having an impact)</a:t>
            </a:r>
          </a:p>
          <a:p>
            <a:pPr marL="171450" indent="-171450">
              <a:buFont typeface="Arial" panose="020B0604020202020204" pitchFamily="34" charset="0"/>
              <a:buChar char="•"/>
            </a:pPr>
            <a:endParaRPr lang="en-AU" dirty="0" smtClean="0"/>
          </a:p>
          <a:p>
            <a:pPr marL="0" indent="0">
              <a:buFont typeface="Arial" panose="020B0604020202020204" pitchFamily="34" charset="0"/>
              <a:buNone/>
            </a:pPr>
            <a:r>
              <a:rPr lang="en-AU" dirty="0" smtClean="0"/>
              <a:t>All of these reasons were part of our</a:t>
            </a:r>
            <a:r>
              <a:rPr lang="en-AU" baseline="0" dirty="0" smtClean="0"/>
              <a:t> moral purpose but at Medina we also had two other reasons;</a:t>
            </a:r>
          </a:p>
          <a:p>
            <a:pPr marL="171450" indent="-171450">
              <a:buFont typeface="Arial" panose="020B0604020202020204" pitchFamily="34" charset="0"/>
              <a:buChar char="•"/>
            </a:pPr>
            <a:r>
              <a:rPr lang="en-AU" baseline="0" dirty="0" smtClean="0"/>
              <a:t>We needed to create a sense of urgency.  Although the teachers and community all tried really hard to help the students, the low achievement levels had become accepted and the norm.</a:t>
            </a:r>
          </a:p>
          <a:p>
            <a:pPr marL="171450" indent="-171450">
              <a:buFont typeface="Arial" panose="020B0604020202020204" pitchFamily="34" charset="0"/>
              <a:buChar char="•"/>
            </a:pPr>
            <a:r>
              <a:rPr lang="en-AU" baseline="0" dirty="0" smtClean="0"/>
              <a:t>For the students at Medina, learning was an abstract concept.  Many of the students had been unable to learn at this date, they did not know what it felt like to learn, what they were supposed to learn and how to measure their learning. </a:t>
            </a:r>
            <a:endParaRPr lang="en-AU" dirty="0" smtClean="0"/>
          </a:p>
          <a:p>
            <a:endParaRPr lang="en-AU" dirty="0"/>
          </a:p>
        </p:txBody>
      </p:sp>
      <p:sp>
        <p:nvSpPr>
          <p:cNvPr id="4" name="Slide Number Placeholder 3"/>
          <p:cNvSpPr>
            <a:spLocks noGrp="1"/>
          </p:cNvSpPr>
          <p:nvPr>
            <p:ph type="sldNum" sz="quarter" idx="10"/>
          </p:nvPr>
        </p:nvSpPr>
        <p:spPr/>
        <p:txBody>
          <a:bodyPr/>
          <a:lstStyle/>
          <a:p>
            <a:fld id="{F5D812FA-E33A-4FE9-B595-701CE1D0F7B0}" type="slidenum">
              <a:rPr lang="en-AU" smtClean="0"/>
              <a:pPr/>
              <a:t>8</a:t>
            </a:fld>
            <a:endParaRPr lang="en-AU"/>
          </a:p>
        </p:txBody>
      </p:sp>
    </p:spTree>
    <p:extLst>
      <p:ext uri="{BB962C8B-B14F-4D97-AF65-F5344CB8AC3E}">
        <p14:creationId xmlns:p14="http://schemas.microsoft.com/office/powerpoint/2010/main" val="1604542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748213"/>
            <a:ext cx="5389563" cy="3884612"/>
          </a:xfrm>
          <a:prstGeom prst="rect">
            <a:avLst/>
          </a:prstGeom>
        </p:spPr>
        <p:txBody>
          <a:bodyPr/>
          <a:lstStyle/>
          <a:p>
            <a:r>
              <a:rPr lang="en-AU" b="1" dirty="0" smtClean="0">
                <a:latin typeface="Arial" pitchFamily="34" charset="0"/>
                <a:cs typeface="Arial" pitchFamily="34" charset="0"/>
              </a:rPr>
              <a:t>Timing: 2 min</a:t>
            </a:r>
          </a:p>
          <a:p>
            <a:endParaRPr lang="en-AU" dirty="0" smtClean="0">
              <a:latin typeface="Arial"/>
              <a:cs typeface="Arial"/>
            </a:endParaRPr>
          </a:p>
          <a:p>
            <a:r>
              <a:rPr lang="en-AU" b="1" dirty="0" smtClean="0">
                <a:solidFill>
                  <a:srgbClr val="000000"/>
                </a:solidFill>
                <a:latin typeface="Arial"/>
                <a:ea typeface="Times New Roman"/>
                <a:cs typeface="Arial"/>
                <a:sym typeface="Wingdings"/>
              </a:rPr>
              <a:t></a:t>
            </a:r>
            <a:r>
              <a:rPr lang="en-AU" b="1" dirty="0" smtClean="0">
                <a:solidFill>
                  <a:srgbClr val="000000"/>
                </a:solidFill>
                <a:latin typeface="Arial"/>
                <a:ea typeface="Times New Roman"/>
              </a:rPr>
              <a:t> Facilitator Notes:</a:t>
            </a:r>
            <a:endParaRPr lang="en-AU" dirty="0" smtClean="0">
              <a:latin typeface="Times New Roman"/>
              <a:ea typeface="Times New Roman"/>
            </a:endParaRPr>
          </a:p>
          <a:p>
            <a:r>
              <a:rPr lang="en-AU" dirty="0" smtClean="0"/>
              <a:t>The students needed to be</a:t>
            </a:r>
            <a:r>
              <a:rPr lang="en-AU" baseline="0" dirty="0" smtClean="0"/>
              <a:t> able to answer the following questions.</a:t>
            </a:r>
            <a:endParaRPr lang="en-AU" dirty="0"/>
          </a:p>
        </p:txBody>
      </p:sp>
      <p:sp>
        <p:nvSpPr>
          <p:cNvPr id="4" name="Slide Number Placeholder 3"/>
          <p:cNvSpPr>
            <a:spLocks noGrp="1"/>
          </p:cNvSpPr>
          <p:nvPr>
            <p:ph type="sldNum" sz="quarter" idx="10"/>
          </p:nvPr>
        </p:nvSpPr>
        <p:spPr/>
        <p:txBody>
          <a:bodyPr/>
          <a:lstStyle/>
          <a:p>
            <a:fld id="{F5D812FA-E33A-4FE9-B595-701CE1D0F7B0}" type="slidenum">
              <a:rPr lang="en-AU" smtClean="0"/>
              <a:pPr/>
              <a:t>9</a:t>
            </a:fld>
            <a:endParaRPr lang="en-AU"/>
          </a:p>
        </p:txBody>
      </p:sp>
    </p:spTree>
    <p:extLst>
      <p:ext uri="{BB962C8B-B14F-4D97-AF65-F5344CB8AC3E}">
        <p14:creationId xmlns:p14="http://schemas.microsoft.com/office/powerpoint/2010/main" val="331323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162F4-3073-4B06-8757-71D98A9A81ED}" type="datetime1">
              <a:rPr lang="en-US" smtClean="0"/>
              <a:pPr/>
              <a:t>2/06/15</a:t>
            </a:fld>
            <a:endParaRPr lang="en-US"/>
          </a:p>
        </p:txBody>
      </p:sp>
      <p:sp>
        <p:nvSpPr>
          <p:cNvPr id="5" name="Footer Placeholder 4"/>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6" name="Slide Number Placeholder 5"/>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E3E697-D23C-4843-8FC3-32F94BB900D3}" type="datetime1">
              <a:rPr lang="en-US" smtClean="0"/>
              <a:pPr/>
              <a:t>2/06/15</a:t>
            </a:fld>
            <a:endParaRPr lang="en-US"/>
          </a:p>
        </p:txBody>
      </p:sp>
      <p:sp>
        <p:nvSpPr>
          <p:cNvPr id="5" name="Footer Placeholder 4"/>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6" name="Slide Number Placeholder 5"/>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9946-E3C1-4DB2-96C9-C0B9A9989268}" type="datetime1">
              <a:rPr lang="en-US" smtClean="0"/>
              <a:pPr/>
              <a:t>2/06/15</a:t>
            </a:fld>
            <a:endParaRPr lang="en-US"/>
          </a:p>
        </p:txBody>
      </p:sp>
      <p:sp>
        <p:nvSpPr>
          <p:cNvPr id="5" name="Footer Placeholder 4"/>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6" name="Slide Number Placeholder 5"/>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739" y="486887"/>
            <a:ext cx="8229600" cy="994361"/>
          </a:xfrm>
        </p:spPr>
        <p:txBody>
          <a:bodyPr>
            <a:normAutofit/>
          </a:bodyPr>
          <a:lstStyle>
            <a:lvl1pPr>
              <a:defRPr sz="36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marL="742950" indent="-285750">
              <a:buFont typeface="Wingdings" pitchFamily="2" charset="2"/>
              <a:buChar cha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7" name="TextBox 6"/>
          <p:cNvSpPr txBox="1"/>
          <p:nvPr userDrawn="1"/>
        </p:nvSpPr>
        <p:spPr>
          <a:xfrm>
            <a:off x="5048250" y="6310615"/>
            <a:ext cx="3638550" cy="261610"/>
          </a:xfrm>
          <a:prstGeom prst="rect">
            <a:avLst/>
          </a:prstGeom>
          <a:noFill/>
        </p:spPr>
        <p:txBody>
          <a:bodyPr wrap="square" rtlCol="0">
            <a:spAutoFit/>
          </a:bodyPr>
          <a:lstStyle/>
          <a:p>
            <a:pPr algn="r"/>
            <a:r>
              <a:rPr lang="en-US" sz="1100" dirty="0" smtClean="0">
                <a:latin typeface="Myriad Pro Semibold"/>
                <a:cs typeface="Narkisim" panose="020E0502050101010101" pitchFamily="34" charset="-79"/>
              </a:rPr>
              <a:t>Your Aspiration. Your Career. YOUR INSTITUTE.</a:t>
            </a:r>
            <a:endParaRPr lang="en-AU" sz="1100"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7CAAA-C958-4969-A9DA-BD50CB50B262}" type="datetime1">
              <a:rPr lang="en-US" smtClean="0"/>
              <a:pPr/>
              <a:t>2/06/15</a:t>
            </a:fld>
            <a:endParaRPr lang="en-US"/>
          </a:p>
        </p:txBody>
      </p:sp>
      <p:sp>
        <p:nvSpPr>
          <p:cNvPr id="5" name="Footer Placeholder 4"/>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6" name="Slide Number Placeholder 5"/>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207DC-A5FD-44FA-A273-BD2CAA46271F}" type="datetime1">
              <a:rPr lang="en-US" smtClean="0"/>
              <a:pPr/>
              <a:t>2/06/15</a:t>
            </a:fld>
            <a:endParaRPr lang="en-US"/>
          </a:p>
        </p:txBody>
      </p:sp>
      <p:sp>
        <p:nvSpPr>
          <p:cNvPr id="6" name="Footer Placeholder 5"/>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7" name="Slide Number Placeholder 6"/>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78C3FB-DA84-4BEC-BA35-F27186E86D96}" type="datetime1">
              <a:rPr lang="en-US" smtClean="0"/>
              <a:pPr/>
              <a:t>2/06/15</a:t>
            </a:fld>
            <a:endParaRPr lang="en-US"/>
          </a:p>
        </p:txBody>
      </p:sp>
      <p:sp>
        <p:nvSpPr>
          <p:cNvPr id="8" name="Footer Placeholder 7"/>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9" name="Slide Number Placeholder 8"/>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A44FF7-E93E-4D82-8E11-B25B38735E51}" type="datetime1">
              <a:rPr lang="en-US" smtClean="0"/>
              <a:pPr/>
              <a:t>2/06/15</a:t>
            </a:fld>
            <a:endParaRPr lang="en-US"/>
          </a:p>
        </p:txBody>
      </p:sp>
      <p:sp>
        <p:nvSpPr>
          <p:cNvPr id="4" name="Footer Placeholder 3"/>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5" name="Slide Number Placeholder 4"/>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9BB04-9F1A-407E-AC76-E11498470993}" type="datetime1">
              <a:rPr lang="en-US" smtClean="0"/>
              <a:pPr/>
              <a:t>2/06/15</a:t>
            </a:fld>
            <a:endParaRPr lang="en-US"/>
          </a:p>
        </p:txBody>
      </p:sp>
      <p:sp>
        <p:nvSpPr>
          <p:cNvPr id="3" name="Footer Placeholder 2"/>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4" name="Slide Number Placeholder 3"/>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15BE30-7556-4AEF-90DB-BA8B6441A287}" type="datetime1">
              <a:rPr lang="en-US" smtClean="0"/>
              <a:pPr/>
              <a:t>2/06/15</a:t>
            </a:fld>
            <a:endParaRPr lang="en-US"/>
          </a:p>
        </p:txBody>
      </p:sp>
      <p:sp>
        <p:nvSpPr>
          <p:cNvPr id="6" name="Footer Placeholder 5"/>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7" name="Slide Number Placeholder 6"/>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C0E96-C461-42D6-B2F2-F5A9CBCB46FD}" type="datetime1">
              <a:rPr lang="en-US" smtClean="0"/>
              <a:pPr/>
              <a:t>2/06/15</a:t>
            </a:fld>
            <a:endParaRPr lang="en-US"/>
          </a:p>
        </p:txBody>
      </p:sp>
      <p:sp>
        <p:nvSpPr>
          <p:cNvPr id="6" name="Footer Placeholder 5"/>
          <p:cNvSpPr>
            <a:spLocks noGrp="1"/>
          </p:cNvSpPr>
          <p:nvPr>
            <p:ph type="ftr" sz="quarter" idx="11"/>
          </p:nvPr>
        </p:nvSpPr>
        <p:spPr>
          <a:xfrm>
            <a:off x="3124200" y="6356350"/>
            <a:ext cx="1631950" cy="365125"/>
          </a:xfrm>
          <a:prstGeom prst="rect">
            <a:avLst/>
          </a:prstGeom>
        </p:spPr>
        <p:txBody>
          <a:bodyPr/>
          <a:lstStyle/>
          <a:p>
            <a:r>
              <a:rPr lang="en-AU" smtClean="0"/>
              <a:t>Your Aspiration. Your Career. YOUR INSTITUTE</a:t>
            </a:r>
            <a:endParaRPr lang="en-US"/>
          </a:p>
        </p:txBody>
      </p:sp>
      <p:sp>
        <p:nvSpPr>
          <p:cNvPr id="7" name="Slide Number Placeholder 6"/>
          <p:cNvSpPr>
            <a:spLocks noGrp="1"/>
          </p:cNvSpPr>
          <p:nvPr>
            <p:ph type="sldNum" sz="quarter" idx="12"/>
          </p:nvPr>
        </p:nvSpPr>
        <p:spPr/>
        <p:txBody>
          <a:bodyPr/>
          <a:lstStyle/>
          <a:p>
            <a:fld id="{0CAECC5D-125E-3B40-BE06-C96C6AA9A295}"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4934C-289D-4EA3-BD84-290BD17AA03B}" type="datetime1">
              <a:rPr lang="en-US" smtClean="0"/>
              <a:pPr/>
              <a:t>2/06/15</a:t>
            </a:fld>
            <a:endParaRPr lang="en-US"/>
          </a:p>
        </p:txBody>
      </p:sp>
      <p:sp>
        <p:nvSpPr>
          <p:cNvPr id="6" name="Slide Number Placeholder 5"/>
          <p:cNvSpPr>
            <a:spLocks noGrp="1"/>
          </p:cNvSpPr>
          <p:nvPr>
            <p:ph type="sldNum" sz="quarter" idx="4"/>
          </p:nvPr>
        </p:nvSpPr>
        <p:spPr>
          <a:xfrm>
            <a:off x="5181600" y="6356350"/>
            <a:ext cx="3505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AU" sz="1050" dirty="0" smtClean="0">
                <a:latin typeface="Myriad Pro Semibold"/>
              </a:rPr>
              <a:t>Your aspirations.  Your career.  Your Institute.  </a:t>
            </a:r>
            <a:fld id="{0CAECC5D-125E-3B40-BE06-C96C6AA9A295}" type="slidenum">
              <a:rPr lang="en-US" smtClean="0"/>
              <a:pPr/>
              <a:t>‹#›</a:t>
            </a:fld>
            <a:endParaRPr lang="en-US" dirty="0"/>
          </a:p>
        </p:txBody>
      </p:sp>
      <p:sp>
        <p:nvSpPr>
          <p:cNvPr id="7" name="Flowchart: Process 6"/>
          <p:cNvSpPr/>
          <p:nvPr/>
        </p:nvSpPr>
        <p:spPr>
          <a:xfrm>
            <a:off x="106878" y="142504"/>
            <a:ext cx="8917437" cy="231142"/>
          </a:xfrm>
          <a:prstGeom prst="flowChartProcess">
            <a:avLst/>
          </a:prstGeom>
          <a:solidFill>
            <a:srgbClr val="A0C4DA"/>
          </a:solidFill>
          <a:ln>
            <a:noFill/>
          </a:ln>
          <a:effectLst/>
          <a:scene3d>
            <a:camera prst="orthographicFront">
              <a:rot lat="0" lon="0" rev="0"/>
            </a:camera>
            <a:lightRig rig="contrasting" dir="t">
              <a:rot lat="0" lon="0" rev="7800000"/>
            </a:lightRig>
          </a:scene3d>
          <a:sp3d>
            <a:bevelT w="139700" h="139700"/>
          </a:sp3d>
        </p:spPr>
        <p:style>
          <a:lnRef idx="2">
            <a:schemeClr val="accent5">
              <a:shade val="50000"/>
            </a:schemeClr>
          </a:lnRef>
          <a:fillRef idx="1">
            <a:schemeClr val="accent5"/>
          </a:fillRef>
          <a:effectRef idx="0">
            <a:schemeClr val="accent5"/>
          </a:effectRef>
          <a:fontRef idx="minor">
            <a:schemeClr val="lt1"/>
          </a:fontRef>
        </p:style>
        <p:txBody>
          <a:bodyPr rtlCol="0" anchor="ctr">
            <a:scene3d>
              <a:camera prst="perspectiveRight"/>
              <a:lightRig rig="threePt" dir="t"/>
            </a:scene3d>
            <a:sp3d extrusionH="57150">
              <a:bevelT w="38100" h="38100"/>
            </a:sp3d>
          </a:bodyPr>
          <a:lstStyle/>
          <a:p>
            <a:pPr algn="ctr"/>
            <a:endParaRPr lang="en-AU"/>
          </a:p>
        </p:txBody>
      </p:sp>
      <p:sp>
        <p:nvSpPr>
          <p:cNvPr id="8" name="Isosceles Triangle 7"/>
          <p:cNvSpPr/>
          <p:nvPr/>
        </p:nvSpPr>
        <p:spPr>
          <a:xfrm rot="13674887">
            <a:off x="8510210" y="88145"/>
            <a:ext cx="437083" cy="401776"/>
          </a:xfrm>
          <a:prstGeom prst="triangle">
            <a:avLst>
              <a:gd name="adj" fmla="val 0"/>
            </a:avLst>
          </a:prstGeom>
          <a:solidFill>
            <a:srgbClr val="54534A"/>
          </a:solidFill>
          <a:ln>
            <a:solidFill>
              <a:schemeClr val="accent5">
                <a:lumMod val="75000"/>
              </a:schemeClr>
            </a:solidFill>
          </a:ln>
          <a:scene3d>
            <a:camera prst="perspectiveAbove"/>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3600" b="1" i="0" kern="1200" baseline="0">
          <a:solidFill>
            <a:schemeClr val="tx1"/>
          </a:solidFill>
          <a:latin typeface="Arial" pitchFamily="34" charset="0"/>
          <a:ea typeface="+mj-ea"/>
          <a:cs typeface="+mj-cs"/>
        </a:defRPr>
      </a:lvl1pPr>
    </p:titleStyle>
    <p:bodyStyle>
      <a:lvl1pPr marL="342900" indent="-342900" algn="l" defTabSz="457200" rtl="0" eaLnBrk="1" latinLnBrk="0" hangingPunct="1">
        <a:spcBef>
          <a:spcPct val="20000"/>
        </a:spcBef>
        <a:buFont typeface="Arial"/>
        <a:buChar char="•"/>
        <a:defRPr sz="2800" kern="1200" baseline="0">
          <a:solidFill>
            <a:schemeClr val="tx1"/>
          </a:solidFill>
          <a:latin typeface="Arial" pitchFamily="34" charset="0"/>
          <a:ea typeface="+mn-ea"/>
          <a:cs typeface="+mn-cs"/>
        </a:defRPr>
      </a:lvl1pPr>
      <a:lvl2pPr marL="742950" indent="-285750" algn="l" defTabSz="457200" rtl="0" eaLnBrk="1" latinLnBrk="0" hangingPunct="1">
        <a:spcBef>
          <a:spcPct val="20000"/>
        </a:spcBef>
        <a:buFont typeface="Arial"/>
        <a:buChar char="–"/>
        <a:defRPr sz="2400" kern="1200" baseline="0">
          <a:solidFill>
            <a:schemeClr val="tx1"/>
          </a:solidFill>
          <a:latin typeface="Arial" pitchFamily="34" charset="0"/>
          <a:ea typeface="+mn-ea"/>
          <a:cs typeface="+mn-cs"/>
        </a:defRPr>
      </a:lvl2pPr>
      <a:lvl3pPr marL="1143000" indent="-228600" algn="l" defTabSz="457200" rtl="0" eaLnBrk="1" latinLnBrk="0" hangingPunct="1">
        <a:spcBef>
          <a:spcPct val="20000"/>
        </a:spcBef>
        <a:buFont typeface="Arial"/>
        <a:buChar char="•"/>
        <a:defRPr sz="2000" kern="1200" baseline="0">
          <a:solidFill>
            <a:schemeClr val="tx1"/>
          </a:solidFill>
          <a:latin typeface="Arial"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6.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310661" y="881185"/>
            <a:ext cx="4489938" cy="4216539"/>
          </a:xfrm>
          <a:prstGeom prst="rect">
            <a:avLst/>
          </a:prstGeom>
        </p:spPr>
        <p:txBody>
          <a:bodyPr wrap="square">
            <a:spAutoFit/>
          </a:bodyPr>
          <a:lstStyle/>
          <a:p>
            <a:r>
              <a:rPr lang="en-AU" sz="4000" b="1" dirty="0">
                <a:solidFill>
                  <a:schemeClr val="bg1"/>
                </a:solidFill>
              </a:rPr>
              <a:t>Putting Faces </a:t>
            </a:r>
          </a:p>
          <a:p>
            <a:r>
              <a:rPr lang="en-AU" sz="4000" b="1" dirty="0">
                <a:solidFill>
                  <a:schemeClr val="bg1"/>
                </a:solidFill>
              </a:rPr>
              <a:t>to the Data: </a:t>
            </a:r>
          </a:p>
          <a:p>
            <a:endParaRPr lang="en-AU" sz="3200" b="1" dirty="0">
              <a:solidFill>
                <a:schemeClr val="bg1"/>
              </a:solidFill>
            </a:endParaRPr>
          </a:p>
          <a:p>
            <a:r>
              <a:rPr lang="en-AU" sz="3200" b="1" dirty="0">
                <a:solidFill>
                  <a:schemeClr val="bg1"/>
                </a:solidFill>
              </a:rPr>
              <a:t>Empowering </a:t>
            </a:r>
            <a:r>
              <a:rPr lang="en-AU" sz="3200" b="1" dirty="0" smtClean="0">
                <a:solidFill>
                  <a:schemeClr val="bg1"/>
                </a:solidFill>
              </a:rPr>
              <a:t>Students </a:t>
            </a:r>
            <a:r>
              <a:rPr lang="en-AU" sz="3200" b="1" dirty="0">
                <a:solidFill>
                  <a:schemeClr val="bg1"/>
                </a:solidFill>
              </a:rPr>
              <a:t>through </a:t>
            </a:r>
            <a:r>
              <a:rPr lang="en-AU" sz="3200" b="1" dirty="0" smtClean="0">
                <a:solidFill>
                  <a:schemeClr val="bg1"/>
                </a:solidFill>
              </a:rPr>
              <a:t>Making </a:t>
            </a:r>
            <a:r>
              <a:rPr lang="en-AU" sz="3200" b="1" dirty="0">
                <a:solidFill>
                  <a:schemeClr val="bg1"/>
                </a:solidFill>
              </a:rPr>
              <a:t>their </a:t>
            </a:r>
            <a:r>
              <a:rPr lang="en-AU" sz="3200" b="1" dirty="0" smtClean="0">
                <a:solidFill>
                  <a:schemeClr val="bg1"/>
                </a:solidFill>
              </a:rPr>
              <a:t>Learning </a:t>
            </a:r>
            <a:r>
              <a:rPr lang="en-AU" sz="3200" b="1" dirty="0">
                <a:solidFill>
                  <a:schemeClr val="bg1"/>
                </a:solidFill>
              </a:rPr>
              <a:t>V</a:t>
            </a:r>
            <a:r>
              <a:rPr lang="en-AU" sz="3200" b="1" dirty="0" smtClean="0">
                <a:solidFill>
                  <a:schemeClr val="bg1"/>
                </a:solidFill>
              </a:rPr>
              <a:t>isible</a:t>
            </a:r>
            <a:endParaRPr lang="en-US" sz="3200" b="1" dirty="0">
              <a:solidFill>
                <a:schemeClr val="bg1"/>
              </a:solidFill>
              <a:latin typeface="Myriad Pro"/>
              <a:ea typeface="Myriad Pro"/>
              <a:cs typeface="Myriad Pro"/>
            </a:endParaRPr>
          </a:p>
          <a:p>
            <a:endParaRPr lang="en-US" sz="3000" dirty="0">
              <a:solidFill>
                <a:schemeClr val="bg1"/>
              </a:solidFill>
              <a:latin typeface="Myriad Pro Semibold"/>
              <a:cs typeface="Myriad Pro Semibold"/>
            </a:endParaRPr>
          </a:p>
          <a:p>
            <a:endParaRPr lang="en-US" sz="3000" dirty="0">
              <a:solidFill>
                <a:schemeClr val="bg1"/>
              </a:solidFill>
              <a:latin typeface="Myriad Pro Semibold"/>
              <a:cs typeface="Myriad Pro Semibold"/>
            </a:endParaRPr>
          </a:p>
        </p:txBody>
      </p:sp>
    </p:spTree>
    <p:extLst>
      <p:ext uri="{BB962C8B-B14F-4D97-AF65-F5344CB8AC3E}">
        <p14:creationId xmlns:p14="http://schemas.microsoft.com/office/powerpoint/2010/main" val="936602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1"/>
            <a:ext cx="8229600" cy="2628900"/>
          </a:xfrm>
        </p:spPr>
        <p:txBody>
          <a:bodyPr>
            <a:noAutofit/>
          </a:bodyPr>
          <a:lstStyle/>
          <a:p>
            <a:pPr algn="ctr"/>
            <a:r>
              <a:rPr lang="en-US" sz="6000" dirty="0" smtClean="0">
                <a:solidFill>
                  <a:srgbClr val="6FA5C7"/>
                </a:solidFill>
                <a:cs typeface="Myriad Pro"/>
              </a:rPr>
              <a:t>How do we Put Faces on the Data?</a:t>
            </a:r>
            <a:endParaRPr lang="en-AU" sz="6000" dirty="0"/>
          </a:p>
        </p:txBody>
      </p:sp>
    </p:spTree>
    <p:extLst>
      <p:ext uri="{BB962C8B-B14F-4D97-AF65-F5344CB8AC3E}">
        <p14:creationId xmlns:p14="http://schemas.microsoft.com/office/powerpoint/2010/main" val="2064938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12"/>
          <p:cNvSpPr txBox="1">
            <a:spLocks noChangeArrowheads="1"/>
          </p:cNvSpPr>
          <p:nvPr/>
        </p:nvSpPr>
        <p:spPr bwMode="auto">
          <a:xfrm>
            <a:off x="438151" y="914237"/>
            <a:ext cx="8301224" cy="5416868"/>
          </a:xfrm>
          <a:prstGeom prst="rect">
            <a:avLst/>
          </a:prstGeom>
          <a:noFill/>
          <a:ln w="9525">
            <a:noFill/>
            <a:miter lim="800000"/>
            <a:headEnd/>
            <a:tailEnd/>
          </a:ln>
        </p:spPr>
        <p:txBody>
          <a:bodyPr wrap="square">
            <a:spAutoFit/>
          </a:bodyPr>
          <a:lstStyle/>
          <a:p>
            <a:pPr algn="ctr"/>
            <a:r>
              <a:rPr lang="en-AU" sz="3600" b="1" dirty="0">
                <a:solidFill>
                  <a:srgbClr val="6FA5C7"/>
                </a:solidFill>
              </a:rPr>
              <a:t>Establish a </a:t>
            </a:r>
            <a:r>
              <a:rPr lang="en-AU" sz="3600" b="1" u="sng" dirty="0">
                <a:solidFill>
                  <a:srgbClr val="6FA5C7"/>
                </a:solidFill>
              </a:rPr>
              <a:t>No Excuses</a:t>
            </a:r>
            <a:r>
              <a:rPr lang="en-AU" sz="3600" b="1" dirty="0">
                <a:solidFill>
                  <a:srgbClr val="6FA5C7"/>
                </a:solidFill>
              </a:rPr>
              <a:t> Policy!</a:t>
            </a:r>
          </a:p>
          <a:p>
            <a:pPr algn="ctr"/>
            <a:endParaRPr lang="en-AU" sz="1200" b="1" dirty="0"/>
          </a:p>
          <a:p>
            <a:pPr algn="ctr"/>
            <a:r>
              <a:rPr lang="en-AU" sz="2800" dirty="0"/>
              <a:t>This is harder then you think......</a:t>
            </a:r>
          </a:p>
          <a:p>
            <a:pPr algn="ctr"/>
            <a:endParaRPr lang="en-AU" sz="1600" dirty="0"/>
          </a:p>
          <a:p>
            <a:pPr algn="ctr"/>
            <a:r>
              <a:rPr lang="en-AU" sz="2800" dirty="0"/>
              <a:t>Most teachers will say they have high expectations but........</a:t>
            </a:r>
          </a:p>
          <a:p>
            <a:pPr algn="ctr"/>
            <a:endParaRPr lang="en-AU" sz="1600" dirty="0"/>
          </a:p>
          <a:p>
            <a:pPr algn="ctr"/>
            <a:r>
              <a:rPr lang="en-AU" sz="2600" i="1" dirty="0"/>
              <a:t>“In initial discussions with school staff, this notion (all students can achieve high standards given sufficient time and support) is rarely rejected, but it was frequently qualified by all sorts of “Yes but….” excuses as to why such a notion was generally true but didn’t apply to some or even all their students”.</a:t>
            </a:r>
          </a:p>
          <a:p>
            <a:pPr algn="ctr"/>
            <a:r>
              <a:rPr lang="en-AU" sz="2600" i="1" dirty="0" err="1"/>
              <a:t>Fullan</a:t>
            </a:r>
            <a:r>
              <a:rPr lang="en-AU" sz="2600" i="1" dirty="0"/>
              <a:t>, Hill &amp; </a:t>
            </a:r>
            <a:r>
              <a:rPr lang="en-AU" sz="2600" i="1" dirty="0" err="1"/>
              <a:t>Crevola</a:t>
            </a:r>
            <a:r>
              <a:rPr lang="en-AU" sz="2600" i="1" dirty="0"/>
              <a:t> </a:t>
            </a:r>
            <a:r>
              <a:rPr lang="en-AU" sz="2600" i="1" dirty="0" smtClean="0"/>
              <a:t>2006</a:t>
            </a:r>
            <a:endParaRPr lang="en-AU" sz="2600" i="1" dirty="0"/>
          </a:p>
        </p:txBody>
      </p:sp>
    </p:spTree>
    <p:extLst>
      <p:ext uri="{BB962C8B-B14F-4D97-AF65-F5344CB8AC3E}">
        <p14:creationId xmlns:p14="http://schemas.microsoft.com/office/powerpoint/2010/main" val="32355880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12"/>
          <p:cNvSpPr txBox="1">
            <a:spLocks noChangeArrowheads="1"/>
          </p:cNvSpPr>
          <p:nvPr/>
        </p:nvSpPr>
        <p:spPr bwMode="auto">
          <a:xfrm>
            <a:off x="139212" y="755975"/>
            <a:ext cx="8864111" cy="5524589"/>
          </a:xfrm>
          <a:prstGeom prst="rect">
            <a:avLst/>
          </a:prstGeom>
          <a:noFill/>
          <a:ln w="9525">
            <a:noFill/>
            <a:miter lim="800000"/>
            <a:headEnd/>
            <a:tailEnd/>
          </a:ln>
        </p:spPr>
        <p:txBody>
          <a:bodyPr wrap="square">
            <a:spAutoFit/>
          </a:bodyPr>
          <a:lstStyle/>
          <a:p>
            <a:pPr algn="ctr"/>
            <a:r>
              <a:rPr lang="en-AU" sz="3600" b="1" dirty="0" smtClean="0">
                <a:solidFill>
                  <a:srgbClr val="6FA5C7"/>
                </a:solidFill>
              </a:rPr>
              <a:t>Shared Beliefs and Understandings</a:t>
            </a:r>
            <a:endParaRPr lang="en-AU" sz="3600" b="1" dirty="0">
              <a:solidFill>
                <a:srgbClr val="6FA5C7"/>
              </a:solidFill>
            </a:endParaRPr>
          </a:p>
          <a:p>
            <a:pPr algn="ctr"/>
            <a:endParaRPr lang="en-AU" sz="1200" b="1" dirty="0"/>
          </a:p>
          <a:p>
            <a:pPr defTabSz="914400">
              <a:spcAft>
                <a:spcPts val="600"/>
              </a:spcAft>
              <a:defRPr/>
            </a:pPr>
            <a:r>
              <a:rPr lang="en-AU" sz="2800" dirty="0"/>
              <a:t>This included the following beliefs;</a:t>
            </a:r>
          </a:p>
          <a:p>
            <a:pPr marL="171450" indent="-171450" defTabSz="914400">
              <a:spcAft>
                <a:spcPts val="600"/>
              </a:spcAft>
              <a:buFont typeface="Arial" panose="020B0604020202020204" pitchFamily="34" charset="0"/>
              <a:buChar char="•"/>
              <a:defRPr/>
            </a:pPr>
            <a:r>
              <a:rPr lang="en-AU" sz="2800" dirty="0"/>
              <a:t>All students can achieve high </a:t>
            </a:r>
            <a:r>
              <a:rPr lang="en-AU" sz="2800" dirty="0" smtClean="0"/>
              <a:t>standards</a:t>
            </a:r>
          </a:p>
          <a:p>
            <a:pPr marL="171450" indent="-171450" defTabSz="914400">
              <a:spcAft>
                <a:spcPts val="600"/>
              </a:spcAft>
              <a:buFont typeface="Arial" panose="020B0604020202020204" pitchFamily="34" charset="0"/>
              <a:buChar char="•"/>
              <a:defRPr/>
            </a:pPr>
            <a:r>
              <a:rPr lang="en-AU" sz="2800" dirty="0" smtClean="0"/>
              <a:t>High </a:t>
            </a:r>
            <a:r>
              <a:rPr lang="en-AU" sz="2800" dirty="0"/>
              <a:t>expectations in the early years is vital</a:t>
            </a:r>
          </a:p>
          <a:p>
            <a:pPr marL="171450" indent="-171450" defTabSz="914400">
              <a:spcAft>
                <a:spcPts val="600"/>
              </a:spcAft>
              <a:buFont typeface="Arial" panose="020B0604020202020204" pitchFamily="34" charset="0"/>
              <a:buChar char="•"/>
              <a:defRPr/>
            </a:pPr>
            <a:r>
              <a:rPr lang="en-AU" sz="2800" dirty="0"/>
              <a:t>Intervention should be part of the classroom program </a:t>
            </a:r>
            <a:endParaRPr lang="en-AU" sz="2800" dirty="0" smtClean="0"/>
          </a:p>
          <a:p>
            <a:pPr marL="171450" indent="-171450" defTabSz="914400">
              <a:spcAft>
                <a:spcPts val="600"/>
              </a:spcAft>
              <a:buFont typeface="Arial" panose="020B0604020202020204" pitchFamily="34" charset="0"/>
              <a:buChar char="•"/>
              <a:defRPr/>
            </a:pPr>
            <a:r>
              <a:rPr lang="en-AU" sz="2800" dirty="0" smtClean="0"/>
              <a:t>Teachers </a:t>
            </a:r>
            <a:r>
              <a:rPr lang="en-AU" sz="2800" dirty="0"/>
              <a:t>and administrators need to be able to articulate what they do and why it is the most effective strategy for their </a:t>
            </a:r>
            <a:r>
              <a:rPr lang="en-AU" sz="2800" dirty="0" smtClean="0"/>
              <a:t>students</a:t>
            </a:r>
            <a:endParaRPr lang="en-AU" sz="2800" dirty="0"/>
          </a:p>
          <a:p>
            <a:pPr marL="171450" indent="-171450" defTabSz="914400">
              <a:spcAft>
                <a:spcPts val="600"/>
              </a:spcAft>
              <a:buFont typeface="Arial" panose="020B0604020202020204" pitchFamily="34" charset="0"/>
              <a:buChar char="•"/>
              <a:defRPr/>
            </a:pPr>
            <a:r>
              <a:rPr lang="en-AU" sz="2800" dirty="0" smtClean="0"/>
              <a:t>A whole school approach, consistency </a:t>
            </a:r>
            <a:r>
              <a:rPr lang="en-AU" sz="2800" dirty="0"/>
              <a:t>and high amounts of repetition enable all children to </a:t>
            </a:r>
            <a:r>
              <a:rPr lang="en-AU" sz="2800" dirty="0" smtClean="0"/>
              <a:t>learn constrained literacy skills</a:t>
            </a:r>
            <a:endParaRPr lang="en-AU" sz="2800" dirty="0"/>
          </a:p>
        </p:txBody>
      </p:sp>
    </p:spTree>
    <p:extLst>
      <p:ext uri="{BB962C8B-B14F-4D97-AF65-F5344CB8AC3E}">
        <p14:creationId xmlns:p14="http://schemas.microsoft.com/office/powerpoint/2010/main" val="9585453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SMAT Targets</a:t>
            </a:r>
            <a:endParaRPr lang="en-US" dirty="0">
              <a:solidFill>
                <a:srgbClr val="6FA5C7"/>
              </a:solidFill>
              <a:latin typeface="+mj-lt"/>
              <a:cs typeface="Myriad Pro"/>
            </a:endParaRPr>
          </a:p>
        </p:txBody>
      </p:sp>
      <p:graphicFrame>
        <p:nvGraphicFramePr>
          <p:cNvPr id="4" name="Diagram 3"/>
          <p:cNvGraphicFramePr/>
          <p:nvPr>
            <p:extLst>
              <p:ext uri="{D42A27DB-BD31-4B8C-83A1-F6EECF244321}">
                <p14:modId xmlns:p14="http://schemas.microsoft.com/office/powerpoint/2010/main" val="874877449"/>
              </p:ext>
            </p:extLst>
          </p:nvPr>
        </p:nvGraphicFramePr>
        <p:xfrm>
          <a:off x="451338" y="1728056"/>
          <a:ext cx="823546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31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193431" y="416051"/>
            <a:ext cx="8906706" cy="7309693"/>
          </a:xfrm>
          <a:prstGeom prst="rect">
            <a:avLst/>
          </a:prstGeom>
          <a:noFill/>
          <a:ln w="9525">
            <a:noFill/>
            <a:miter lim="800000"/>
            <a:headEnd/>
            <a:tailEnd/>
          </a:ln>
        </p:spPr>
        <p:txBody>
          <a:bodyPr wrap="square">
            <a:spAutoFit/>
          </a:bodyPr>
          <a:lstStyle/>
          <a:p>
            <a:endParaRPr lang="en-AU" sz="3600" b="1" dirty="0" smtClean="0">
              <a:solidFill>
                <a:srgbClr val="6FA5C7"/>
              </a:solidFill>
            </a:endParaRPr>
          </a:p>
          <a:p>
            <a:endParaRPr lang="en-AU" sz="900" b="1" dirty="0">
              <a:solidFill>
                <a:srgbClr val="6FA5C7"/>
              </a:solidFill>
            </a:endParaRPr>
          </a:p>
          <a:p>
            <a:r>
              <a:rPr lang="en-AU" sz="3600" b="1" dirty="0" smtClean="0">
                <a:solidFill>
                  <a:srgbClr val="6FA5C7"/>
                </a:solidFill>
              </a:rPr>
              <a:t>Clear measurable targets</a:t>
            </a:r>
          </a:p>
          <a:p>
            <a:r>
              <a:rPr lang="en-AU" sz="3600" b="1" dirty="0" smtClean="0">
                <a:solidFill>
                  <a:srgbClr val="6FA5C7"/>
                </a:solidFill>
              </a:rPr>
              <a:t> with high expectations</a:t>
            </a:r>
          </a:p>
          <a:p>
            <a:pPr algn="ctr"/>
            <a:endParaRPr lang="en-AU" sz="3600" i="1" dirty="0" smtClean="0"/>
          </a:p>
          <a:p>
            <a:pPr algn="ctr"/>
            <a:endParaRPr lang="en-AU" sz="3600" i="1" dirty="0"/>
          </a:p>
          <a:p>
            <a:r>
              <a:rPr lang="en-AU" sz="3200" i="1" dirty="0" smtClean="0"/>
              <a:t>100% of students will……..</a:t>
            </a:r>
          </a:p>
          <a:p>
            <a:endParaRPr lang="en-AU" sz="3200" i="1" dirty="0" smtClean="0"/>
          </a:p>
          <a:p>
            <a:pPr marL="457200" indent="-457200">
              <a:buFont typeface="Wingdings" panose="05000000000000000000" pitchFamily="2" charset="2"/>
              <a:buChar char="Ø"/>
            </a:pPr>
            <a:r>
              <a:rPr lang="en-AU" sz="3200" i="1" dirty="0" smtClean="0"/>
              <a:t>PP – Read above RRL 8                  </a:t>
            </a:r>
          </a:p>
          <a:p>
            <a:pPr marL="457200" indent="-457200">
              <a:buFont typeface="Wingdings" panose="05000000000000000000" pitchFamily="2" charset="2"/>
              <a:buChar char="Ø"/>
            </a:pPr>
            <a:r>
              <a:rPr lang="en-AU" sz="3200" i="1" dirty="0" smtClean="0"/>
              <a:t>Year 1 – Read above RRL 18</a:t>
            </a:r>
          </a:p>
          <a:p>
            <a:pPr marL="457200" indent="-457200">
              <a:buFont typeface="Wingdings" panose="05000000000000000000" pitchFamily="2" charset="2"/>
              <a:buChar char="Ø"/>
            </a:pPr>
            <a:r>
              <a:rPr lang="en-AU" sz="3200" i="1" dirty="0" smtClean="0"/>
              <a:t>Year 2 – Read above RRL 24</a:t>
            </a:r>
          </a:p>
          <a:p>
            <a:pPr marL="457200" indent="-457200">
              <a:buFont typeface="Wingdings" panose="05000000000000000000" pitchFamily="2" charset="2"/>
              <a:buChar char="Ø"/>
            </a:pPr>
            <a:r>
              <a:rPr lang="en-AU" sz="3200" i="1" dirty="0" smtClean="0"/>
              <a:t>Year 3-6 – Read above RRL 24</a:t>
            </a:r>
          </a:p>
          <a:p>
            <a:pPr algn="ctr"/>
            <a:endParaRPr lang="en-AU" sz="4400" b="1" i="1" dirty="0">
              <a:solidFill>
                <a:srgbClr val="00002E"/>
              </a:solidFill>
            </a:endParaRPr>
          </a:p>
          <a:p>
            <a:pPr algn="ctr"/>
            <a:endParaRPr lang="en-AU" sz="4400" b="1" dirty="0">
              <a:solidFill>
                <a:srgbClr val="00002E"/>
              </a:solidFill>
            </a:endParaRPr>
          </a:p>
        </p:txBody>
      </p:sp>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6691" y="693331"/>
            <a:ext cx="2637693" cy="2594992"/>
          </a:xfrm>
          <a:prstGeom prst="rect">
            <a:avLst/>
          </a:prstGeom>
        </p:spPr>
      </p:pic>
    </p:spTree>
    <p:extLst>
      <p:ext uri="{BB962C8B-B14F-4D97-AF65-F5344CB8AC3E}">
        <p14:creationId xmlns:p14="http://schemas.microsoft.com/office/powerpoint/2010/main" val="33925004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ffice mrrs\Pictures\2015-04-26 melinda's iphone 6 April 2015\melinda's iphone 6 April 2015 11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5539" y="888683"/>
            <a:ext cx="6775843" cy="523748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ular Callout 3"/>
          <p:cNvSpPr/>
          <p:nvPr/>
        </p:nvSpPr>
        <p:spPr>
          <a:xfrm rot="19692832">
            <a:off x="304801" y="769621"/>
            <a:ext cx="1912620" cy="1242060"/>
          </a:xfrm>
          <a:prstGeom prst="wedgeRoundRectCallout">
            <a:avLst>
              <a:gd name="adj1" fmla="val 38159"/>
              <a:gd name="adj2" fmla="val 111576"/>
              <a:gd name="adj3" fmla="val 16667"/>
            </a:avLst>
          </a:prstGeom>
          <a:gradFill>
            <a:gsLst>
              <a:gs pos="0">
                <a:srgbClr val="03D4A8"/>
              </a:gs>
              <a:gs pos="25000">
                <a:srgbClr val="21D6E0"/>
              </a:gs>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What is in the bag?</a:t>
            </a:r>
            <a:endParaRPr lang="en-AU" dirty="0"/>
          </a:p>
        </p:txBody>
      </p:sp>
      <p:sp>
        <p:nvSpPr>
          <p:cNvPr id="7" name="Rounded Rectangular Callout 6"/>
          <p:cNvSpPr/>
          <p:nvPr/>
        </p:nvSpPr>
        <p:spPr>
          <a:xfrm rot="19402140">
            <a:off x="174387" y="4347042"/>
            <a:ext cx="2000599" cy="1092353"/>
          </a:xfrm>
          <a:prstGeom prst="wedgeRoundRectCallout">
            <a:avLst>
              <a:gd name="adj1" fmla="val 66360"/>
              <a:gd name="adj2" fmla="val 13136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smtClean="0">
                <a:solidFill>
                  <a:schemeClr val="accent4">
                    <a:lumMod val="75000"/>
                  </a:schemeClr>
                </a:solidFill>
                <a:latin typeface="Bradley Hand ITC" panose="03070402050302030203" pitchFamily="66" charset="0"/>
              </a:rPr>
              <a:t>What  possible assumptions  can be  made  about this person?</a:t>
            </a:r>
            <a:endParaRPr lang="en-AU" b="1" dirty="0">
              <a:solidFill>
                <a:schemeClr val="accent4">
                  <a:lumMod val="75000"/>
                </a:schemeClr>
              </a:solidFill>
              <a:latin typeface="Bradley Hand ITC" panose="03070402050302030203" pitchFamily="66" charset="0"/>
            </a:endParaRPr>
          </a:p>
        </p:txBody>
      </p:sp>
    </p:spTree>
    <p:extLst>
      <p:ext uri="{BB962C8B-B14F-4D97-AF65-F5344CB8AC3E}">
        <p14:creationId xmlns:p14="http://schemas.microsoft.com/office/powerpoint/2010/main" val="38575507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ffice mrrs\Pictures\2015-04-26 melinda's iphone 6 April 2015\melinda's iphone 6 April 2015 11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1111" y="1028700"/>
            <a:ext cx="6880860" cy="500945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rot="19692832">
            <a:off x="304801" y="769621"/>
            <a:ext cx="1912620" cy="1242060"/>
          </a:xfrm>
          <a:prstGeom prst="wedgeRoundRectCallout">
            <a:avLst>
              <a:gd name="adj1" fmla="val 38159"/>
              <a:gd name="adj2" fmla="val 111576"/>
              <a:gd name="adj3" fmla="val 16667"/>
            </a:avLst>
          </a:prstGeom>
          <a:gradFill>
            <a:gsLst>
              <a:gs pos="0">
                <a:srgbClr val="03D4A8"/>
              </a:gs>
              <a:gs pos="25000">
                <a:srgbClr val="21D6E0"/>
              </a:gs>
              <a:gs pos="75000">
                <a:srgbClr val="0087E6"/>
              </a:gs>
              <a:gs pos="100000">
                <a:srgbClr val="005CBF"/>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What is in the bag?</a:t>
            </a:r>
            <a:endParaRPr lang="en-AU" dirty="0"/>
          </a:p>
        </p:txBody>
      </p:sp>
      <p:sp>
        <p:nvSpPr>
          <p:cNvPr id="3" name="Rounded Rectangular Callout 2"/>
          <p:cNvSpPr/>
          <p:nvPr/>
        </p:nvSpPr>
        <p:spPr>
          <a:xfrm rot="19402140">
            <a:off x="139494" y="2929722"/>
            <a:ext cx="2000599" cy="1092353"/>
          </a:xfrm>
          <a:prstGeom prst="wedgeRoundRectCallout">
            <a:avLst>
              <a:gd name="adj1" fmla="val 66360"/>
              <a:gd name="adj2" fmla="val 131361"/>
              <a:gd name="adj3" fmla="val 166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AU" b="1" dirty="0" smtClean="0">
                <a:solidFill>
                  <a:schemeClr val="accent4">
                    <a:lumMod val="75000"/>
                  </a:schemeClr>
                </a:solidFill>
                <a:latin typeface="Bradley Hand ITC" panose="03070402050302030203" pitchFamily="66" charset="0"/>
              </a:rPr>
              <a:t>What  possible assumptions  can be  made  about this person?</a:t>
            </a:r>
            <a:endParaRPr lang="en-AU" b="1" dirty="0">
              <a:solidFill>
                <a:schemeClr val="accent4">
                  <a:lumMod val="75000"/>
                </a:schemeClr>
              </a:solidFill>
              <a:latin typeface="Bradley Hand ITC" panose="03070402050302030203" pitchFamily="66" charset="0"/>
            </a:endParaRPr>
          </a:p>
        </p:txBody>
      </p:sp>
    </p:spTree>
    <p:extLst>
      <p:ext uri="{BB962C8B-B14F-4D97-AF65-F5344CB8AC3E}">
        <p14:creationId xmlns:p14="http://schemas.microsoft.com/office/powerpoint/2010/main" val="800536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12"/>
          <p:cNvSpPr txBox="1">
            <a:spLocks noChangeArrowheads="1"/>
          </p:cNvSpPr>
          <p:nvPr/>
        </p:nvSpPr>
        <p:spPr bwMode="auto">
          <a:xfrm>
            <a:off x="481074" y="2428463"/>
            <a:ext cx="3528218" cy="1200329"/>
          </a:xfrm>
          <a:prstGeom prst="rect">
            <a:avLst/>
          </a:prstGeom>
          <a:noFill/>
          <a:ln w="9525">
            <a:noFill/>
            <a:miter lim="800000"/>
            <a:headEnd/>
            <a:tailEnd/>
          </a:ln>
        </p:spPr>
        <p:txBody>
          <a:bodyPr wrap="square">
            <a:spAutoFit/>
          </a:bodyPr>
          <a:lstStyle/>
          <a:p>
            <a:pPr algn="ctr"/>
            <a:r>
              <a:rPr lang="en-AU" sz="3600" b="1" dirty="0" smtClean="0">
                <a:solidFill>
                  <a:srgbClr val="6FA5C7"/>
                </a:solidFill>
              </a:rPr>
              <a:t>Disciplined Dialogue</a:t>
            </a:r>
            <a:endParaRPr lang="en-AU" sz="2600" i="1" dirty="0">
              <a:solidFill>
                <a:srgbClr val="6FA5C7"/>
              </a:solidFill>
            </a:endParaRP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60984" y="559955"/>
            <a:ext cx="3763107" cy="6031524"/>
          </a:xfrm>
          <a:prstGeom prst="rect">
            <a:avLst/>
          </a:prstGeom>
        </p:spPr>
      </p:pic>
    </p:spTree>
    <p:extLst>
      <p:ext uri="{BB962C8B-B14F-4D97-AF65-F5344CB8AC3E}">
        <p14:creationId xmlns:p14="http://schemas.microsoft.com/office/powerpoint/2010/main" val="13560879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353" y="615461"/>
            <a:ext cx="5187461" cy="358213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82637" y="3253154"/>
            <a:ext cx="5073719" cy="3337323"/>
          </a:xfrm>
          <a:prstGeom prst="rect">
            <a:avLst/>
          </a:prstGeom>
        </p:spPr>
      </p:pic>
    </p:spTree>
    <p:extLst>
      <p:ext uri="{BB962C8B-B14F-4D97-AF65-F5344CB8AC3E}">
        <p14:creationId xmlns:p14="http://schemas.microsoft.com/office/powerpoint/2010/main" val="9073160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12"/>
          <p:cNvSpPr txBox="1">
            <a:spLocks noChangeArrowheads="1"/>
          </p:cNvSpPr>
          <p:nvPr/>
        </p:nvSpPr>
        <p:spPr bwMode="auto">
          <a:xfrm>
            <a:off x="239895" y="2430247"/>
            <a:ext cx="2978089" cy="1200329"/>
          </a:xfrm>
          <a:prstGeom prst="rect">
            <a:avLst/>
          </a:prstGeom>
          <a:noFill/>
          <a:ln w="9525">
            <a:noFill/>
            <a:miter lim="800000"/>
            <a:headEnd/>
            <a:tailEnd/>
          </a:ln>
        </p:spPr>
        <p:txBody>
          <a:bodyPr wrap="square">
            <a:spAutoFit/>
          </a:bodyPr>
          <a:lstStyle/>
          <a:p>
            <a:pPr algn="ctr"/>
            <a:r>
              <a:rPr lang="en-AU" sz="3600" b="1" dirty="0" smtClean="0">
                <a:solidFill>
                  <a:srgbClr val="6FA5C7"/>
                </a:solidFill>
              </a:rPr>
              <a:t>Disciplined Dialogue</a:t>
            </a:r>
            <a:endParaRPr lang="en-AU" sz="2600" i="1" dirty="0">
              <a:solidFill>
                <a:srgbClr val="6FA5C7"/>
              </a:solidFill>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7984" y="474785"/>
            <a:ext cx="5187461" cy="6143391"/>
          </a:xfrm>
          <a:prstGeom prst="rect">
            <a:avLst/>
          </a:prstGeom>
        </p:spPr>
      </p:pic>
    </p:spTree>
    <p:extLst>
      <p:ext uri="{BB962C8B-B14F-4D97-AF65-F5344CB8AC3E}">
        <p14:creationId xmlns:p14="http://schemas.microsoft.com/office/powerpoint/2010/main" val="23214524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Acknowledgement of country</a:t>
            </a:r>
            <a:endParaRPr lang="en-US" dirty="0">
              <a:solidFill>
                <a:srgbClr val="6FA5C7"/>
              </a:solidFill>
              <a:latin typeface="+mj-lt"/>
              <a:cs typeface="Myriad Pro"/>
            </a:endParaRPr>
          </a:p>
        </p:txBody>
      </p:sp>
      <p:sp>
        <p:nvSpPr>
          <p:cNvPr id="3" name="Content Placeholder 2"/>
          <p:cNvSpPr>
            <a:spLocks noGrp="1"/>
          </p:cNvSpPr>
          <p:nvPr>
            <p:ph idx="1"/>
          </p:nvPr>
        </p:nvSpPr>
        <p:spPr>
          <a:xfrm>
            <a:off x="457200" y="1498600"/>
            <a:ext cx="8229600" cy="4627563"/>
          </a:xfrm>
        </p:spPr>
        <p:txBody>
          <a:bodyPr/>
          <a:lstStyle/>
          <a:p>
            <a:pPr marL="0" indent="0">
              <a:buNone/>
            </a:pPr>
            <a:r>
              <a:rPr lang="en-US" dirty="0" smtClean="0"/>
              <a:t>I respectfully acknowledge the past and present traditional owners of this land on which we are meeting.  It is a privilege to be standing on their country.</a:t>
            </a:r>
          </a:p>
          <a:p>
            <a:endParaRPr lang="en-US" dirty="0" smtClean="0"/>
          </a:p>
          <a:p>
            <a:pPr marL="0" indent="0">
              <a:buNone/>
            </a:pPr>
            <a:r>
              <a:rPr lang="en-US" dirty="0" smtClean="0"/>
              <a:t>I also acknowledge the contributions of Aboriginal Australians and non-Aboriginal Australians to the education of all children and people in this country we all live in and share together.</a:t>
            </a:r>
            <a:endParaRPr lang="en-AU" dirty="0"/>
          </a:p>
        </p:txBody>
      </p:sp>
    </p:spTree>
    <p:extLst>
      <p:ext uri="{BB962C8B-B14F-4D97-AF65-F5344CB8AC3E}">
        <p14:creationId xmlns:p14="http://schemas.microsoft.com/office/powerpoint/2010/main" val="10985691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 name="Picture 16" descr="ANd9GcTQB_28_qISxUjqEAF9n_47vp0g4DIIJAwRZfhB_ABpFF9PPOF9"/>
          <p:cNvPicPr>
            <a:picLocks noChangeAspect="1" noChangeArrowheads="1"/>
          </p:cNvPicPr>
          <p:nvPr/>
        </p:nvPicPr>
        <p:blipFill>
          <a:blip r:embed="rId3"/>
          <a:srcRect/>
          <a:stretch>
            <a:fillRect/>
          </a:stretch>
        </p:blipFill>
        <p:spPr bwMode="auto">
          <a:xfrm>
            <a:off x="5003800" y="3860800"/>
            <a:ext cx="3914775" cy="2606675"/>
          </a:xfrm>
          <a:prstGeom prst="rect">
            <a:avLst/>
          </a:prstGeom>
          <a:noFill/>
          <a:ln w="9525">
            <a:noFill/>
            <a:miter lim="800000"/>
            <a:headEnd/>
            <a:tailEnd/>
          </a:ln>
        </p:spPr>
      </p:pic>
      <p:pic>
        <p:nvPicPr>
          <p:cNvPr id="12" name="Picture 18" descr="ANd9GcSFf-S_k1SwmTgtVPEj57wnlDzY_WXfttrVAkwwfEAEM7yDqC5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2047" y="3952875"/>
            <a:ext cx="3744912" cy="2139950"/>
          </a:xfrm>
          <a:prstGeom prst="rect">
            <a:avLst/>
          </a:prstGeom>
          <a:noFill/>
          <a:ln w="9525">
            <a:noFill/>
            <a:miter lim="800000"/>
            <a:headEnd/>
            <a:tailEnd/>
          </a:ln>
        </p:spPr>
      </p:pic>
      <p:pic>
        <p:nvPicPr>
          <p:cNvPr id="13" name="Picture 20" descr="ANd9GcTrVXIDfFRSgRxtRHX0TuMb9aK3sZ8adbMKaZt6wHK3CkieEfgafQ"/>
          <p:cNvPicPr>
            <a:picLocks noChangeAspect="1" noChangeArrowheads="1"/>
          </p:cNvPicPr>
          <p:nvPr/>
        </p:nvPicPr>
        <p:blipFill>
          <a:blip r:embed="rId5"/>
          <a:srcRect/>
          <a:stretch>
            <a:fillRect/>
          </a:stretch>
        </p:blipFill>
        <p:spPr bwMode="auto">
          <a:xfrm>
            <a:off x="732047" y="836613"/>
            <a:ext cx="3168650" cy="2536825"/>
          </a:xfrm>
          <a:prstGeom prst="rect">
            <a:avLst/>
          </a:prstGeom>
          <a:noFill/>
          <a:ln w="9525">
            <a:noFill/>
            <a:miter lim="800000"/>
            <a:headEnd/>
            <a:tailEnd/>
          </a:ln>
        </p:spPr>
      </p:pic>
      <p:pic>
        <p:nvPicPr>
          <p:cNvPr id="14" name="Picture 22" descr="Wilindi-Coffee-Tabl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03800" y="954881"/>
            <a:ext cx="3406775" cy="2300287"/>
          </a:xfrm>
          <a:prstGeom prst="rect">
            <a:avLst/>
          </a:prstGeom>
          <a:noFill/>
          <a:ln w="9525">
            <a:noFill/>
            <a:miter lim="800000"/>
            <a:headEnd/>
            <a:tailEnd/>
          </a:ln>
        </p:spPr>
      </p:pic>
    </p:spTree>
    <p:extLst>
      <p:ext uri="{BB962C8B-B14F-4D97-AF65-F5344CB8AC3E}">
        <p14:creationId xmlns:p14="http://schemas.microsoft.com/office/powerpoint/2010/main" val="15639320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TextBox 12"/>
          <p:cNvSpPr txBox="1">
            <a:spLocks noChangeArrowheads="1"/>
          </p:cNvSpPr>
          <p:nvPr/>
        </p:nvSpPr>
        <p:spPr bwMode="auto">
          <a:xfrm>
            <a:off x="228601" y="733174"/>
            <a:ext cx="8426696" cy="5663089"/>
          </a:xfrm>
          <a:prstGeom prst="rect">
            <a:avLst/>
          </a:prstGeom>
          <a:noFill/>
          <a:ln w="9525">
            <a:noFill/>
            <a:miter lim="800000"/>
            <a:headEnd/>
            <a:tailEnd/>
          </a:ln>
        </p:spPr>
        <p:txBody>
          <a:bodyPr wrap="square">
            <a:spAutoFit/>
          </a:bodyPr>
          <a:lstStyle/>
          <a:p>
            <a:pPr algn="ctr">
              <a:spcAft>
                <a:spcPts val="1200"/>
              </a:spcAft>
            </a:pPr>
            <a:r>
              <a:rPr lang="en-AU" sz="3600" b="1" dirty="0">
                <a:solidFill>
                  <a:srgbClr val="6FA5C7"/>
                </a:solidFill>
              </a:rPr>
              <a:t>The 20 – 80 </a:t>
            </a:r>
            <a:r>
              <a:rPr lang="en-AU" sz="3600" b="1" dirty="0" smtClean="0">
                <a:solidFill>
                  <a:srgbClr val="6FA5C7"/>
                </a:solidFill>
              </a:rPr>
              <a:t>rule</a:t>
            </a:r>
            <a:r>
              <a:rPr lang="en-AU" sz="1050" b="1" dirty="0" smtClean="0"/>
              <a:t> </a:t>
            </a:r>
            <a:r>
              <a:rPr lang="en-AU" sz="3600" b="1" dirty="0" smtClean="0"/>
              <a:t> </a:t>
            </a:r>
            <a:endParaRPr lang="en-AU" sz="3600" b="1" dirty="0"/>
          </a:p>
          <a:p>
            <a:pPr algn="ctr"/>
            <a:r>
              <a:rPr lang="en-AU" sz="3200" dirty="0"/>
              <a:t>Twenty per cent of what you do makes eighty per cent of the difference, </a:t>
            </a:r>
          </a:p>
          <a:p>
            <a:pPr algn="ctr"/>
            <a:r>
              <a:rPr lang="en-AU" sz="3200" dirty="0"/>
              <a:t>so let’s work smarter, </a:t>
            </a:r>
            <a:r>
              <a:rPr lang="en-AU" sz="3200" dirty="0" smtClean="0"/>
              <a:t>not </a:t>
            </a:r>
            <a:r>
              <a:rPr lang="en-AU" sz="3200" dirty="0"/>
              <a:t>harder, </a:t>
            </a:r>
          </a:p>
          <a:p>
            <a:pPr algn="ctr"/>
            <a:r>
              <a:rPr lang="en-AU" sz="3200" dirty="0"/>
              <a:t>by concentrating on the factors </a:t>
            </a:r>
          </a:p>
          <a:p>
            <a:pPr algn="ctr"/>
            <a:r>
              <a:rPr lang="en-AU" sz="3200" dirty="0"/>
              <a:t>that make this difference </a:t>
            </a:r>
          </a:p>
          <a:p>
            <a:pPr algn="ctr">
              <a:spcAft>
                <a:spcPts val="1200"/>
              </a:spcAft>
            </a:pPr>
            <a:r>
              <a:rPr lang="en-AU" sz="3200" dirty="0"/>
              <a:t>– Petty 2009</a:t>
            </a:r>
          </a:p>
          <a:p>
            <a:pPr algn="ctr">
              <a:spcAft>
                <a:spcPts val="1200"/>
              </a:spcAft>
            </a:pPr>
            <a:endParaRPr lang="en-AU" sz="800" dirty="0"/>
          </a:p>
          <a:p>
            <a:pPr algn="ctr">
              <a:spcAft>
                <a:spcPts val="1200"/>
              </a:spcAft>
            </a:pPr>
            <a:r>
              <a:rPr lang="en-AU" sz="3200" dirty="0"/>
              <a:t>It’s not a question of right or wrong, or teaching style, but </a:t>
            </a:r>
            <a:r>
              <a:rPr lang="en-AU" sz="3200" dirty="0" smtClean="0"/>
              <a:t>what </a:t>
            </a:r>
            <a:r>
              <a:rPr lang="en-AU" sz="3200" dirty="0"/>
              <a:t>are the most effective teaching strategies to use….</a:t>
            </a:r>
          </a:p>
        </p:txBody>
      </p:sp>
    </p:spTree>
    <p:extLst>
      <p:ext uri="{BB962C8B-B14F-4D97-AF65-F5344CB8AC3E}">
        <p14:creationId xmlns:p14="http://schemas.microsoft.com/office/powerpoint/2010/main" val="8447359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12"/>
          <p:cNvSpPr txBox="1">
            <a:spLocks noChangeArrowheads="1"/>
          </p:cNvSpPr>
          <p:nvPr/>
        </p:nvSpPr>
        <p:spPr bwMode="auto">
          <a:xfrm>
            <a:off x="334109" y="567588"/>
            <a:ext cx="8405446" cy="5509200"/>
          </a:xfrm>
          <a:prstGeom prst="rect">
            <a:avLst/>
          </a:prstGeom>
          <a:noFill/>
          <a:ln w="9525">
            <a:noFill/>
            <a:miter lim="800000"/>
            <a:headEnd/>
            <a:tailEnd/>
          </a:ln>
        </p:spPr>
        <p:txBody>
          <a:bodyPr wrap="square">
            <a:spAutoFit/>
          </a:bodyPr>
          <a:lstStyle/>
          <a:p>
            <a:pPr algn="ctr"/>
            <a:r>
              <a:rPr lang="en-AU" sz="3200" b="1" dirty="0">
                <a:solidFill>
                  <a:srgbClr val="6FA5C7"/>
                </a:solidFill>
              </a:rPr>
              <a:t>What goes on our coffee table should be the most effective strategy, those that accelerate learning by years…..</a:t>
            </a:r>
          </a:p>
          <a:p>
            <a:pPr algn="ctr"/>
            <a:endParaRPr lang="en-AU" sz="3200" b="1" dirty="0"/>
          </a:p>
          <a:p>
            <a:pPr algn="ctr"/>
            <a:r>
              <a:rPr lang="en-AU" sz="3200" dirty="0"/>
              <a:t>Everything that goes on our coffee table should be student centred </a:t>
            </a:r>
          </a:p>
          <a:p>
            <a:pPr algn="ctr">
              <a:buFontTx/>
              <a:buChar char="-"/>
            </a:pPr>
            <a:r>
              <a:rPr lang="en-AU" sz="3200" dirty="0"/>
              <a:t>What has the biggest impact on student learning?</a:t>
            </a:r>
          </a:p>
          <a:p>
            <a:pPr algn="ctr">
              <a:buFontTx/>
              <a:buChar char="-"/>
            </a:pPr>
            <a:endParaRPr lang="en-AU" sz="3200" dirty="0"/>
          </a:p>
          <a:p>
            <a:pPr algn="ctr"/>
            <a:r>
              <a:rPr lang="en-AU" sz="3200" dirty="0"/>
              <a:t>There should be no room for custom or tradition or I like to do it this way!</a:t>
            </a:r>
          </a:p>
        </p:txBody>
      </p:sp>
    </p:spTree>
    <p:extLst>
      <p:ext uri="{BB962C8B-B14F-4D97-AF65-F5344CB8AC3E}">
        <p14:creationId xmlns:p14="http://schemas.microsoft.com/office/powerpoint/2010/main" val="8886679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Making Learning Visible</a:t>
            </a:r>
            <a:endParaRPr lang="en-US" dirty="0">
              <a:solidFill>
                <a:srgbClr val="6FA5C7"/>
              </a:solidFill>
              <a:latin typeface="+mj-lt"/>
              <a:cs typeface="Myriad Pro"/>
            </a:endParaRPr>
          </a:p>
        </p:txBody>
      </p:sp>
      <p:sp>
        <p:nvSpPr>
          <p:cNvPr id="3" name="Content Placeholder 2"/>
          <p:cNvSpPr>
            <a:spLocks noGrp="1"/>
          </p:cNvSpPr>
          <p:nvPr>
            <p:ph idx="1"/>
          </p:nvPr>
        </p:nvSpPr>
        <p:spPr>
          <a:xfrm>
            <a:off x="457200" y="1498600"/>
            <a:ext cx="3974123" cy="4627563"/>
          </a:xfrm>
        </p:spPr>
        <p:txBody>
          <a:bodyPr>
            <a:normAutofit/>
          </a:bodyPr>
          <a:lstStyle/>
          <a:p>
            <a:pPr marL="0" indent="0" algn="ctr">
              <a:buNone/>
            </a:pPr>
            <a:r>
              <a:rPr lang="en-AU" sz="3200" dirty="0" smtClean="0"/>
              <a:t>A school wide focus on data and making the learning of the students visible to the whole school community including students, teachers, support staff and parents.  </a:t>
            </a:r>
            <a:endParaRPr lang="en-AU" sz="32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87973" y="1360732"/>
            <a:ext cx="3557527" cy="4765431"/>
          </a:xfrm>
          <a:prstGeom prst="rect">
            <a:avLst/>
          </a:prstGeom>
        </p:spPr>
      </p:pic>
    </p:spTree>
    <p:extLst>
      <p:ext uri="{BB962C8B-B14F-4D97-AF65-F5344CB8AC3E}">
        <p14:creationId xmlns:p14="http://schemas.microsoft.com/office/powerpoint/2010/main" val="36574238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xQWFhUXFxgXGBgXGBgYHBcYGhwXGhgXFxcYHCggHxolHBcaITEhJSkrLi4uHB8zODMsNygtLisBCgoKDg0OGxAQGywkHyQsLCwsLCwsLCwsLCwsLCwsLCwsLCwsLCwsLCwsLCwsLCwsLCwsLCwsLCwsLCwsLCwsLP/AABEIALkBEQMBIgACEQEDEQH/xAAcAAACAgMBAQAAAAAAAAAAAAAEBQMGAAIHAQj/xABEEAABAwIDBQYEBAIIBAcAAAABAAIRAyEEEjEFQVFhcQYTIoGRoTKx0fAHFELBcuEjMzRSYoKSsnOiwvEVFiRDRIPS/8QAGQEAAwEBAQAAAAAAAAAAAAAAAQIDBAAF/8QAKxEAAgICAgIBAgUFAQAAAAAAAAECEQMhEjEEQSITUTJhcYGxFEKRwfAF/9oADAMBAAIRAxEAPwC1UyYMHgp/zBZAcoqVQyLCFLUoy2NYvB5a+UFUoNheeykpvtdBUXzby/dT0X6HyQaCmTNctw+UNn4LypW8oQCENJmxstXVSh2Vxa/7r2pXBsuOsLZiLxw3haYgmbFBU3QpjVKBwW2rK9c5C4aSTFyLqSjWiTF5DQD/AHnRA9LnquOsJpMJiTlBNp39B0UlXGBjXFonLIBP6nC3pNv+yBqYzx1HE/1TYB4kjM49bNHrxQlVp7lg3+GepOY8dSikI5B+L2nBY0ySTHhcWmYm0H2MhFUsdabubzbD29Rv6QD1SPHVgH0yTo4+9lBXxhbUa+Ya4ZX7hGrXeUm/CUaF5FpbVaYg66EXB5A8eS3dZV6nji197tdZw1vud1tfyTLCY2+WZ4T+riD/AIhrO8a3EpXEawtzloSsdXb7TyPT2+5WorBKKyZpUlI3Qv5gKbC1pcll0GL2bYxQNpqXFvghaB4QV0M6sifSUbLFFZwoyQm2CkSNuVs5Q06oW5qhccC4p0BV6rSDnB0kXjlv1torMC3QrXuKR3D2SOWysY6KvXwgO+d6JweFgWJhPxgaXAL1uFYAYhdyDxKptDZ5cHa3Hos2ex2VodNgJnjvPRPq1IA6lBus63FMjmiSFimhep7AKcObkfYPU/d0dnzAi3JLaRbeefLjG5HNYbxJiB6WI6KrVEk7MY0gmTAvaNSTxUlN3Fedyb2JMe0c1FUqZesW6odndGxf4oChrUDMuNuC0wrjJe6Z+R+wo8TjZMb9NJ+96XdjaoPpuDY6LHVbAjXfbdCD7/KId6+dgtTjBqPvquO0EveYPErynVk3Nt8KD8x/ei4kAA2vp81GcSG6mDI9jdcBjvAvgF2YZGGTzhunqfZDVcVD6bSfFlfVI5mBHlnjyVf2htt7aMMYcjgSIE5oMmT5D1QzMSXVW1HE+KmSI4ZgfsopE5z9DQ4+WVjGrqlzvi3DgAt8ZtGaTRN/CbfL3SPD4skuZJN6hgbr6z9UNjsSwMhz9xgMIJ6yCQNPX2eifIc7Ux2ZkNgk3AmT9hLcbtfwEunTSOd+lpSs42cpaIhtiTnMjSNPMweSXPx1TK13eau8QZ4Mu8XAGs8bo9COdlyw2NLwIa4k8jrodd9vdEsxlSLNOZsSNYcDYwN/zlUzZ9doqAPe6M7ZOZ1wDvjUWRNEsFdzgwEGTO+0Otv0k+QQCpnScFtAPIsQHDMARodXAg3m8xydxROJsqNsuuDVrNpkscQ14LZvbI6Rpbw7t/krThcQagExIDdN4IEGOO48wpyQ8naDqLZTDAMg+SWU5CZbOdJU5vQ2Ps3xrJIUIoKbGuuFo16SPRVpWadwhqzSLo3OhsQRvToVpUBESTHzRDMOZklZStuRDKiLYiia1sLISc4TKSZKeVq1korVJlSaTNcdI1r0iBIcQl2LxjmscATmJkHdG8azMo1mIBaQfuP5JbiasAREzHI/YRQGQu7yo1pbVeLmQTJAtvEA7/sKfYdKoXS5xN7AlF4KofEcojppvWbLf/Skc/qinYHGh13KxTSsTBK5QpXEaDXrO7luTd1UNFhKVUqMtkXvrod8pq1lgNbJ5snjWzem92sWSbtFUyEHKSZ3b+XsntCvw0Vf7XMe8eG2Xx9eSjDJs05MT4ibFdoi1jcoGUuOtzqbOgzuKVVtsGQTEnRrZs20nrG5A5mus6IEGSOMzoZ3g70LVcHPov0HetbcmYmM3nK0swcmWKjtXNTg6OJgzpF/FvhBYbbmSpeDLt27jKrjbUnHOJAb4SDL8xgidIAl3oo9nvOYEazI8ryfvelWtBcm9l62rtMtJaw+GxgE33tPUZil5xRgzOYmCeW/3QbqjjVbq8m5gawCTpppPmmr6+Hw4pUa1LPVqiahLnB1IOPhDYtmA8RnjCXLkjjVsthwzzSqIw2TQHdiRJztnlLKlvkl2KeGCm5xDQ1mWNTENs0b7iJW2w9oEYd2Yy4VGhkz/SEZhA3wAQTw80FjTfO+M5jkOQE7gVWLM0wfF180CSwGZaJknQ53b7knhdQYqoAwwPiEcDw/da4jElri6x689f2SzE13OGU8SR6/fojZJm+Hx2WnFp8QiZ4HT1uhsNVixvBnXhYeWiBcTmI5z9+61rkh2s2+X8ghyFaGXek8jHG/3b3Umz8a8kAmwJBnzF0mFSXAjh7AFT4d9zGtyf5IKQGi37JxmXEg6Du3D/mYQb9Fe+zdXO3jDS2f4KlQe4I9Fy/Yz/6ZriRAaQRN72EBdM7FN8JnXNVIggy0vkG3y3ISLY9qiwNajNn6lRZETgm3Kzz6LQVMg2gJctKXAqXaLbhRtFksOh5dnocJjfw/ktKjbreLyqP297VVsM9tOgQ2Ic6wJcdYM7uS6eRQVstg8d55cU6/Ucdr9uHCUczAC9xIaXCQOcHUqbY22GPw1GtWeymXjQmJMkWH2FV/xOdLaEmJBJ5ablVu07S2ngQD/wDGYfMvqE/NZp5ZKba/Q9PH4uKeGCffba79nXdpT8kjq13tdf4dD52TfCtL8PRgEnu2f7Qlz8uaHCwN558VojtHnSVOhXj8U7LLdMwvf9t3XgowwvawmBBJ+wpNraEAwJJnWRy9Citl0waUgTEa7+aYn2bYOoAwgHd72/mithN8RPG6CwWHl1R0aEtA5ST9Ey2LSAdZFMZobwvVJkXqY4U4OhAI4e/PzWzqzWhwm8TdS0GweMj05JJtii3M4H4ibHgjklS2dig29D3BVWltteKr23dsCkSHATppMz1T7BNHdNtEC6592tGbEZfFugNvJuFmxrlKmbM0uEG0L3vDqh0LbAbhOu+6BpYQvc17cobTLnTJMG8T5wmWFDnNytnKSDpEkQDfjc+qVOrupvfkGUxodZtJjrZb2tHkJi8Yp9MtA+IWiOE+vVT954cwJLneAgAATmmByJhEkB1MNLR3szm0PpusmOz9n4ZuH73Fd5mqVMlLI74A1rS6oRo7xOiDwKlKSgrkVx45ZZcYdk9bHvwOHa6mSytXuCPibSBsORcbnkAkdKtUxNU1HE1KriGN4l7rD0ufJF9s8T3mJdHwsGVo4AWaB5KLZmJbh6D3ATVf4WuP/ttgh5b/AInA5Z3CY1XmTycpcme/ixOEPpx7rb/l/t/osGK21Qwop0mMZXe273uByNJ+LuxYkxHjPAQAle0sWapYNGgQ0bxBvPOTM80uw2GJoura3Db8DYn1hvmpW1RkiTLTI/h5f5T6hbvHk5XJs8fz+EGscY1Xv2zTHkxzAM8ps4fNB4mMzbiA0z5R9UyquL3EMa4ud+kCJi0md30RTtgPb46gzO3NiGjoFTJmjDsy4vHlk66+5Wy4O8UE2AHvJ09kDWBm7gJ1HCN0pxtPCPBJqWB0DN3Xiq9+WKRZHJdjywKDqrDG4ffrNp5FE1MKGNki+phMNhbLLh4hAlOu0fZt4Y2rTJykQ4DW2vsfmoLI72zR9D42kU/D1mTDmk3BI/f1XSewNE0K7C157is0ZWk2LjMgSdRYxvVe7M7JaKjXuI++q65srC0yxhgeB2dthYw5v/UVRZPlSF+jULfYyLVJQMFaEqLvJKfknolxa2bYx0latFlu9i3aEq1oNN7ImtsuS/iFQccU45TqIO4gABdT2ttBuHpOqGDGg4n6QucbcxLsY1tVrRBnfAsS3TyUczT0ej4EJRufok/EgZmYZxN3MLo/0kn1KrnaJ+f8sBcNoMHSXPMehCfdpT+YbQgj+jotYd3i/V8gkWIpHNQbqctNp8rFQa9muDaSj/3st3b7EvZgKGQkB2QGN4DJCO2LU73DUqhu5zBm6ix9wgfxQflw+Hpxz/0tAHzKsHZLBNGEoNIvkBPnf91WDqdmfLTwJfm3/Iu2jRGQ+fruKL2RRy0otJTivg6dmlus+wlSUcMyLDRX5ow8PYjwrS0PnSSfW/7o3Y17xrdH/l2RpqpMLRaNAjGXoMkTwsW+VYqkxAytla5zt3yukePrOc6SLzoNbzb9k72m/wAIaLzA/dBNwZJmL8tyy5cm6N+LCuN2D0NpVMkAC1rkA+hVT21mNTM5pkiB6hWjG7OgSFVMUXGplky0gjeZmZEHUapsMlKVk/Ki4wq7sNwlHuszSC0iNZmxiBaL24KvYjEFriC0akGYJgkGQY4gFOdoYl+bNUu431M7+dtB7JbUwxfl8JDnO1LgGwQIAmw3ySd4W7kqPJcX6Fe0q8eOXFpLocdXkfE/fvMeidbXYTisPQNm0abQBxLRncTzc4EnqhauHp9zTcWNAbVuAScwtaNIsRIN5Ru1KhO0g47yQOrgQB6mFh82Vxpfmen/AOauMm/0EW2mkEkkE5oPv9FldhFGk7e7MfIGPmCmm18EW1H5xEP0PHmg8TissNtH6RAtxjgsKWkj0nOpSbGrdquo0ab2hpBOUyA4byRBsvNqBjwKtKmPGcpDR4W1Jkgxo2BI6kLWiz8zhXU58TXBwcZt1jiJCX9ltqOpPy6hwgg3Honw5HBOhfKxwy0pfsy39lMEGP8AEZcRBPOBxTvHgAFL9hglxcRxPnJ+YITDaNPMErk5bfZLHFR0uilbbaCdEpo4ATLtAn+Pp3Nkixb3OIY1PF6FyRSdstmwsO17QRordhKAdSewQXASG7yeHmuZt2liKNFtOm34Zl07teqk2Dj8RVrE03w6LybN4nn0TQs5uLVDpuRxzNEHfaCDwKuXZtx7skqmVsA5tYu1zuLj/ETJ+avuzKHd0mjfElHGvkJmaUQ7VaNpjMpGhexdaeKMlnmJdlEpaceb2KbVoi6E8CVrfYYvXRzn8Qu0JLe5AIHDidZQ/dnDYWiPC9uQEuYZEv8AGdYO/wBln4gbMD8Q4g2IaR6fUKPD46MNSpBoztDvFrDSdesW6Qs0+z0scvj+wv8A/E/iOqmwGKlwe79JB/dAYvCFhOUWOoQ8OgNYdd3VEnHI7Ld2jxQxlalGlgANwtKvWwcJE8BYeS5VsXFmjiaVN0EkiYNwu1YBkNlWxblsh5ElxSQv21g84gGOahwODLGwTKYYjEtlY2qCFWlZn3Qq/LHxX6IzZTCBeZW/5lsqZjxNl0UGROsXixVJ0JMS0AAnVaseIWYp8pbWxTKYJLtF585Ny0etCFR2MKxGVVr/AMPeyo57QDmte8zM280dV23TGXxXv9OC9wfaGm6Zt5EfPzXRU1tCueN6dMVnYUk+GJ6rV+w3tBAAOZuUyJgW0nQ2VzwWJYY6Il9enxCpylXZP4X+E57Q7K3hwIaQZy9Dxsgu1mANOpSqaEBpMTM20810ettGmN6qnbR7alIvZqPDPBTk2+2Okoq1Giu4l3fZs36r882t0ox+DMD+98gEZ2fxzXeAjxjQnf7prisKHB14LtD+ymtMDlzVoE2Xj6dOmaRDmSC3W2Y2zkbz1WbK2c1g8UTucDIPT6G6HxNYNFwJ+/Zb7Or94Q0C5IAA3nQfNdx7Y/1FVMuOEd3dV1M7gI52Eqeq6+tkj7QYksxrANHUA7q4ZWu9gPdY7aEaen0SRTSoRS9m208PIJVfcWUjJIHVO6uND9DqlGIwjficzNG439kyWzpOyDavaWjTGSnD3byfhHQC5QGxO0dSm+aNNmaQDDcxM6DKTy3KHaeJpmwpg9W3HKyzYrn94MjQL7hHvC0wSS6Jzl8l8l/g6bsis/E1mNfRNMxLiPhN/wBImRbirbUBBVGq7c/LVKLJGaz6hG5v6W3tESTJ0y6rolYBwDvP+aooVG/uZ5zuVELJW7RdetIG9Y03TkzTHGGnokGdWDGszCEDS2cBqozi3LRfFJKOyidscI4htTd8J5awVTKe0nMfrvXYu0dGmzC1jUnKGHQSZ3QOq4NtV8OMG3FBY2HJmpWi0P2gKgtrvUlSsKFI1DGaDl68VS8JtYU9ZPIfVR7X26+vaMrRYDX1K76Mmyf9TFRv2Neyb+8x1Nzj+rMTyF19C4DGtdSDgQQRYjRfKB5r6I/DdofszC3/AEuHo5ytKHHaI4p8tP8AUYPu8nW+iYYciLT57lJSwIW4w4bvSwTRpySi1oV93455pnRC0NBp3qakBxTQVMWck0TLF6sViBSsbiXlzgG2FxfUfzVSx73VahknKDflYbuJVnqODHOBO8Hyt9FVsK1z3PAJ8WYkX0Mm/p7ILFGKGnnnPTZHVNR5c7NmjhNgdbxra/kgRUOYGAQH7rHrJ5BOcLhC0uJd4byBE/qyyT0FlqdmFxMOBGQnfLXaBpJ36GBOqKdIk1bNsBiKjScrjliQd9+Mz09FvVxFVpbmc7KT57vaZRuzMMKTgDZ5ECdwtcjiodq0y7K5xbIsQ4ibkkNy6gGYuBqEvFN9D20uxXjcQ7O6S6LQN276pnTc1tB9Nzy5z2CpeAGkOcMo42cL8kNWwlMONSqS6m0hj204Dg9zXFoGa2rDJGnuqt25xTH5Q2llGUFpLy4gENMcP1ap5Qi0yayyW2I8TiDSrSCLHkVccDtltenctDhwP7HRc2hews8sKY2PyJQLbtXGmbGU07E1j34edGB9T/Q1zvmAqA5kWU1HGPbYOMTMTvGi54dUcvIfLky6N2/m/LucP6ouYXayx8E+4901xbw4ZmGRrZUrD1swNgDaQNPIfepU1HFOpjwujlu9PVM/Gi1oEPKatMtVCsHAzqBOqiG3MkteJHHePJVyhtB5k8ENXxhcfRIvG+5R+WvQ/wAfiGP+AtA52+ah2dj20XB2YOj9LbzG6YgD7gpH3m7jPy/mpaQnQbuvLzVoYEtEJeS27Q4di6laqXnxVajhEGLmwaOAiBaItK77Uo1KTaYIJADWki+4AzC47+HWzxUxtHeQ4OjcA27nHoNOoX0BKfJG9HY5NbKa+nWJcGhxgkWaTv4pjgsPUAlzT6KwyslTWL8y31n9hG6rdZ3nNN62HY6zmg/fFV7beBdSAdTzPBMZQCXA+WoSyi1saMk9GbRotq0n0nGz2lvSdD5G6+ZduMeys9jzdriDwkG/0XdMXtRzLPDmng4Eex3Ll34kYId8K7fhqa8njX119UMc7dC54fGymr0LAsVjIeLt/wCHG0MuzaInR1QeWcn91xFdM7G4stwTG83H1cUk/wAJbA/kdQwW1p3oDa21SSA10c+CQYfEQ08JGnmVC54cJ6/yU6dGpyLbRLw0S+T5IrZxdNzKr1Gs7I3ommwKpJdKouwN6LBKxaysTkys43ZEuzyTO7yhDYXZYBnkR89fU+qsFauBKEzDU6IuQFFC5+yBI0AMyN5/mt8Dg/HkYwHMQS68gQ0GTuTFztLjemGxgJJA8Wk8Bv8AlCX2M1oH2phG4fDEU6Zzk6tJB1kuc7yXPsZhABngQWzvuQT6rqG3KmVhiZd4R+/t80q2b2X754qVx/RgeCnJkm3idF4sbb127oVr42UHB7HxOIzCjTe9pfmM2aC0EDxGL+JyqH4gYJ9DEupVIzMayYg6saQvpym0NAaAGgWAFgOULgv47UGtxrXgyX02hwG5zbf7S32VL1RGS0cvcF4thdeMCQmYitmUc1VkgloOZ0f3W3d7IQJjs/BvLH1WgkMcxpI3ZpP7LgoPygFxEZSSRbjuUdWI5/f1Uj6ZaAL6/wAlo50btSqpUqJN3s9pU9Rynqh3tgwFK3ERuWNlx3btTuAga7oCLoU9rUhDToeqzCVcsxxuesLduHc+AJc7gBJMq99jexrHObVrAHQin+kG3xn9R5C3VL0PGLlpFw/CnYZw1A1ajQKlWCBvbTgFoM6Ekkx0XQabpSujYImlU3pLNXGkFucvM6hLlgciAmzaLdrkKXxfzXjMQIJNgPkLyuOoovblzqlV5sRShhG8TBnpdVDb2ze+wlZu9rczf4mwWgdYI809xeOz13CQDVe9zp3AzAPllCE7RhzMK9zbZS0kcgYPuZUZY6yI0pr6bOKlYido/wBY4jQmfVDBUMBi6H2XbGFpG/6hP+Zy54V0HsPjAaVOk6cri4A8HzPvmA9Fzja0VxNKWywYeraN0En0COweGGQQItKlZsuB5R6o/B4Q5Yg2CmtmlrYHgCZDeGifbLpw88NUFQw0VGnzTrBNAkkXOiKO9BmVerTvDwC9Ti0A1qAMHfpK0rYUBogan6eXFH/lhMyI5uCyrRFvE3f+oa+SElYU0ivYkkOA1E2KYbDxQbUEmAfDPXT3C3dhWjV7Okn6L2hhacgZhGpjMZA1vlSpOwuh2KYq1ANWMkk6y42y+SYPZexSQbSizHMDRuyv+lkTS2wwwC4SfIe6qiLTC8RjBTY9z9GtLr2BgTqvnb8QMUawNR1z3hv/ABAHyHhXce2Fdgwzs7i1pIkgAzviJHJcO7dGkKYayo50vmC1ovEbnc+G9Oq4snIorSpO8tpcrRYVImZC6j+HuCb+RcHCRWe8nmB4R/tXM6FPMQ0AkkgDmTou5dmsGylRp04HgEbzp6b1LJukXw92Imdh3VWmK4EO3U3OI4ToNw0PFR1+whMZqzzFrUWD3NVXariWUpdAO8gZr/8AMin4kFoLQyCJ+7qym37C8cTmGJ7GNYPjqk//AFt//S2pdmKYcJBMRqZ+QC6BWc3e0eg/dQnIHAho9G/RGxPpxK/Q2Q1kBrQOghPtmtLXCSpm1pOg9B9FNRxZm0egQGSSLHhqkgIprrJVg65O8o7NzPquQ7CWPsvGOKji2p9SomuuUQE1cnI6x0Vf25jKjaJYxjnOIAMDQb56qXtPtHuMLVqCJaLTxJAHzXIv/MuKqiO8AG82AGtzHUJkhJTUdFhwex6zahrVB4Z8yJP6RdWHaOGFWi5pAAc0h0kCxET4lRsBtwMIzVqjogw1oGnM/RO39u6bSAGF3OfmunGxsc0kcz23sapRcQ/L1DmmedilOVXX8R296+nXbZr6YIHMOc1w62B81SEjISVOjbJzHqrR2XpB1MjvqTC2oHAucQbi9gDwHoqsVJh3xI4roumA+ltk4VtSm1xcHSBpMTvi2kpo3ZzBoD7qmfg9W7zAXN6dV7fIw4fMq85iCl6Zru0gduym5g69lO2gBADXH0t6lYah5rDUPArkds97v/Cf+X6r1aZzwWIgo9oGyTbToOkZTB4BE7Fx/e0wSC0mHCbZmkAhwHnobgyo+0dfJTDt8wh2hl2LhiLQVvTrQW8Lj1ESlTKsnX0TOqAQANLaqSZQV7X2qaTiLWgHfrMn1Sap2uZcEZmiBJGXqdeO5Fbew9Ig56gBceE67hdI8bsyi9wGeIAAhsXgAE3W9JJGXI5LoK25twVcGWtc7LmMBxnKQNx3jryXNdp4jO0df2CvfaeiMPhWtGbOZLwbWIaBIG+IJXOalwkyEnd7IFiwLIUTi1fh5sZ2IrvqAWoMNTq42aOsZj5LouBxN4GkSqp+GG1zhmVg1oOdzZkEmw5dU/qPDahLfC11wI0/vAA7vqFHJHdmjG6iE7RqWETrCN2Vju7OQxB0MCx68Enxda7RzuoMVWsUE6dhZcKzJKgc1U6tt/EyGAiMvhMcOPND7RqVKgAdVcZ5kDhEBaErVkpT30XOtiqbG+J7WiN5CiobUpEeF7XdD9VQcYWgAHQGI6DcsFXJTEDWb/TmuBzZ1HDbXa0XIHUomvt0AAiSdI3z0XOdl4wvc3xNa4mMxAnhru9kzqVctUNLg7xBrjx0lEZTs6F+fJ14AmPXUKDF1zbhvQGCxctkmbzoeS8xGLDnnUiYH31XId9CP8RMf/6JtObuqR5NBd9Fy/OXNytNv+ytP4j42X0qepALvMkCfZVBjHERoOJ3JrM0/wAQWKoaIaCXRMjdv/kmuw6Y1dSNS82BPDhbgenRKKONbRJFMS+ILnXsdQG6QecqF208Q+we88A2d0xAHBGwxaRYO3GJDu7aGGmGtnK7/HM28gqM4Jziu9yMNUOkyG5tSBBGt4klKsQZMxCSXYZO2QrF6sKUU7J+BDicPiRwqtPqz+RXTzTK47+BW0e7rVqZ+Gpk9fFlPrbzXb4SyRphLSAe6K9NFGQtSuoawXu1iIXq46xDs1n9C3ODMASP2jRebawpqU41gg+llCzGvDWywhxFgSLE74BNhPNEd/nB8pvKA4nobPAyzqFPWB0HBTVMQ0G6ifjwAQ0ayljHY7kqEFDY0d4X6uESbnnl3BaYTB0qZLgM2U2m5nUX0gfRGvrmIc6A6ekW3KtbZxJY8UwbAZj1Ok+lh5rXGDb2ZpNJWC9uMYHgNLZnMfFeIgai8rnFXQWib/ZKedq60uYJ0E8CCST6pDUdNySTvJ++qnNVIi3bI160XWQt6TZSgL52Q2p+XwwIyZnvcSXaiAAIHCBKdYra/wCYphpjODLTETxbrv8AoqPSoyIE2sDoLJvhqAAGZ8cgZPVHjY3NobU6kkEqTEPktG/VaVqrAQWOkOBHCHeXFQsec87ohQlGiilZvVZJPEG3JKMXiXZyJu0fS9+qasq6njPogqUeJxGnrEzCaD9MWa+wMcO551iLknQdSVs+k0D4s/INIsL2cfeOalpuDqjS882tEGOZEgzyR9LCZnXOoBJAFtYgkaxvjgrE0gCgSLNYB5/XcjMBSgh73QAZEXBPARqUPjnMmWgaWe5zpcOMN3KLDV5hup3RpNvnATWAu+Ax3wt0BAcemjR8kVtDHtpjwggA66Sb2EpLggWlrnNcCGtkfwuBnpEJNtDHVKlTxSAJgaC3X5oUV50hR20bUdWZUc05XNgOgwSCS4TxAISN1YkR5rtfZjZlPFYOvha2/K4HexxBAeOYyg+cLkW3djVcHXdRqi40I0c3c9vI+yRS3Qk4ewKIvqUXTe5rc5OVm6LEkcOY4oWizM4DS/3deY15eQN2gA9lSxFoLqYvM12bxEtEGYgkzm57/vVJUCYYluXw2MACfmR5hAvCWTGIYWELYBeFKAf9jMYaVVxGsAjq1wI+S+mqdfM0OGjgD6iV8p7KfDj0hfR/YzGd5hKc/plnobe0Iv8ACiuPeh6XFROJUmdeEpCyIrrFJKxcEpwJq5SDlFN4ebA52wWlusjWZHAcVNUxQpjd6zpEeiXbI/rPMrzaGp/jHyCs4okpOgfau0SDad3XdrvlLX49wqU4mJbJGkTdOtu/GzoP2QeG3dR81JumUSs9r+FveOE5dBxO4et1Te0eM/pnk3JDf9rf3n0V42z/AGU/5vk5c727r/lb/tC1rqyOd6ore0auZ5KCKJxOp6lDlZn2TNUVhWXHVDoqj9fkgcMPzJyxuCIwVXM5twATqTA8yUu4orC6D73lOmTZZtkVGg+IeEi41kdPcRcKQt7uQRI1BIIkHSxv9lAYff0+iOqaM/hP7JZqy0HQN38A9PmFGxvhIA1afUXWmJ1H3xRPD+FRQ4HhMubM4a2NrwBrqpaePLszR+q3+qJPpKlPw+X0S3B6s/iHzVIbRKWnoMxNe+SOAvcgcRyQ1Nlwd7Wj0kifkjavxj+D6Jc3U/8ADH+5qZBkPMPj8rcxBeSbySIDtYARmEcKpjxZN8gadQb+irzfg8inuzP0/wAARbDBWy2dgXnvqm4PBIHIRHsE97XdlqePpZHQ2o3+rqRJYeB4tO8JH2I/tH+V37q+KRoXVHzZitnVMPUqU6rS17LEH5g8CLgoSlTyuk7hOvHToV0X8Yf7RT/4X/Uudj4T0HzKrF2jNONSBaj5F+JQ5U9X4fNRP+/ZBikIXhC3P36rw70Ak+CHi8l3/wDDE5sGXHfVf7Bo+YXAMD8QXe/wy/sLf+JU+ab+0fF2XBzQN6jLua0qIcpDQkF+axCrFwaP/9k="/>
          <p:cNvSpPr>
            <a:spLocks noChangeAspect="1" noChangeArrowheads="1"/>
          </p:cNvSpPr>
          <p:nvPr/>
        </p:nvSpPr>
        <p:spPr bwMode="auto">
          <a:xfrm>
            <a:off x="0" y="-2071232"/>
            <a:ext cx="5238750" cy="3543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TextBox 9"/>
          <p:cNvSpPr txBox="1"/>
          <p:nvPr/>
        </p:nvSpPr>
        <p:spPr>
          <a:xfrm>
            <a:off x="211015" y="603131"/>
            <a:ext cx="8372843" cy="5539978"/>
          </a:xfrm>
          <a:prstGeom prst="rect">
            <a:avLst/>
          </a:prstGeom>
          <a:noFill/>
        </p:spPr>
        <p:txBody>
          <a:bodyPr wrap="square">
            <a:spAutoFit/>
          </a:bodyPr>
          <a:lstStyle/>
          <a:p>
            <a:pPr algn="ctr"/>
            <a:r>
              <a:rPr lang="en-AU" sz="3600" b="1" dirty="0">
                <a:solidFill>
                  <a:srgbClr val="6FA5C7"/>
                </a:solidFill>
              </a:rPr>
              <a:t>Make the Data Visible – Highly Visible</a:t>
            </a:r>
          </a:p>
          <a:p>
            <a:pPr algn="ctr"/>
            <a:endParaRPr lang="en-AU" sz="3200" b="1" dirty="0"/>
          </a:p>
          <a:p>
            <a:pPr algn="ctr">
              <a:buFont typeface="Calibri" pitchFamily="34" charset="0"/>
              <a:buChar char="•"/>
            </a:pPr>
            <a:r>
              <a:rPr lang="en-AU" sz="2800" dirty="0" smtClean="0"/>
              <a:t> Put </a:t>
            </a:r>
            <a:r>
              <a:rPr lang="en-AU" sz="2800" dirty="0"/>
              <a:t>it in a central place where people will see it everyday</a:t>
            </a:r>
          </a:p>
          <a:p>
            <a:pPr>
              <a:buFont typeface="Calibri" pitchFamily="34" charset="0"/>
              <a:buChar char="•"/>
            </a:pPr>
            <a:endParaRPr lang="en-AU" sz="800" dirty="0"/>
          </a:p>
          <a:p>
            <a:pPr algn="ctr">
              <a:buFont typeface="Calibri" pitchFamily="34" charset="0"/>
              <a:buChar char="•"/>
            </a:pPr>
            <a:r>
              <a:rPr lang="en-AU" sz="2800" dirty="0" smtClean="0"/>
              <a:t> Make </a:t>
            </a:r>
            <a:r>
              <a:rPr lang="en-AU" sz="2800" dirty="0"/>
              <a:t>it </a:t>
            </a:r>
            <a:r>
              <a:rPr lang="en-AU" sz="3600" dirty="0">
                <a:solidFill>
                  <a:schemeClr val="accent2"/>
                </a:solidFill>
              </a:rPr>
              <a:t>bright</a:t>
            </a:r>
            <a:r>
              <a:rPr lang="en-AU" sz="2800" dirty="0">
                <a:solidFill>
                  <a:schemeClr val="accent2"/>
                </a:solidFill>
              </a:rPr>
              <a:t>,</a:t>
            </a:r>
            <a:r>
              <a:rPr lang="en-AU" sz="2800" dirty="0"/>
              <a:t> </a:t>
            </a:r>
            <a:r>
              <a:rPr lang="en-AU" sz="3600" dirty="0">
                <a:solidFill>
                  <a:srgbClr val="339933"/>
                </a:solidFill>
              </a:rPr>
              <a:t>c</a:t>
            </a:r>
            <a:r>
              <a:rPr lang="en-AU" sz="3600" dirty="0">
                <a:solidFill>
                  <a:schemeClr val="accent2"/>
                </a:solidFill>
              </a:rPr>
              <a:t>o</a:t>
            </a:r>
            <a:r>
              <a:rPr lang="en-AU" sz="3600" dirty="0">
                <a:solidFill>
                  <a:srgbClr val="0070C0"/>
                </a:solidFill>
              </a:rPr>
              <a:t>l</a:t>
            </a:r>
            <a:r>
              <a:rPr lang="en-AU" sz="3600" dirty="0">
                <a:solidFill>
                  <a:srgbClr val="FFFF00"/>
                </a:solidFill>
              </a:rPr>
              <a:t>o</a:t>
            </a:r>
            <a:r>
              <a:rPr lang="en-AU" sz="3600" dirty="0">
                <a:solidFill>
                  <a:srgbClr val="FF0000"/>
                </a:solidFill>
              </a:rPr>
              <a:t>u</a:t>
            </a:r>
            <a:r>
              <a:rPr lang="en-AU" sz="3600" dirty="0"/>
              <a:t>r</a:t>
            </a:r>
            <a:r>
              <a:rPr lang="en-AU" sz="3600" dirty="0">
                <a:solidFill>
                  <a:srgbClr val="6600CC"/>
                </a:solidFill>
              </a:rPr>
              <a:t>f</a:t>
            </a:r>
            <a:r>
              <a:rPr lang="en-AU" sz="3600" dirty="0">
                <a:solidFill>
                  <a:srgbClr val="FF9900"/>
                </a:solidFill>
              </a:rPr>
              <a:t>u</a:t>
            </a:r>
            <a:r>
              <a:rPr lang="en-AU" sz="3600" dirty="0">
                <a:solidFill>
                  <a:schemeClr val="accent2">
                    <a:lumMod val="60000"/>
                    <a:lumOff val="40000"/>
                  </a:schemeClr>
                </a:solidFill>
              </a:rPr>
              <a:t>l</a:t>
            </a:r>
            <a:r>
              <a:rPr lang="en-AU" sz="2800" dirty="0"/>
              <a:t>, </a:t>
            </a:r>
            <a:r>
              <a:rPr lang="en-AU" sz="5400" dirty="0"/>
              <a:t>big</a:t>
            </a:r>
            <a:r>
              <a:rPr lang="en-AU" sz="4400" dirty="0"/>
              <a:t> </a:t>
            </a:r>
            <a:r>
              <a:rPr lang="en-AU" sz="2800" dirty="0"/>
              <a:t>and </a:t>
            </a:r>
            <a:r>
              <a:rPr lang="en-AU" sz="4400" dirty="0">
                <a:latin typeface="Arial Black" pitchFamily="34" charset="0"/>
              </a:rPr>
              <a:t>easy</a:t>
            </a:r>
            <a:r>
              <a:rPr lang="en-AU" sz="2800" dirty="0"/>
              <a:t> to read from a distance</a:t>
            </a:r>
          </a:p>
          <a:p>
            <a:pPr>
              <a:buFont typeface="Calibri" pitchFamily="34" charset="0"/>
              <a:buChar char="•"/>
            </a:pPr>
            <a:endParaRPr lang="en-AU" sz="2800" dirty="0"/>
          </a:p>
          <a:p>
            <a:pPr algn="ctr">
              <a:buFont typeface="Calibri" pitchFamily="34" charset="0"/>
              <a:buChar char="•"/>
            </a:pPr>
            <a:r>
              <a:rPr lang="en-AU" sz="2800" dirty="0" smtClean="0"/>
              <a:t> Involve </a:t>
            </a:r>
            <a:r>
              <a:rPr lang="en-AU" sz="2800" dirty="0"/>
              <a:t>staff </a:t>
            </a:r>
            <a:r>
              <a:rPr lang="en-AU" sz="2800" dirty="0" smtClean="0"/>
              <a:t>and students in </a:t>
            </a:r>
            <a:r>
              <a:rPr lang="en-AU" sz="2800" dirty="0"/>
              <a:t>assembling the data wall and moving students</a:t>
            </a:r>
          </a:p>
          <a:p>
            <a:pPr>
              <a:buFont typeface="Calibri" pitchFamily="34" charset="0"/>
              <a:buChar char="•"/>
            </a:pPr>
            <a:endParaRPr lang="en-AU" sz="2800" dirty="0"/>
          </a:p>
          <a:p>
            <a:pPr algn="ctr">
              <a:buFont typeface="Calibri" pitchFamily="34" charset="0"/>
              <a:buChar char="•"/>
            </a:pPr>
            <a:r>
              <a:rPr lang="en-AU" sz="2800" dirty="0" smtClean="0"/>
              <a:t> Have </a:t>
            </a:r>
            <a:r>
              <a:rPr lang="en-AU" sz="2800" dirty="0"/>
              <a:t>all your meetings around the data</a:t>
            </a:r>
          </a:p>
        </p:txBody>
      </p:sp>
    </p:spTree>
    <p:extLst>
      <p:ext uri="{BB962C8B-B14F-4D97-AF65-F5344CB8AC3E}">
        <p14:creationId xmlns:p14="http://schemas.microsoft.com/office/powerpoint/2010/main" val="8706594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ângulo 43"/>
          <p:cNvSpPr/>
          <p:nvPr/>
        </p:nvSpPr>
        <p:spPr>
          <a:xfrm>
            <a:off x="0" y="0"/>
            <a:ext cx="611188" cy="6858000"/>
          </a:xfrm>
          <a:prstGeom prst="rect">
            <a:avLst/>
          </a:prstGeom>
          <a:solidFill>
            <a:srgbClr val="0016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5" name="Wave 12"/>
          <p:cNvSpPr/>
          <p:nvPr/>
        </p:nvSpPr>
        <p:spPr>
          <a:xfrm rot="5400000">
            <a:off x="-2420937" y="3105150"/>
            <a:ext cx="6858000" cy="647700"/>
          </a:xfrm>
          <a:prstGeom prst="wave">
            <a:avLst>
              <a:gd name="adj1" fmla="val 20000"/>
              <a:gd name="adj2" fmla="val 0"/>
            </a:avLst>
          </a:prstGeom>
          <a:solidFill>
            <a:srgbClr val="B7E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4" name="Wave 17"/>
          <p:cNvSpPr/>
          <p:nvPr/>
        </p:nvSpPr>
        <p:spPr>
          <a:xfrm rot="5400000">
            <a:off x="-2673349" y="3068637"/>
            <a:ext cx="6858000" cy="720725"/>
          </a:xfrm>
          <a:prstGeom prst="wave">
            <a:avLst>
              <a:gd name="adj1" fmla="val 20000"/>
              <a:gd name="adj2" fmla="val 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2" name="Wave 14"/>
          <p:cNvSpPr/>
          <p:nvPr/>
        </p:nvSpPr>
        <p:spPr>
          <a:xfrm rot="5400000">
            <a:off x="-2943224" y="3014662"/>
            <a:ext cx="6858000" cy="828675"/>
          </a:xfrm>
          <a:prstGeom prst="wave">
            <a:avLst>
              <a:gd name="adj1" fmla="val 20000"/>
              <a:gd name="adj2"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cxnSp>
        <p:nvCxnSpPr>
          <p:cNvPr id="9" name="Conexão recta 8"/>
          <p:cNvCxnSpPr/>
          <p:nvPr/>
        </p:nvCxnSpPr>
        <p:spPr>
          <a:xfrm rot="5400000">
            <a:off x="-2601912" y="3429000"/>
            <a:ext cx="6858000" cy="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611188" y="549275"/>
            <a:ext cx="1008062" cy="11509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7" name="Oval 36"/>
          <p:cNvSpPr/>
          <p:nvPr/>
        </p:nvSpPr>
        <p:spPr>
          <a:xfrm>
            <a:off x="971550" y="2133600"/>
            <a:ext cx="504825" cy="5032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8" name="Oval 37"/>
          <p:cNvSpPr/>
          <p:nvPr/>
        </p:nvSpPr>
        <p:spPr>
          <a:xfrm>
            <a:off x="1547813" y="333375"/>
            <a:ext cx="287337" cy="28733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39" name="Oval 38"/>
          <p:cNvSpPr/>
          <p:nvPr/>
        </p:nvSpPr>
        <p:spPr>
          <a:xfrm>
            <a:off x="1187450" y="2852738"/>
            <a:ext cx="288925" cy="288925"/>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40" name="Oval 39"/>
          <p:cNvSpPr/>
          <p:nvPr/>
        </p:nvSpPr>
        <p:spPr>
          <a:xfrm>
            <a:off x="900113" y="3213100"/>
            <a:ext cx="142875" cy="144463"/>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p>
        </p:txBody>
      </p:sp>
      <p:sp>
        <p:nvSpPr>
          <p:cNvPr id="50188" name="TextBox 12"/>
          <p:cNvSpPr txBox="1">
            <a:spLocks noChangeArrowheads="1"/>
          </p:cNvSpPr>
          <p:nvPr/>
        </p:nvSpPr>
        <p:spPr bwMode="auto">
          <a:xfrm>
            <a:off x="1763713" y="260350"/>
            <a:ext cx="7056437" cy="579438"/>
          </a:xfrm>
          <a:prstGeom prst="rect">
            <a:avLst/>
          </a:prstGeom>
          <a:noFill/>
          <a:ln w="9525">
            <a:noFill/>
            <a:miter lim="800000"/>
            <a:headEnd/>
            <a:tailEnd/>
          </a:ln>
        </p:spPr>
        <p:txBody>
          <a:bodyPr>
            <a:spAutoFit/>
          </a:bodyPr>
          <a:lstStyle/>
          <a:p>
            <a:pPr algn="ctr"/>
            <a:r>
              <a:rPr lang="en-AU" sz="3200" b="1"/>
              <a:t>Make the Data Visible </a:t>
            </a:r>
          </a:p>
        </p:txBody>
      </p:sp>
      <p:pic>
        <p:nvPicPr>
          <p:cNvPr id="50190" name="Picture 14" descr="DARTS 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3092" y="-66577"/>
            <a:ext cx="9267092" cy="6924577"/>
          </a:xfrm>
          <a:prstGeom prst="rect">
            <a:avLst/>
          </a:prstGeom>
          <a:noFill/>
        </p:spPr>
      </p:pic>
    </p:spTree>
    <p:extLst>
      <p:ext uri="{BB962C8B-B14F-4D97-AF65-F5344CB8AC3E}">
        <p14:creationId xmlns:p14="http://schemas.microsoft.com/office/powerpoint/2010/main" val="13583298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23211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97724" y="615462"/>
            <a:ext cx="4460631" cy="5947508"/>
          </a:xfrm>
          <a:prstGeom prst="rect">
            <a:avLst/>
          </a:prstGeom>
        </p:spPr>
      </p:pic>
    </p:spTree>
    <p:extLst>
      <p:ext uri="{BB962C8B-B14F-4D97-AF65-F5344CB8AC3E}">
        <p14:creationId xmlns:p14="http://schemas.microsoft.com/office/powerpoint/2010/main" val="13981844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69122" cy="6858000"/>
          </a:xfrm>
          <a:prstGeom prst="rect">
            <a:avLst/>
          </a:prstGeom>
        </p:spPr>
      </p:pic>
    </p:spTree>
    <p:extLst>
      <p:ext uri="{BB962C8B-B14F-4D97-AF65-F5344CB8AC3E}">
        <p14:creationId xmlns:p14="http://schemas.microsoft.com/office/powerpoint/2010/main" val="308876281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5653" y="535353"/>
            <a:ext cx="3613639" cy="5988541"/>
          </a:xfrm>
          <a:prstGeom prst="rect">
            <a:avLst/>
          </a:prstGeom>
        </p:spPr>
      </p:pic>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41276" y="535354"/>
            <a:ext cx="3581401" cy="3948724"/>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41275" y="4484078"/>
            <a:ext cx="3581401" cy="2039816"/>
          </a:xfrm>
          <a:prstGeom prst="rect">
            <a:avLst/>
          </a:prstGeom>
        </p:spPr>
      </p:pic>
    </p:spTree>
    <p:extLst>
      <p:ext uri="{BB962C8B-B14F-4D97-AF65-F5344CB8AC3E}">
        <p14:creationId xmlns:p14="http://schemas.microsoft.com/office/powerpoint/2010/main" val="218527122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Medina Primary School </a:t>
            </a:r>
            <a:endParaRPr lang="en-US" dirty="0">
              <a:solidFill>
                <a:srgbClr val="6FA5C7"/>
              </a:solidFill>
              <a:latin typeface="+mj-lt"/>
              <a:cs typeface="Myriad Pro"/>
            </a:endParaRPr>
          </a:p>
        </p:txBody>
      </p:sp>
      <p:pic>
        <p:nvPicPr>
          <p:cNvPr id="1026" name="Picture 2" descr="http://w0.fast-meteo.com/locationmaps/Perth.10.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5660" y="1544880"/>
            <a:ext cx="7113829" cy="439871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352292" y="4765431"/>
            <a:ext cx="978408" cy="48463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333818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34374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05" y="538154"/>
            <a:ext cx="8229600" cy="747712"/>
          </a:xfrm>
        </p:spPr>
        <p:txBody>
          <a:bodyPr>
            <a:normAutofit/>
          </a:bodyPr>
          <a:lstStyle/>
          <a:p>
            <a:r>
              <a:rPr lang="en-US" dirty="0" smtClean="0">
                <a:solidFill>
                  <a:srgbClr val="6FA5C7"/>
                </a:solidFill>
                <a:latin typeface="+mj-lt"/>
                <a:cs typeface="Myriad Pro"/>
              </a:rPr>
              <a:t>Bump it up Walls</a:t>
            </a:r>
            <a:endParaRPr lang="en-US" dirty="0">
              <a:solidFill>
                <a:srgbClr val="6FA5C7"/>
              </a:solidFill>
              <a:latin typeface="+mj-lt"/>
              <a:cs typeface="Myriad Pro"/>
            </a:endParaRPr>
          </a:p>
        </p:txBody>
      </p:sp>
      <p:sp>
        <p:nvSpPr>
          <p:cNvPr id="3" name="Content Placeholder 2"/>
          <p:cNvSpPr>
            <a:spLocks noGrp="1"/>
          </p:cNvSpPr>
          <p:nvPr>
            <p:ph idx="1"/>
          </p:nvPr>
        </p:nvSpPr>
        <p:spPr>
          <a:xfrm>
            <a:off x="464605" y="1285866"/>
            <a:ext cx="3935945" cy="4994030"/>
          </a:xfrm>
        </p:spPr>
        <p:txBody>
          <a:bodyPr>
            <a:noAutofit/>
          </a:bodyPr>
          <a:lstStyle/>
          <a:p>
            <a:pPr marL="0" indent="0" algn="ctr">
              <a:buNone/>
            </a:pPr>
            <a:r>
              <a:rPr lang="en-AU" sz="3200" dirty="0" smtClean="0"/>
              <a:t>In addition to data walls that showed student development with constrained literacy skills, Bump it up Walls were used to show learning in writing. </a:t>
            </a:r>
            <a:endParaRPr lang="en-AU" sz="3200"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8521" y="1143000"/>
            <a:ext cx="4045684" cy="4672004"/>
          </a:xfrm>
          <a:prstGeom prst="rect">
            <a:avLst/>
          </a:prstGeom>
        </p:spPr>
      </p:pic>
    </p:spTree>
    <p:extLst>
      <p:ext uri="{BB962C8B-B14F-4D97-AF65-F5344CB8AC3E}">
        <p14:creationId xmlns:p14="http://schemas.microsoft.com/office/powerpoint/2010/main" val="26674315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91479"/>
          </a:xfrm>
          <a:prstGeom prst="rect">
            <a:avLst/>
          </a:prstGeom>
        </p:spPr>
      </p:pic>
    </p:spTree>
    <p:extLst>
      <p:ext uri="{BB962C8B-B14F-4D97-AF65-F5344CB8AC3E}">
        <p14:creationId xmlns:p14="http://schemas.microsoft.com/office/powerpoint/2010/main" val="33154575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32174" cy="6858000"/>
          </a:xfrm>
          <a:prstGeom prst="rect">
            <a:avLst/>
          </a:prstGeom>
        </p:spPr>
      </p:pic>
    </p:spTree>
    <p:extLst>
      <p:ext uri="{BB962C8B-B14F-4D97-AF65-F5344CB8AC3E}">
        <p14:creationId xmlns:p14="http://schemas.microsoft.com/office/powerpoint/2010/main" val="37204485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605" y="538154"/>
            <a:ext cx="8229600" cy="747712"/>
          </a:xfrm>
        </p:spPr>
        <p:txBody>
          <a:bodyPr>
            <a:normAutofit/>
          </a:bodyPr>
          <a:lstStyle/>
          <a:p>
            <a:r>
              <a:rPr lang="en-US" dirty="0" smtClean="0">
                <a:solidFill>
                  <a:srgbClr val="6FA5C7"/>
                </a:solidFill>
                <a:latin typeface="+mj-lt"/>
                <a:cs typeface="Myriad Pro"/>
              </a:rPr>
              <a:t>Making Learning Visible</a:t>
            </a:r>
            <a:endParaRPr lang="en-US" dirty="0">
              <a:solidFill>
                <a:srgbClr val="6FA5C7"/>
              </a:solidFill>
              <a:latin typeface="+mj-lt"/>
              <a:cs typeface="Myriad Pro"/>
            </a:endParaRPr>
          </a:p>
        </p:txBody>
      </p:sp>
      <p:sp>
        <p:nvSpPr>
          <p:cNvPr id="3" name="Content Placeholder 2"/>
          <p:cNvSpPr>
            <a:spLocks noGrp="1"/>
          </p:cNvSpPr>
          <p:nvPr>
            <p:ph idx="1"/>
          </p:nvPr>
        </p:nvSpPr>
        <p:spPr>
          <a:xfrm>
            <a:off x="464605" y="1389185"/>
            <a:ext cx="4712677" cy="4994030"/>
          </a:xfrm>
        </p:spPr>
        <p:txBody>
          <a:bodyPr>
            <a:noAutofit/>
          </a:bodyPr>
          <a:lstStyle/>
          <a:p>
            <a:pPr marL="0" indent="0" algn="ctr">
              <a:buNone/>
            </a:pPr>
            <a:r>
              <a:rPr lang="en-AU" sz="3200" dirty="0"/>
              <a:t>Making learning </a:t>
            </a:r>
            <a:r>
              <a:rPr lang="en-AU" sz="3200" dirty="0" smtClean="0"/>
              <a:t>visible, </a:t>
            </a:r>
            <a:r>
              <a:rPr lang="en-AU" sz="3200" dirty="0"/>
              <a:t>adopting targets using high expectations and involving school communities in monitoring student progress can have profound effects on the engagement and learning of all students.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7282" y="2266274"/>
            <a:ext cx="3368841" cy="2675002"/>
          </a:xfrm>
          <a:prstGeom prst="rect">
            <a:avLst/>
          </a:prstGeom>
        </p:spPr>
      </p:pic>
    </p:spTree>
    <p:extLst>
      <p:ext uri="{BB962C8B-B14F-4D97-AF65-F5344CB8AC3E}">
        <p14:creationId xmlns:p14="http://schemas.microsoft.com/office/powerpoint/2010/main" val="3835887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1698810460"/>
              </p:ext>
            </p:extLst>
          </p:nvPr>
        </p:nvGraphicFramePr>
        <p:xfrm>
          <a:off x="439615" y="597877"/>
          <a:ext cx="8247185" cy="532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0223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Professional Learning Culture</a:t>
            </a:r>
            <a:endParaRPr lang="en-US" dirty="0">
              <a:solidFill>
                <a:srgbClr val="6FA5C7"/>
              </a:solidFill>
              <a:latin typeface="+mj-lt"/>
              <a:cs typeface="Myriad Pro"/>
            </a:endParaRPr>
          </a:p>
        </p:txBody>
      </p:sp>
      <p:sp>
        <p:nvSpPr>
          <p:cNvPr id="5" name="Rectangle 4"/>
          <p:cNvSpPr/>
          <p:nvPr/>
        </p:nvSpPr>
        <p:spPr>
          <a:xfrm>
            <a:off x="585177" y="3970937"/>
            <a:ext cx="8558823" cy="2062103"/>
          </a:xfrm>
          <a:prstGeom prst="rect">
            <a:avLst/>
          </a:prstGeom>
        </p:spPr>
        <p:txBody>
          <a:bodyPr wrap="square">
            <a:spAutoFit/>
          </a:bodyPr>
          <a:lstStyle/>
          <a:p>
            <a:r>
              <a:rPr lang="en-AU" sz="3200" dirty="0"/>
              <a:t>Student engagement increased significantly with students taking on an active role in setting targets, evaluating their learning and monitoring their progress towards their goals.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9747" y="1280265"/>
            <a:ext cx="3344867" cy="2590764"/>
          </a:xfrm>
          <a:prstGeom prst="rect">
            <a:avLst/>
          </a:prstGeom>
        </p:spPr>
      </p:pic>
    </p:spTree>
    <p:extLst>
      <p:ext uri="{BB962C8B-B14F-4D97-AF65-F5344CB8AC3E}">
        <p14:creationId xmlns:p14="http://schemas.microsoft.com/office/powerpoint/2010/main" val="10492903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8" y="472394"/>
            <a:ext cx="8229600" cy="747712"/>
          </a:xfrm>
        </p:spPr>
        <p:txBody>
          <a:bodyPr>
            <a:normAutofit/>
          </a:bodyPr>
          <a:lstStyle/>
          <a:p>
            <a:r>
              <a:rPr lang="en-US" dirty="0" smtClean="0">
                <a:solidFill>
                  <a:srgbClr val="6FA5C7"/>
                </a:solidFill>
                <a:latin typeface="+mj-lt"/>
                <a:cs typeface="Myriad Pro"/>
              </a:rPr>
              <a:t>Putting Faces on the Data </a:t>
            </a:r>
            <a:endParaRPr lang="en-US" dirty="0">
              <a:solidFill>
                <a:srgbClr val="6FA5C7"/>
              </a:solidFill>
              <a:latin typeface="+mj-lt"/>
              <a:cs typeface="Myriad Pro"/>
            </a:endParaRPr>
          </a:p>
        </p:txBody>
      </p:sp>
      <p:sp>
        <p:nvSpPr>
          <p:cNvPr id="7" name="Content Placeholder 2"/>
          <p:cNvSpPr>
            <a:spLocks noGrp="1"/>
          </p:cNvSpPr>
          <p:nvPr>
            <p:ph idx="1"/>
          </p:nvPr>
        </p:nvSpPr>
        <p:spPr>
          <a:xfrm>
            <a:off x="457200" y="4888523"/>
            <a:ext cx="7970716" cy="1642137"/>
          </a:xfrm>
        </p:spPr>
        <p:txBody>
          <a:bodyPr>
            <a:noAutofit/>
          </a:bodyPr>
          <a:lstStyle/>
          <a:p>
            <a:pPr marL="0" indent="0" algn="ctr">
              <a:buNone/>
            </a:pPr>
            <a:r>
              <a:rPr lang="en-AU" dirty="0" smtClean="0"/>
              <a:t>This has also had long term effects in developing a growth </a:t>
            </a:r>
            <a:r>
              <a:rPr lang="en-AU" dirty="0"/>
              <a:t>mindset (</a:t>
            </a:r>
            <a:r>
              <a:rPr lang="en-AU" dirty="0" err="1"/>
              <a:t>Dweck</a:t>
            </a:r>
            <a:r>
              <a:rPr lang="en-AU"/>
              <a:t>, 2012) </a:t>
            </a:r>
          </a:p>
          <a:p>
            <a:pPr marL="0" indent="0" algn="ctr">
              <a:buNone/>
            </a:pPr>
            <a:r>
              <a:rPr lang="en-AU" smtClean="0"/>
              <a:t>in </a:t>
            </a:r>
            <a:r>
              <a:rPr lang="en-AU" dirty="0" smtClean="0"/>
              <a:t>the students and community</a:t>
            </a:r>
            <a:r>
              <a:rPr lang="en-AU" smtClean="0"/>
              <a:t>. </a:t>
            </a:r>
            <a:endParaRPr lang="en-AU"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513" y="1220106"/>
            <a:ext cx="5244763" cy="3496509"/>
          </a:xfrm>
          <a:prstGeom prst="rect">
            <a:avLst/>
          </a:prstGeom>
        </p:spPr>
      </p:pic>
    </p:spTree>
    <p:extLst>
      <p:ext uri="{BB962C8B-B14F-4D97-AF65-F5344CB8AC3E}">
        <p14:creationId xmlns:p14="http://schemas.microsoft.com/office/powerpoint/2010/main" val="37355927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Ways of Learning </a:t>
            </a:r>
            <a:endParaRPr lang="en-US" dirty="0">
              <a:solidFill>
                <a:srgbClr val="6FA5C7"/>
              </a:solidFill>
              <a:latin typeface="+mj-lt"/>
              <a:cs typeface="Myriad Pro"/>
            </a:endParaRPr>
          </a:p>
        </p:txBody>
      </p:sp>
      <p:sp>
        <p:nvSpPr>
          <p:cNvPr id="4" name="Rectangle 3"/>
          <p:cNvSpPr/>
          <p:nvPr/>
        </p:nvSpPr>
        <p:spPr>
          <a:xfrm>
            <a:off x="215900" y="1180358"/>
            <a:ext cx="8229600" cy="4524315"/>
          </a:xfrm>
          <a:prstGeom prst="rect">
            <a:avLst/>
          </a:prstGeom>
        </p:spPr>
        <p:txBody>
          <a:bodyPr wrap="square">
            <a:spAutoFit/>
          </a:bodyPr>
          <a:lstStyle/>
          <a:p>
            <a:r>
              <a:rPr lang="en-AU" sz="3200" dirty="0" smtClean="0">
                <a:latin typeface="Arial" panose="020B0604020202020204" pitchFamily="34" charset="0"/>
              </a:rPr>
              <a:t>You can not generalise that all Aboriginal students learn the same way. </a:t>
            </a:r>
          </a:p>
          <a:p>
            <a:endParaRPr lang="en-AU" sz="3200" dirty="0" smtClean="0">
              <a:latin typeface="Arial" panose="020B0604020202020204" pitchFamily="34" charset="0"/>
            </a:endParaRPr>
          </a:p>
          <a:p>
            <a:r>
              <a:rPr lang="en-AU" sz="3200" dirty="0" smtClean="0">
                <a:latin typeface="Arial" panose="020B0604020202020204" pitchFamily="34" charset="0"/>
              </a:rPr>
              <a:t>However we do know that many Aboriginal children respond to:</a:t>
            </a:r>
            <a:endParaRPr lang="en-AU" sz="3200" dirty="0">
              <a:latin typeface="Arial" panose="020B0604020202020204" pitchFamily="34" charset="0"/>
            </a:endParaRPr>
          </a:p>
          <a:p>
            <a:pPr marL="285750" indent="-285750">
              <a:buFont typeface="Arial" panose="020B0604020202020204" pitchFamily="34" charset="0"/>
              <a:buChar char="•"/>
            </a:pPr>
            <a:r>
              <a:rPr lang="en-AU" sz="3200" dirty="0" smtClean="0">
                <a:latin typeface="Arial" panose="020B0604020202020204" pitchFamily="34" charset="0"/>
              </a:rPr>
              <a:t>hands-on / tactile learning</a:t>
            </a:r>
            <a:r>
              <a:rPr lang="en-AU" dirty="0">
                <a:latin typeface="Arial" panose="020B0604020202020204" pitchFamily="34" charset="0"/>
              </a:rPr>
              <a:t> </a:t>
            </a:r>
            <a:r>
              <a:rPr lang="en-AU" dirty="0" smtClean="0">
                <a:latin typeface="Arial" panose="020B0604020202020204" pitchFamily="34" charset="0"/>
              </a:rPr>
              <a:t> </a:t>
            </a:r>
            <a:r>
              <a:rPr lang="en-AU" sz="3200" dirty="0" smtClean="0">
                <a:latin typeface="Arial" panose="020B0604020202020204" pitchFamily="34" charset="0"/>
              </a:rPr>
              <a:t>‘by </a:t>
            </a:r>
            <a:r>
              <a:rPr lang="en-AU" sz="3200" dirty="0">
                <a:latin typeface="Arial" panose="020B0604020202020204" pitchFamily="34" charset="0"/>
              </a:rPr>
              <a:t>touching and </a:t>
            </a:r>
            <a:r>
              <a:rPr lang="en-AU" sz="3200" dirty="0" smtClean="0">
                <a:latin typeface="Arial" panose="020B0604020202020204" pitchFamily="34" charset="0"/>
              </a:rPr>
              <a:t>feeling’</a:t>
            </a:r>
            <a:endParaRPr lang="en-AU" dirty="0" smtClean="0">
              <a:latin typeface="Arial" panose="020B0604020202020204" pitchFamily="34" charset="0"/>
            </a:endParaRPr>
          </a:p>
          <a:p>
            <a:pPr marL="285750" indent="-285750">
              <a:buFont typeface="Arial" panose="020B0604020202020204" pitchFamily="34" charset="0"/>
              <a:buChar char="•"/>
            </a:pPr>
            <a:r>
              <a:rPr lang="en-AU" sz="3200" dirty="0" smtClean="0">
                <a:latin typeface="Arial" panose="020B0604020202020204" pitchFamily="34" charset="0"/>
              </a:rPr>
              <a:t>Learning through socialisation and shared responsibility</a:t>
            </a:r>
            <a:endParaRPr lang="en-AU" sz="3200" dirty="0">
              <a:effectLst/>
              <a:latin typeface="Arial" panose="020B0604020202020204" pitchFamily="34" charset="0"/>
            </a:endParaRPr>
          </a:p>
        </p:txBody>
      </p:sp>
    </p:spTree>
    <p:extLst>
      <p:ext uri="{BB962C8B-B14F-4D97-AF65-F5344CB8AC3E}">
        <p14:creationId xmlns:p14="http://schemas.microsoft.com/office/powerpoint/2010/main" val="414408045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432800" cy="747712"/>
          </a:xfrm>
        </p:spPr>
        <p:txBody>
          <a:bodyPr>
            <a:normAutofit/>
          </a:bodyPr>
          <a:lstStyle/>
          <a:p>
            <a:pPr algn="ctr"/>
            <a:r>
              <a:rPr lang="en-US" dirty="0" smtClean="0">
                <a:solidFill>
                  <a:srgbClr val="6FA5C7"/>
                </a:solidFill>
                <a:latin typeface="+mj-lt"/>
                <a:cs typeface="Myriad Pro"/>
              </a:rPr>
              <a:t>Ways of Learning</a:t>
            </a:r>
            <a:endParaRPr lang="en-US" dirty="0">
              <a:solidFill>
                <a:srgbClr val="6FA5C7"/>
              </a:solidFill>
              <a:latin typeface="+mj-lt"/>
              <a:cs typeface="Myriad Pro"/>
            </a:endParaRPr>
          </a:p>
        </p:txBody>
      </p:sp>
      <p:sp>
        <p:nvSpPr>
          <p:cNvPr id="3" name="Content Placeholder 2"/>
          <p:cNvSpPr>
            <a:spLocks noGrp="1"/>
          </p:cNvSpPr>
          <p:nvPr>
            <p:ph idx="1"/>
          </p:nvPr>
        </p:nvSpPr>
        <p:spPr>
          <a:xfrm>
            <a:off x="215900" y="3621462"/>
            <a:ext cx="8664331" cy="2392475"/>
          </a:xfrm>
        </p:spPr>
        <p:txBody>
          <a:bodyPr>
            <a:normAutofit fontScale="92500"/>
          </a:bodyPr>
          <a:lstStyle/>
          <a:p>
            <a:pPr marL="0" indent="0" algn="ctr">
              <a:buNone/>
            </a:pPr>
            <a:r>
              <a:rPr lang="en-AU" sz="3200" dirty="0" smtClean="0"/>
              <a:t>By making the abstract concept of learning visible; something the students could see, touch and manipulate we were able to make a significant difference to the literacy skills of Aboriginal students and their willingness to have a go……….</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3977" y="1180358"/>
            <a:ext cx="3833446" cy="2156313"/>
          </a:xfrm>
          <a:prstGeom prst="rect">
            <a:avLst/>
          </a:prstGeom>
        </p:spPr>
      </p:pic>
    </p:spTree>
    <p:extLst>
      <p:ext uri="{BB962C8B-B14F-4D97-AF65-F5344CB8AC3E}">
        <p14:creationId xmlns:p14="http://schemas.microsoft.com/office/powerpoint/2010/main" val="34686219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0112" y="550046"/>
            <a:ext cx="7348538" cy="5520605"/>
          </a:xfrm>
          <a:prstGeom prst="rect">
            <a:avLst/>
          </a:prstGeom>
        </p:spPr>
      </p:pic>
    </p:spTree>
    <p:extLst>
      <p:ext uri="{BB962C8B-B14F-4D97-AF65-F5344CB8AC3E}">
        <p14:creationId xmlns:p14="http://schemas.microsoft.com/office/powerpoint/2010/main" val="7935155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Ways of Learning</a:t>
            </a:r>
            <a:endParaRPr lang="en-US" dirty="0">
              <a:solidFill>
                <a:srgbClr val="6FA5C7"/>
              </a:solidFill>
              <a:latin typeface="+mj-lt"/>
              <a:cs typeface="Myriad Pro"/>
            </a:endParaRPr>
          </a:p>
        </p:txBody>
      </p:sp>
      <p:sp>
        <p:nvSpPr>
          <p:cNvPr id="3" name="Content Placeholder 2"/>
          <p:cNvSpPr>
            <a:spLocks noGrp="1"/>
          </p:cNvSpPr>
          <p:nvPr>
            <p:ph idx="1"/>
          </p:nvPr>
        </p:nvSpPr>
        <p:spPr>
          <a:xfrm>
            <a:off x="457200" y="1551353"/>
            <a:ext cx="3587262" cy="4796694"/>
          </a:xfrm>
        </p:spPr>
        <p:txBody>
          <a:bodyPr>
            <a:normAutofit/>
          </a:bodyPr>
          <a:lstStyle/>
          <a:p>
            <a:pPr marL="0" indent="0" algn="ctr">
              <a:buNone/>
            </a:pPr>
            <a:r>
              <a:rPr lang="en-AU" dirty="0"/>
              <a:t>T</a:t>
            </a:r>
            <a:r>
              <a:rPr lang="en-AU" dirty="0" smtClean="0"/>
              <a:t>hese </a:t>
            </a:r>
            <a:r>
              <a:rPr lang="en-AU" dirty="0"/>
              <a:t>strategies </a:t>
            </a:r>
            <a:r>
              <a:rPr lang="en-AU" dirty="0" smtClean="0"/>
              <a:t>are now being trialled with </a:t>
            </a:r>
            <a:r>
              <a:rPr lang="en-AU" dirty="0"/>
              <a:t>teachers in remote and regional areas of WA with similar effects on achievement of students from disadvantaged backgrounds.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4462" y="1180358"/>
            <a:ext cx="4642338" cy="5167689"/>
          </a:xfrm>
          <a:prstGeom prst="rect">
            <a:avLst/>
          </a:prstGeom>
        </p:spPr>
      </p:pic>
    </p:spTree>
    <p:extLst>
      <p:ext uri="{BB962C8B-B14F-4D97-AF65-F5344CB8AC3E}">
        <p14:creationId xmlns:p14="http://schemas.microsoft.com/office/powerpoint/2010/main" val="152205845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5739554"/>
          </a:xfrm>
        </p:spPr>
        <p:txBody>
          <a:bodyPr>
            <a:normAutofit/>
          </a:bodyPr>
          <a:lstStyle/>
          <a:p>
            <a:pPr algn="ctr"/>
            <a:r>
              <a:rPr lang="en-US" dirty="0" smtClean="0">
                <a:solidFill>
                  <a:srgbClr val="6FA5C7"/>
                </a:solidFill>
                <a:latin typeface="+mj-lt"/>
                <a:cs typeface="Myriad Pro"/>
              </a:rPr>
              <a:t>sheri.evans@education.wa.edu.au</a:t>
            </a:r>
            <a:r>
              <a:rPr lang="en-US" dirty="0" smtClean="0">
                <a:solidFill>
                  <a:srgbClr val="4F81BD"/>
                </a:solidFill>
                <a:latin typeface="+mj-lt"/>
                <a:cs typeface="Myriad Pro"/>
              </a:rPr>
              <a:t/>
            </a:r>
            <a:br>
              <a:rPr lang="en-US" dirty="0" smtClean="0">
                <a:solidFill>
                  <a:srgbClr val="4F81BD"/>
                </a:solidFill>
                <a:latin typeface="+mj-lt"/>
                <a:cs typeface="Myriad Pro"/>
              </a:rPr>
            </a:br>
            <a:r>
              <a:rPr lang="en-US" dirty="0">
                <a:solidFill>
                  <a:srgbClr val="6FA5C7"/>
                </a:solidFill>
                <a:latin typeface="+mj-lt"/>
                <a:cs typeface="Myriad Pro"/>
              </a:rPr>
              <a:t/>
            </a:r>
            <a:br>
              <a:rPr lang="en-US" dirty="0">
                <a:solidFill>
                  <a:srgbClr val="6FA5C7"/>
                </a:solidFill>
                <a:latin typeface="+mj-lt"/>
                <a:cs typeface="Myriad Pro"/>
              </a:rPr>
            </a:br>
            <a:r>
              <a:rPr lang="en-US" dirty="0" smtClean="0">
                <a:solidFill>
                  <a:srgbClr val="6FA5C7"/>
                </a:solidFill>
                <a:latin typeface="+mj-lt"/>
                <a:cs typeface="Myriad Pro"/>
              </a:rPr>
              <a:t>@sherievans30</a:t>
            </a:r>
            <a:endParaRPr lang="en-US" dirty="0">
              <a:solidFill>
                <a:srgbClr val="6FA5C7"/>
              </a:solidFill>
              <a:latin typeface="+mj-lt"/>
              <a:cs typeface="Myriad Pro"/>
            </a:endParaRPr>
          </a:p>
        </p:txBody>
      </p:sp>
    </p:spTree>
    <p:extLst>
      <p:ext uri="{BB962C8B-B14F-4D97-AF65-F5344CB8AC3E}">
        <p14:creationId xmlns:p14="http://schemas.microsoft.com/office/powerpoint/2010/main" val="13434599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5739554"/>
          </a:xfrm>
        </p:spPr>
        <p:txBody>
          <a:bodyPr anchor="t">
            <a:normAutofit/>
          </a:bodyPr>
          <a:lstStyle/>
          <a:p>
            <a:r>
              <a:rPr lang="en-US" sz="4000" dirty="0" smtClean="0">
                <a:solidFill>
                  <a:srgbClr val="6FA5C7"/>
                </a:solidFill>
                <a:latin typeface="+mj-lt"/>
                <a:cs typeface="Myriad Pro"/>
              </a:rPr>
              <a:t>References</a:t>
            </a:r>
            <a:br>
              <a:rPr lang="en-US" sz="4000" dirty="0" smtClean="0">
                <a:solidFill>
                  <a:srgbClr val="6FA5C7"/>
                </a:solidFill>
                <a:latin typeface="+mj-lt"/>
                <a:cs typeface="Myriad Pro"/>
              </a:rPr>
            </a:br>
            <a:r>
              <a:rPr lang="en-US" sz="1600" dirty="0" smtClean="0">
                <a:solidFill>
                  <a:srgbClr val="6FA5C7"/>
                </a:solidFill>
                <a:latin typeface="+mj-lt"/>
                <a:cs typeface="Myriad Pro"/>
              </a:rPr>
              <a:t/>
            </a:r>
            <a:br>
              <a:rPr lang="en-US" sz="1600" dirty="0" smtClean="0">
                <a:solidFill>
                  <a:srgbClr val="6FA5C7"/>
                </a:solidFill>
                <a:latin typeface="+mj-lt"/>
                <a:cs typeface="Myriad Pro"/>
              </a:rPr>
            </a:br>
            <a:r>
              <a:rPr lang="en-US" sz="1600" dirty="0" err="1" smtClean="0">
                <a:solidFill>
                  <a:srgbClr val="6FA5C7"/>
                </a:solidFill>
                <a:latin typeface="+mj-lt"/>
                <a:cs typeface="Myriad Pro"/>
              </a:rPr>
              <a:t>Sharratt</a:t>
            </a:r>
            <a:r>
              <a:rPr lang="en-US" sz="1600" dirty="0" smtClean="0">
                <a:solidFill>
                  <a:srgbClr val="6FA5C7"/>
                </a:solidFill>
                <a:latin typeface="+mj-lt"/>
                <a:cs typeface="Myriad Pro"/>
              </a:rPr>
              <a:t>, L &amp; </a:t>
            </a:r>
            <a:r>
              <a:rPr lang="en-US" sz="1600" dirty="0" err="1" smtClean="0">
                <a:solidFill>
                  <a:srgbClr val="6FA5C7"/>
                </a:solidFill>
                <a:latin typeface="+mj-lt"/>
                <a:cs typeface="Myriad Pro"/>
              </a:rPr>
              <a:t>Fullan</a:t>
            </a:r>
            <a:r>
              <a:rPr lang="en-US" sz="1600" dirty="0" smtClean="0">
                <a:solidFill>
                  <a:srgbClr val="6FA5C7"/>
                </a:solidFill>
                <a:latin typeface="+mj-lt"/>
                <a:cs typeface="Myriad Pro"/>
              </a:rPr>
              <a:t> M </a:t>
            </a:r>
            <a:r>
              <a:rPr lang="en-US" sz="1600" b="0" i="1" dirty="0" smtClean="0">
                <a:solidFill>
                  <a:srgbClr val="6FA5C7"/>
                </a:solidFill>
                <a:latin typeface="+mj-lt"/>
                <a:cs typeface="Myriad Pro"/>
              </a:rPr>
              <a:t>Putting Faces on the Data; What Great Leaders Do! </a:t>
            </a:r>
            <a:r>
              <a:rPr lang="en-US" sz="1600" b="0" dirty="0" smtClean="0">
                <a:solidFill>
                  <a:srgbClr val="6FA5C7"/>
                </a:solidFill>
                <a:latin typeface="+mj-lt"/>
                <a:cs typeface="Myriad Pro"/>
              </a:rPr>
              <a:t>(2012) Corwin, United States of America</a:t>
            </a:r>
            <a:br>
              <a:rPr lang="en-US" sz="1600" b="0" dirty="0" smtClean="0">
                <a:solidFill>
                  <a:srgbClr val="6FA5C7"/>
                </a:solidFill>
                <a:latin typeface="+mj-lt"/>
                <a:cs typeface="Myriad Pro"/>
              </a:rPr>
            </a:br>
            <a:r>
              <a:rPr lang="en-US" sz="1600" b="0" dirty="0">
                <a:solidFill>
                  <a:srgbClr val="6FA5C7"/>
                </a:solidFill>
                <a:latin typeface="+mj-lt"/>
                <a:cs typeface="Myriad Pro"/>
              </a:rPr>
              <a:t/>
            </a:r>
            <a:br>
              <a:rPr lang="en-US" sz="1600" b="0" dirty="0">
                <a:solidFill>
                  <a:srgbClr val="6FA5C7"/>
                </a:solidFill>
                <a:latin typeface="+mj-lt"/>
                <a:cs typeface="Myriad Pro"/>
              </a:rPr>
            </a:br>
            <a:r>
              <a:rPr lang="en-US" sz="1600" b="0" dirty="0" err="1" smtClean="0">
                <a:solidFill>
                  <a:srgbClr val="6FA5C7"/>
                </a:solidFill>
                <a:latin typeface="+mj-lt"/>
                <a:cs typeface="Myriad Pro"/>
              </a:rPr>
              <a:t>Dweck</a:t>
            </a:r>
            <a:r>
              <a:rPr lang="en-US" sz="1600" b="0" dirty="0" smtClean="0">
                <a:solidFill>
                  <a:srgbClr val="6FA5C7"/>
                </a:solidFill>
                <a:latin typeface="+mj-lt"/>
                <a:cs typeface="Myriad Pro"/>
              </a:rPr>
              <a:t>, C Mindset; </a:t>
            </a:r>
            <a:r>
              <a:rPr lang="en-US" sz="1600" b="0" i="1" dirty="0" smtClean="0">
                <a:solidFill>
                  <a:srgbClr val="6FA5C7"/>
                </a:solidFill>
                <a:latin typeface="+mj-lt"/>
                <a:cs typeface="Myriad Pro"/>
              </a:rPr>
              <a:t>How You Can Fulfil your Potential </a:t>
            </a:r>
            <a:r>
              <a:rPr lang="en-US" sz="1600" b="0" dirty="0" smtClean="0">
                <a:solidFill>
                  <a:srgbClr val="6FA5C7"/>
                </a:solidFill>
                <a:latin typeface="+mj-lt"/>
                <a:cs typeface="Myriad Pro"/>
              </a:rPr>
              <a:t>(2012) </a:t>
            </a:r>
            <a:r>
              <a:rPr lang="en-AU" sz="1600" b="0" dirty="0">
                <a:solidFill>
                  <a:srgbClr val="6FA5C7"/>
                </a:solidFill>
              </a:rPr>
              <a:t>Little, Brown Book </a:t>
            </a:r>
            <a:r>
              <a:rPr lang="en-AU" sz="1600" b="0" dirty="0" smtClean="0">
                <a:solidFill>
                  <a:srgbClr val="6FA5C7"/>
                </a:solidFill>
              </a:rPr>
              <a:t>Group, Great Britain</a:t>
            </a:r>
            <a:endParaRPr lang="en-US" sz="1600" b="0" dirty="0">
              <a:solidFill>
                <a:srgbClr val="6FA5C7"/>
              </a:solidFill>
              <a:latin typeface="+mj-lt"/>
              <a:cs typeface="Myriad Pro"/>
            </a:endParaRPr>
          </a:p>
        </p:txBody>
      </p:sp>
    </p:spTree>
    <p:extLst>
      <p:ext uri="{BB962C8B-B14F-4D97-AF65-F5344CB8AC3E}">
        <p14:creationId xmlns:p14="http://schemas.microsoft.com/office/powerpoint/2010/main" val="14428137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3-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167" y="506892"/>
            <a:ext cx="8229600" cy="747712"/>
          </a:xfrm>
        </p:spPr>
        <p:txBody>
          <a:bodyPr>
            <a:normAutofit/>
          </a:bodyPr>
          <a:lstStyle/>
          <a:p>
            <a:r>
              <a:rPr lang="en-US" dirty="0" smtClean="0">
                <a:solidFill>
                  <a:srgbClr val="6FA5C7"/>
                </a:solidFill>
                <a:latin typeface="+mj-lt"/>
                <a:cs typeface="Myriad Pro"/>
              </a:rPr>
              <a:t>The Little School that Could……</a:t>
            </a:r>
            <a:endParaRPr lang="en-US" dirty="0">
              <a:solidFill>
                <a:srgbClr val="6FA5C7"/>
              </a:solidFill>
              <a:latin typeface="+mj-lt"/>
              <a:cs typeface="Myriad Pro"/>
            </a:endParaRPr>
          </a:p>
        </p:txBody>
      </p:sp>
      <p:sp>
        <p:nvSpPr>
          <p:cNvPr id="3" name="Content Placeholder 2"/>
          <p:cNvSpPr>
            <a:spLocks noGrp="1"/>
          </p:cNvSpPr>
          <p:nvPr>
            <p:ph idx="1"/>
          </p:nvPr>
        </p:nvSpPr>
        <p:spPr>
          <a:xfrm>
            <a:off x="215899" y="4068139"/>
            <a:ext cx="8681916" cy="2508506"/>
          </a:xfrm>
        </p:spPr>
        <p:txBody>
          <a:bodyPr>
            <a:noAutofit/>
          </a:bodyPr>
          <a:lstStyle/>
          <a:p>
            <a:pPr marL="0" indent="0" defTabSz="914400">
              <a:spcBef>
                <a:spcPts val="0"/>
              </a:spcBef>
              <a:buNone/>
              <a:defRPr/>
            </a:pPr>
            <a:endParaRPr lang="en-AU" dirty="0"/>
          </a:p>
          <a:p>
            <a:pPr marL="0" indent="0" defTabSz="914400">
              <a:spcBef>
                <a:spcPts val="0"/>
              </a:spcBef>
              <a:buNone/>
              <a:defRPr/>
            </a:pPr>
            <a:r>
              <a:rPr lang="en-AU" dirty="0"/>
              <a:t>Many of the students from the school experience severe poverty with generational drug and alcohol abuse, violence, homelessness and neglect playing a significant role in their lives. </a:t>
            </a:r>
          </a:p>
        </p:txBody>
      </p:sp>
      <p:pic>
        <p:nvPicPr>
          <p:cNvPr id="2050" name="Picture 2" descr="School Emble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0349" y="1329900"/>
            <a:ext cx="2435330" cy="3081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15899" y="1254604"/>
            <a:ext cx="6061810" cy="3231654"/>
          </a:xfrm>
          <a:prstGeom prst="rect">
            <a:avLst/>
          </a:prstGeom>
        </p:spPr>
        <p:txBody>
          <a:bodyPr wrap="square">
            <a:spAutoFit/>
          </a:bodyPr>
          <a:lstStyle/>
          <a:p>
            <a:pPr defTabSz="914400">
              <a:defRPr/>
            </a:pPr>
            <a:r>
              <a:rPr lang="en-AU" sz="2800" dirty="0"/>
              <a:t>Medina Primary School is a small school full of passionate educators.  </a:t>
            </a:r>
          </a:p>
          <a:p>
            <a:pPr defTabSz="914400">
              <a:defRPr/>
            </a:pPr>
            <a:endParaRPr lang="en-AU" sz="800" dirty="0"/>
          </a:p>
          <a:p>
            <a:pPr defTabSz="914400">
              <a:defRPr/>
            </a:pPr>
            <a:r>
              <a:rPr lang="en-AU" sz="2800" dirty="0"/>
              <a:t>It has the lowest ICSEA ratings (783) in Perth Metropolitan Region and approximately 40% of students are from Aboriginal and Torres Strait Islander background. </a:t>
            </a:r>
          </a:p>
        </p:txBody>
      </p:sp>
    </p:spTree>
    <p:extLst>
      <p:ext uri="{BB962C8B-B14F-4D97-AF65-F5344CB8AC3E}">
        <p14:creationId xmlns:p14="http://schemas.microsoft.com/office/powerpoint/2010/main" val="405003240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928100" cy="747712"/>
          </a:xfrm>
        </p:spPr>
        <p:txBody>
          <a:bodyPr>
            <a:normAutofit/>
          </a:bodyPr>
          <a:lstStyle/>
          <a:p>
            <a:pPr algn="ctr"/>
            <a:r>
              <a:rPr lang="en-US" dirty="0" smtClean="0">
                <a:solidFill>
                  <a:srgbClr val="6FA5C7"/>
                </a:solidFill>
                <a:latin typeface="+mj-lt"/>
                <a:cs typeface="Myriad Pro"/>
              </a:rPr>
              <a:t>Medina Primary School </a:t>
            </a:r>
            <a:endParaRPr lang="en-US" dirty="0">
              <a:solidFill>
                <a:srgbClr val="6FA5C7"/>
              </a:solidFill>
              <a:latin typeface="+mj-lt"/>
              <a:cs typeface="Myriad Pro"/>
            </a:endParaRPr>
          </a:p>
        </p:txBody>
      </p:sp>
      <p:sp>
        <p:nvSpPr>
          <p:cNvPr id="3" name="Content Placeholder 2"/>
          <p:cNvSpPr>
            <a:spLocks noGrp="1"/>
          </p:cNvSpPr>
          <p:nvPr>
            <p:ph idx="1"/>
          </p:nvPr>
        </p:nvSpPr>
        <p:spPr>
          <a:xfrm>
            <a:off x="1059960" y="3556000"/>
            <a:ext cx="7385540" cy="2660527"/>
          </a:xfrm>
        </p:spPr>
        <p:txBody>
          <a:bodyPr>
            <a:normAutofit/>
          </a:bodyPr>
          <a:lstStyle/>
          <a:p>
            <a:pPr marL="0" indent="0" algn="ctr">
              <a:spcBef>
                <a:spcPts val="0"/>
              </a:spcBef>
              <a:buNone/>
            </a:pPr>
            <a:r>
              <a:rPr lang="en-AU" sz="4000" dirty="0"/>
              <a:t>At the beginning of 2013, </a:t>
            </a:r>
            <a:endParaRPr lang="en-AU" sz="4000" dirty="0" smtClean="0"/>
          </a:p>
          <a:p>
            <a:pPr marL="0" indent="0" algn="ctr">
              <a:spcBef>
                <a:spcPts val="0"/>
              </a:spcBef>
              <a:buNone/>
            </a:pPr>
            <a:r>
              <a:rPr lang="en-AU" sz="4000" dirty="0" smtClean="0"/>
              <a:t>60</a:t>
            </a:r>
            <a:r>
              <a:rPr lang="en-AU" sz="4000" dirty="0"/>
              <a:t>% of K-6 students were reading and writing </a:t>
            </a:r>
            <a:r>
              <a:rPr lang="en-AU" sz="4000" dirty="0" smtClean="0"/>
              <a:t>at </a:t>
            </a:r>
            <a:r>
              <a:rPr lang="en-AU" sz="4000" dirty="0"/>
              <a:t>a 5 year old level or not at all.</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3343" y="1180358"/>
            <a:ext cx="4778100" cy="2231057"/>
          </a:xfrm>
          <a:prstGeom prst="rect">
            <a:avLst/>
          </a:prstGeom>
        </p:spPr>
      </p:pic>
    </p:spTree>
    <p:extLst>
      <p:ext uri="{BB962C8B-B14F-4D97-AF65-F5344CB8AC3E}">
        <p14:creationId xmlns:p14="http://schemas.microsoft.com/office/powerpoint/2010/main" val="27771945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432646"/>
            <a:ext cx="8229600" cy="747712"/>
          </a:xfrm>
        </p:spPr>
        <p:txBody>
          <a:bodyPr>
            <a:normAutofit/>
          </a:bodyPr>
          <a:lstStyle/>
          <a:p>
            <a:r>
              <a:rPr lang="en-US" dirty="0" smtClean="0">
                <a:solidFill>
                  <a:srgbClr val="6FA5C7"/>
                </a:solidFill>
                <a:latin typeface="+mj-lt"/>
                <a:cs typeface="Myriad Pro"/>
              </a:rPr>
              <a:t>Professional Learning Culture</a:t>
            </a:r>
            <a:endParaRPr lang="en-US" dirty="0">
              <a:solidFill>
                <a:srgbClr val="6FA5C7"/>
              </a:solidFill>
              <a:latin typeface="+mj-lt"/>
              <a:cs typeface="Myriad Pro"/>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2423" y="1549636"/>
            <a:ext cx="3428999" cy="4705850"/>
          </a:xfrm>
          <a:prstGeom prst="rect">
            <a:avLst/>
          </a:prstGeom>
        </p:spPr>
      </p:pic>
      <p:graphicFrame>
        <p:nvGraphicFramePr>
          <p:cNvPr id="6" name="Diagram 5"/>
          <p:cNvGraphicFramePr/>
          <p:nvPr>
            <p:extLst>
              <p:ext uri="{D42A27DB-BD31-4B8C-83A1-F6EECF244321}">
                <p14:modId xmlns:p14="http://schemas.microsoft.com/office/powerpoint/2010/main" val="2392000365"/>
              </p:ext>
            </p:extLst>
          </p:nvPr>
        </p:nvGraphicFramePr>
        <p:xfrm>
          <a:off x="3750407" y="1373789"/>
          <a:ext cx="4911969" cy="5185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18542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887"/>
            <a:ext cx="8229600" cy="994361"/>
          </a:xfrm>
        </p:spPr>
        <p:txBody>
          <a:bodyPr/>
          <a:lstStyle/>
          <a:p>
            <a:r>
              <a:rPr lang="en-US" dirty="0" smtClean="0">
                <a:solidFill>
                  <a:srgbClr val="6FA5C7"/>
                </a:solidFill>
                <a:cs typeface="Myriad Pro"/>
              </a:rPr>
              <a:t>Putting Faces on the Data….. Why?</a:t>
            </a:r>
            <a:endParaRPr lang="en-AU" dirty="0"/>
          </a:p>
        </p:txBody>
      </p:sp>
      <p:sp>
        <p:nvSpPr>
          <p:cNvPr id="3" name="Content Placeholder 2"/>
          <p:cNvSpPr>
            <a:spLocks noGrp="1"/>
          </p:cNvSpPr>
          <p:nvPr>
            <p:ph idx="1"/>
          </p:nvPr>
        </p:nvSpPr>
        <p:spPr>
          <a:xfrm>
            <a:off x="263769" y="1446079"/>
            <a:ext cx="8669215" cy="4866798"/>
          </a:xfrm>
        </p:spPr>
        <p:txBody>
          <a:bodyPr>
            <a:normAutofit/>
          </a:bodyPr>
          <a:lstStyle/>
          <a:p>
            <a:r>
              <a:rPr lang="en-AU" sz="3200" dirty="0" smtClean="0"/>
              <a:t>Know the students </a:t>
            </a:r>
          </a:p>
          <a:p>
            <a:r>
              <a:rPr lang="en-AU" sz="3200" dirty="0" smtClean="0"/>
              <a:t>Plan for them </a:t>
            </a:r>
          </a:p>
          <a:p>
            <a:r>
              <a:rPr lang="en-AU" sz="3200" dirty="0" smtClean="0"/>
              <a:t>Ensure everyone knows they are responsible or “own’ all students </a:t>
            </a:r>
          </a:p>
          <a:p>
            <a:r>
              <a:rPr lang="en-AU" sz="3200" dirty="0" smtClean="0"/>
              <a:t>Assess progress widely and for individuals</a:t>
            </a:r>
          </a:p>
          <a:p>
            <a:endParaRPr lang="en-AU" sz="1100" dirty="0"/>
          </a:p>
          <a:p>
            <a:pPr marL="0" indent="0" algn="r">
              <a:buNone/>
            </a:pPr>
            <a:r>
              <a:rPr lang="en-AU" sz="1600" dirty="0" smtClean="0"/>
              <a:t>Putting Faces on the Data</a:t>
            </a:r>
          </a:p>
          <a:p>
            <a:pPr marL="0" indent="0" algn="r">
              <a:buNone/>
            </a:pPr>
            <a:r>
              <a:rPr lang="en-AU" sz="1600" dirty="0" err="1" smtClean="0"/>
              <a:t>Sharratt</a:t>
            </a:r>
            <a:r>
              <a:rPr lang="en-AU" sz="1600" dirty="0" smtClean="0"/>
              <a:t> and </a:t>
            </a:r>
            <a:r>
              <a:rPr lang="en-AU" sz="1600" dirty="0" err="1" smtClean="0"/>
              <a:t>Fullan</a:t>
            </a:r>
            <a:r>
              <a:rPr lang="en-AU" sz="1600" dirty="0" smtClean="0"/>
              <a:t> 2012</a:t>
            </a:r>
          </a:p>
          <a:p>
            <a:r>
              <a:rPr lang="en-AU" sz="3200" dirty="0" smtClean="0"/>
              <a:t>Create a sense of urgency</a:t>
            </a:r>
          </a:p>
          <a:p>
            <a:r>
              <a:rPr lang="en-AU" sz="3200" dirty="0" smtClean="0"/>
              <a:t>Make learning visible to students</a:t>
            </a:r>
            <a:endParaRPr lang="en-AU" sz="3200" dirty="0"/>
          </a:p>
        </p:txBody>
      </p:sp>
    </p:spTree>
    <p:extLst>
      <p:ext uri="{BB962C8B-B14F-4D97-AF65-F5344CB8AC3E}">
        <p14:creationId xmlns:p14="http://schemas.microsoft.com/office/powerpoint/2010/main" val="1802042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887"/>
            <a:ext cx="8229600" cy="994361"/>
          </a:xfrm>
        </p:spPr>
        <p:txBody>
          <a:bodyPr/>
          <a:lstStyle/>
          <a:p>
            <a:r>
              <a:rPr lang="en-US" dirty="0" smtClean="0">
                <a:solidFill>
                  <a:srgbClr val="6FA5C7"/>
                </a:solidFill>
                <a:cs typeface="Myriad Pro"/>
              </a:rPr>
              <a:t>Putting Faces on the Data….. Why?</a:t>
            </a:r>
            <a:endParaRPr lang="en-AU" dirty="0"/>
          </a:p>
        </p:txBody>
      </p:sp>
      <p:sp>
        <p:nvSpPr>
          <p:cNvPr id="3" name="Content Placeholder 2"/>
          <p:cNvSpPr>
            <a:spLocks noGrp="1"/>
          </p:cNvSpPr>
          <p:nvPr>
            <p:ph idx="1"/>
          </p:nvPr>
        </p:nvSpPr>
        <p:spPr>
          <a:xfrm>
            <a:off x="263769" y="1446079"/>
            <a:ext cx="8669215" cy="4866798"/>
          </a:xfrm>
        </p:spPr>
        <p:txBody>
          <a:bodyPr>
            <a:normAutofit lnSpcReduction="10000"/>
          </a:bodyPr>
          <a:lstStyle/>
          <a:p>
            <a:pPr marL="0" indent="0">
              <a:buNone/>
            </a:pPr>
            <a:r>
              <a:rPr lang="en-AU" sz="3200" dirty="0" smtClean="0"/>
              <a:t>Students need to know;</a:t>
            </a:r>
          </a:p>
          <a:p>
            <a:r>
              <a:rPr lang="en-AU" sz="3200" dirty="0" smtClean="0"/>
              <a:t>What are you learning?</a:t>
            </a:r>
          </a:p>
          <a:p>
            <a:r>
              <a:rPr lang="en-AU" sz="3200" dirty="0" smtClean="0"/>
              <a:t>What does it feel like when you are learning?</a:t>
            </a:r>
          </a:p>
          <a:p>
            <a:r>
              <a:rPr lang="en-AU" sz="3200" dirty="0" smtClean="0"/>
              <a:t>What does it feel like when you are not learning?</a:t>
            </a:r>
          </a:p>
          <a:p>
            <a:r>
              <a:rPr lang="en-AU" sz="3200" dirty="0" smtClean="0"/>
              <a:t>How are you doing?</a:t>
            </a:r>
          </a:p>
          <a:p>
            <a:r>
              <a:rPr lang="en-AU" sz="3200" dirty="0" smtClean="0"/>
              <a:t>How do you know?</a:t>
            </a:r>
          </a:p>
          <a:p>
            <a:r>
              <a:rPr lang="en-AU" sz="3200" dirty="0" smtClean="0"/>
              <a:t>How can you improve?</a:t>
            </a:r>
          </a:p>
          <a:p>
            <a:r>
              <a:rPr lang="en-AU" sz="3200" dirty="0" smtClean="0"/>
              <a:t>Where to next?</a:t>
            </a:r>
          </a:p>
          <a:p>
            <a:endParaRPr lang="en-AU" sz="3200" dirty="0"/>
          </a:p>
        </p:txBody>
      </p:sp>
    </p:spTree>
    <p:extLst>
      <p:ext uri="{BB962C8B-B14F-4D97-AF65-F5344CB8AC3E}">
        <p14:creationId xmlns:p14="http://schemas.microsoft.com/office/powerpoint/2010/main" val="3336469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 for LSI - 19 Ma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for LSI - 19 May 2014</Template>
  <TotalTime>4670</TotalTime>
  <Words>3761</Words>
  <Application>Microsoft Macintosh PowerPoint</Application>
  <PresentationFormat>On-screen Show (4:3)</PresentationFormat>
  <Paragraphs>402</Paragraphs>
  <Slides>43</Slides>
  <Notes>39</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Powerpoint for LSI - 19 May 2014</vt:lpstr>
      <vt:lpstr>PowerPoint Presentation</vt:lpstr>
      <vt:lpstr>Acknowledgement of country</vt:lpstr>
      <vt:lpstr>Medina Primary School </vt:lpstr>
      <vt:lpstr>PowerPoint Presentation</vt:lpstr>
      <vt:lpstr>The Little School that Could……</vt:lpstr>
      <vt:lpstr>Medina Primary School </vt:lpstr>
      <vt:lpstr>Professional Learning Culture</vt:lpstr>
      <vt:lpstr>Putting Faces on the Data….. Why?</vt:lpstr>
      <vt:lpstr>Putting Faces on the Data….. Why?</vt:lpstr>
      <vt:lpstr>How do we Put Faces on the Data?</vt:lpstr>
      <vt:lpstr>PowerPoint Presentation</vt:lpstr>
      <vt:lpstr>PowerPoint Presentation</vt:lpstr>
      <vt:lpstr>SMAT Targets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Learning Visible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Bump it up Walls</vt:lpstr>
      <vt:lpstr>PowerPoint Presentation</vt:lpstr>
      <vt:lpstr>PowerPoint Presentation</vt:lpstr>
      <vt:lpstr>Making Learning Visible</vt:lpstr>
      <vt:lpstr>PowerPoint Presentation</vt:lpstr>
      <vt:lpstr>Professional Learning Culture</vt:lpstr>
      <vt:lpstr>Putting Faces on the Data </vt:lpstr>
      <vt:lpstr>Ways of Learning </vt:lpstr>
      <vt:lpstr>Ways of Learning</vt:lpstr>
      <vt:lpstr>Ways of Learning</vt:lpstr>
      <vt:lpstr>sheri.evans@education.wa.edu.au  @sherievans30</vt:lpstr>
      <vt:lpstr>References  Sharratt, L &amp; Fullan M Putting Faces on the Data; What Great Leaders Do! (2012) Corwin, United States of America  Dweck, C Mindset; How You Can Fulfil your Potential (2012) Little, Brown Book Group, Great Britain</vt:lpstr>
      <vt:lpstr>PowerPoint Presentation</vt:lpstr>
    </vt:vector>
  </TitlesOfParts>
  <Company>The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RUBINICH Mandy [Inst For Professional Learning]</dc:creator>
  <cp:lastModifiedBy>Josh Koch</cp:lastModifiedBy>
  <cp:revision>254</cp:revision>
  <cp:lastPrinted>2014-07-30T00:41:38Z</cp:lastPrinted>
  <dcterms:created xsi:type="dcterms:W3CDTF">2014-06-17T02:35:58Z</dcterms:created>
  <dcterms:modified xsi:type="dcterms:W3CDTF">2015-06-02T01:59:28Z</dcterms:modified>
</cp:coreProperties>
</file>